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39BA9-177D-4868-84DD-6D0E70DC210C}" type="datetimeFigureOut">
              <a:rPr lang="en-US" smtClean="0"/>
              <a:pPr/>
              <a:t>10/26/2019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0BADE7-B30C-49DC-98D1-E0B6BD145C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0BADE7-B30C-49DC-98D1-E0B6BD145C4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44E86E-A484-4D2C-B87C-07259FA37BE5}" type="datetimeFigureOut">
              <a:rPr lang="en-US" smtClean="0"/>
              <a:pPr/>
              <a:t>10/26/2019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1D247F-FBF9-4230-8D59-6274CC57D0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D247F-FBF9-4230-8D59-6274CC57D0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D247F-FBF9-4230-8D59-6274CC57D0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D247F-FBF9-4230-8D59-6274CC57D013}"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D247F-FBF9-4230-8D59-6274CC57D01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D247F-FBF9-4230-8D59-6274CC57D01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D247F-FBF9-4230-8D59-6274CC57D0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D247F-FBF9-4230-8D59-6274CC57D013}"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4E86E-A484-4D2C-B87C-07259FA37BE5}" type="datetimeFigureOut">
              <a:rPr lang="en-US" smtClean="0"/>
              <a:pPr/>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D247F-FBF9-4230-8D59-6274CC57D0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944E86E-A484-4D2C-B87C-07259FA37BE5}" type="datetimeFigureOut">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D247F-FBF9-4230-8D59-6274CC57D0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44E86E-A484-4D2C-B87C-07259FA37BE5}" type="datetimeFigureOut">
              <a:rPr lang="en-US" smtClean="0"/>
              <a:pPr/>
              <a:t>10/26/2019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1D247F-FBF9-4230-8D59-6274CC57D0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44E86E-A484-4D2C-B87C-07259FA37BE5}" type="datetimeFigureOut">
              <a:rPr lang="en-US" smtClean="0"/>
              <a:pPr/>
              <a:t>10/26/2019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1D247F-FBF9-4230-8D59-6274CC57D0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jpeg" /><Relationship Id="rId1" Type="http://schemas.openxmlformats.org/officeDocument/2006/relationships/slideLayout" Target="../slideLayouts/slideLayout1.xml"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829761"/>
          </a:xfrm>
        </p:spPr>
        <p:txBody>
          <a:bodyPr/>
          <a:lstStyle/>
          <a:p>
            <a:r>
              <a:rPr lang="en-US" dirty="0"/>
              <a:t>   </a:t>
            </a:r>
          </a:p>
        </p:txBody>
      </p:sp>
      <p:sp>
        <p:nvSpPr>
          <p:cNvPr id="3" name="Subtitle 2"/>
          <p:cNvSpPr>
            <a:spLocks noGrp="1"/>
          </p:cNvSpPr>
          <p:nvPr>
            <p:ph type="subTitle" idx="1"/>
          </p:nvPr>
        </p:nvSpPr>
        <p:spPr>
          <a:xfrm>
            <a:off x="685800" y="2743200"/>
            <a:ext cx="7772400" cy="2667000"/>
          </a:xfrm>
          <a:ln>
            <a:solidFill>
              <a:srgbClr val="00B0F0"/>
            </a:solidFill>
          </a:ln>
          <a:effectLst>
            <a:innerShdw blurRad="63500" dist="50800" dir="13500000">
              <a:prstClr val="black">
                <a:alpha val="50000"/>
              </a:prstClr>
            </a:innerShdw>
          </a:effectLst>
        </p:spPr>
        <p:txBody>
          <a:bodyPr>
            <a:normAutofit lnSpcReduction="10000"/>
          </a:bodyPr>
          <a:lstStyle/>
          <a:p>
            <a:pPr rtl="1"/>
            <a:r>
              <a:rPr lang="ar-SA" b="1" dirty="0"/>
              <a:t>  </a:t>
            </a:r>
            <a:endParaRPr lang="en-US" dirty="0"/>
          </a:p>
          <a:p>
            <a:pPr algn="ctr" rtl="1"/>
            <a:r>
              <a:rPr lang="ar-SA" sz="3600" b="1" dirty="0">
                <a:solidFill>
                  <a:srgbClr val="0070C0"/>
                </a:solidFill>
              </a:rPr>
              <a:t>تحديات تطبيق نظم الجودة والاعتماد بكليات العلوم الإدارية بمؤسسات التعليم العالي السودانية بين المعايير الوطنية والإقليمية والدولية</a:t>
            </a:r>
            <a:endParaRPr lang="en-US" sz="3600" dirty="0">
              <a:solidFill>
                <a:srgbClr val="0070C0"/>
              </a:solidFill>
            </a:endParaRPr>
          </a:p>
          <a:p>
            <a:pPr algn="ctr" rtl="1"/>
            <a:r>
              <a:rPr lang="ar-SA" sz="3600" b="1" dirty="0">
                <a:solidFill>
                  <a:srgbClr val="0070C0"/>
                </a:solidFill>
              </a:rPr>
              <a:t>(دراسة تحليلية )</a:t>
            </a:r>
            <a:endParaRPr lang="en-US" sz="3600" dirty="0">
              <a:solidFill>
                <a:srgbClr val="0070C0"/>
              </a:solidFill>
            </a:endParaRPr>
          </a:p>
          <a:p>
            <a:pPr rtl="1"/>
            <a:endParaRPr lang="en-US" dirty="0"/>
          </a:p>
        </p:txBody>
      </p:sp>
      <p:pic>
        <p:nvPicPr>
          <p:cNvPr id="4" name="Picture 3" descr="http://najafchamber.net/thumbnail.php?file=1111111111112_572739939.jpg&amp;size=article_medium"/>
          <p:cNvPicPr/>
          <p:nvPr/>
        </p:nvPicPr>
        <p:blipFill>
          <a:blip r:embed="rId2"/>
          <a:srcRect/>
          <a:stretch>
            <a:fillRect/>
          </a:stretch>
        </p:blipFill>
        <p:spPr bwMode="auto">
          <a:xfrm>
            <a:off x="6400800" y="685800"/>
            <a:ext cx="2168226" cy="1981200"/>
          </a:xfrm>
          <a:prstGeom prst="rect">
            <a:avLst/>
          </a:prstGeom>
          <a:noFill/>
          <a:ln w="9525">
            <a:noFill/>
            <a:miter lim="800000"/>
            <a:headEnd/>
            <a:tailEnd/>
          </a:ln>
        </p:spPr>
      </p:pic>
      <p:pic>
        <p:nvPicPr>
          <p:cNvPr id="5" name="Picture 4" descr="ARABEPS logo"/>
          <p:cNvPicPr/>
          <p:nvPr/>
        </p:nvPicPr>
        <p:blipFill>
          <a:blip r:embed="rId3"/>
          <a:srcRect/>
          <a:stretch>
            <a:fillRect/>
          </a:stretch>
        </p:blipFill>
        <p:spPr bwMode="auto">
          <a:xfrm>
            <a:off x="0" y="533400"/>
            <a:ext cx="3543935" cy="2057400"/>
          </a:xfrm>
          <a:prstGeom prst="rect">
            <a:avLst/>
          </a:prstGeom>
          <a:noFill/>
          <a:ln w="9525">
            <a:noFill/>
            <a:miter lim="800000"/>
            <a:headEnd/>
            <a:tailEnd/>
          </a:ln>
        </p:spPr>
      </p:pic>
      <p:pic>
        <p:nvPicPr>
          <p:cNvPr id="6" name="Picture 5" descr="C:\Users\Salah\Downloads\image001.png"/>
          <p:cNvPicPr/>
          <p:nvPr/>
        </p:nvPicPr>
        <p:blipFill>
          <a:blip r:embed="rId4"/>
          <a:srcRect/>
          <a:stretch>
            <a:fillRect/>
          </a:stretch>
        </p:blipFill>
        <p:spPr bwMode="auto">
          <a:xfrm>
            <a:off x="4038600" y="533400"/>
            <a:ext cx="2057400" cy="21336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additive="base">
                                        <p:cTn id="2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additive="base">
                                        <p:cTn id="3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28600"/>
            <a:ext cx="6553200" cy="1219200"/>
          </a:xfrm>
          <a:solidFill>
            <a:schemeClr val="bg1"/>
          </a:solidFill>
          <a:ln>
            <a:solidFill>
              <a:schemeClr val="bg1"/>
            </a:solidFill>
          </a:ln>
        </p:spPr>
        <p:txBody>
          <a:bodyPr>
            <a:normAutofit fontScale="90000"/>
          </a:bodyPr>
          <a:lstStyle/>
          <a:p>
            <a:pPr algn="ctr" rtl="1"/>
            <a:r>
              <a:rPr lang="ar-SA" sz="4000" dirty="0">
                <a:solidFill>
                  <a:schemeClr val="tx1"/>
                </a:solidFill>
              </a:rPr>
              <a:t>معايير التقييم وفق (</a:t>
            </a:r>
            <a:r>
              <a:rPr lang="en-US" sz="4000" dirty="0">
                <a:solidFill>
                  <a:schemeClr val="tx1"/>
                </a:solidFill>
              </a:rPr>
              <a:t>EQUIS</a:t>
            </a:r>
            <a:r>
              <a:rPr lang="ar-SA" sz="4000" dirty="0">
                <a:solidFill>
                  <a:schemeClr val="tx1"/>
                </a:solidFill>
              </a:rPr>
              <a:t>)</a:t>
            </a:r>
            <a:br>
              <a:rPr lang="en-US" dirty="0">
                <a:solidFill>
                  <a:schemeClr val="tx1"/>
                </a:solidFill>
              </a:rPr>
            </a:br>
            <a:endParaRPr lang="en-US" dirty="0">
              <a:solidFill>
                <a:schemeClr val="tx1"/>
              </a:solidFill>
            </a:endParaRPr>
          </a:p>
        </p:txBody>
      </p:sp>
      <p:sp>
        <p:nvSpPr>
          <p:cNvPr id="3" name="Subtitle 2"/>
          <p:cNvSpPr>
            <a:spLocks noGrp="1"/>
          </p:cNvSpPr>
          <p:nvPr>
            <p:ph type="subTitle" idx="1"/>
          </p:nvPr>
        </p:nvSpPr>
        <p:spPr>
          <a:xfrm>
            <a:off x="609600" y="914400"/>
            <a:ext cx="8153400" cy="4191000"/>
          </a:xfrm>
          <a:solidFill>
            <a:schemeClr val="bg2"/>
          </a:solidFill>
          <a:ln>
            <a:solidFill>
              <a:srgbClr val="FF0000"/>
            </a:solidFill>
          </a:ln>
        </p:spPr>
        <p:txBody>
          <a:bodyPr>
            <a:normAutofit fontScale="92500"/>
          </a:bodyPr>
          <a:lstStyle/>
          <a:p>
            <a:pPr rtl="1"/>
            <a:endParaRPr lang="en-US" dirty="0"/>
          </a:p>
          <a:p>
            <a:pPr rtl="1"/>
            <a:r>
              <a:rPr lang="ar-SA" sz="3200" b="1" dirty="0">
                <a:solidFill>
                  <a:srgbClr val="FF0000"/>
                </a:solidFill>
              </a:rPr>
              <a:t>شملت معايير نظام  تحسين الجودة (</a:t>
            </a:r>
            <a:r>
              <a:rPr lang="en-US" sz="3200" b="1" dirty="0">
                <a:solidFill>
                  <a:srgbClr val="FF0000"/>
                </a:solidFill>
              </a:rPr>
              <a:t>EQUIS</a:t>
            </a:r>
            <a:r>
              <a:rPr lang="ar-SA" sz="3200" b="1" dirty="0">
                <a:solidFill>
                  <a:srgbClr val="FF0000"/>
                </a:solidFill>
              </a:rPr>
              <a:t>) المجالات الآتية :</a:t>
            </a:r>
          </a:p>
          <a:p>
            <a:pPr rtl="1"/>
            <a:r>
              <a:rPr lang="ar-SA" sz="3200" b="1" dirty="0"/>
              <a:t>أ/ البيئة (</a:t>
            </a:r>
            <a:r>
              <a:rPr lang="en-US" sz="3200" b="1" dirty="0"/>
              <a:t>Environment</a:t>
            </a:r>
            <a:r>
              <a:rPr lang="ar-SA" sz="3200" b="1" dirty="0"/>
              <a:t>)</a:t>
            </a:r>
            <a:endParaRPr lang="en-US" sz="3200" b="1" dirty="0"/>
          </a:p>
          <a:p>
            <a:pPr rtl="1"/>
            <a:r>
              <a:rPr lang="ar-SA" sz="3200" b="1" dirty="0"/>
              <a:t>ب/ الوضع المؤسسي (</a:t>
            </a:r>
            <a:r>
              <a:rPr lang="en-US" sz="3200" b="1" dirty="0"/>
              <a:t>Institutional Status </a:t>
            </a:r>
            <a:r>
              <a:rPr lang="ar-SA" sz="3200" b="1" dirty="0"/>
              <a:t>)</a:t>
            </a:r>
            <a:endParaRPr lang="en-US" sz="3200" b="1" dirty="0"/>
          </a:p>
          <a:p>
            <a:pPr rtl="1"/>
            <a:r>
              <a:rPr lang="ar-SA" sz="3200" b="1" dirty="0"/>
              <a:t>ج/ الضبط المؤسسي (الحوكمة)  (</a:t>
            </a:r>
            <a:r>
              <a:rPr lang="en-US" sz="3200" b="1" dirty="0"/>
              <a:t>Governance </a:t>
            </a:r>
            <a:r>
              <a:rPr lang="ar-SA" sz="3200" b="1" dirty="0"/>
              <a:t>)  </a:t>
            </a:r>
            <a:endParaRPr lang="en-US" sz="3200" b="1" dirty="0"/>
          </a:p>
          <a:p>
            <a:pPr rtl="1"/>
            <a:r>
              <a:rPr lang="ar-SA" sz="3200" b="1" dirty="0"/>
              <a:t>د/ الرؤية والرسالة والقيم (</a:t>
            </a:r>
            <a:r>
              <a:rPr lang="en-US" sz="3200" b="1" dirty="0"/>
              <a:t>Mission Vision and Values</a:t>
            </a:r>
            <a:r>
              <a:rPr lang="ar-SA" sz="3200" b="1" dirty="0"/>
              <a:t>)</a:t>
            </a:r>
            <a:endParaRPr lang="en-US" sz="3200" b="1" dirty="0"/>
          </a:p>
          <a:p>
            <a:pPr rtl="1"/>
            <a:r>
              <a:rPr lang="ar-SA" sz="3200" b="1" dirty="0"/>
              <a:t>هـ/ الوضع الاستراتيجي (</a:t>
            </a:r>
            <a:r>
              <a:rPr lang="en-US" sz="3200" b="1" dirty="0"/>
              <a:t>Strategic Positioning  </a:t>
            </a:r>
            <a:r>
              <a:rPr lang="ar-SA" sz="3200" b="1" dirty="0"/>
              <a:t>)</a:t>
            </a:r>
            <a:endParaRPr lang="en-US" sz="3200" b="1" dirty="0"/>
          </a:p>
          <a:p>
            <a:pP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143000"/>
          </a:xfrm>
          <a:solidFill>
            <a:schemeClr val="bg1"/>
          </a:solidFill>
          <a:ln>
            <a:solidFill>
              <a:schemeClr val="bg1"/>
            </a:solidFill>
          </a:ln>
        </p:spPr>
        <p:txBody>
          <a:bodyPr>
            <a:normAutofit fontScale="90000"/>
          </a:bodyPr>
          <a:lstStyle/>
          <a:p>
            <a:pPr algn="ctr" rtl="1"/>
            <a:r>
              <a:rPr lang="ar-SA" sz="3600" dirty="0">
                <a:solidFill>
                  <a:schemeClr val="tx1"/>
                </a:solidFill>
              </a:rPr>
              <a:t>معايير التقييم وفق (</a:t>
            </a:r>
            <a:r>
              <a:rPr lang="en-US" sz="3600" dirty="0">
                <a:solidFill>
                  <a:schemeClr val="tx1"/>
                </a:solidFill>
              </a:rPr>
              <a:t>EQUIS</a:t>
            </a:r>
            <a:r>
              <a:rPr lang="ar-SA" sz="3600" dirty="0">
                <a:solidFill>
                  <a:schemeClr val="tx1"/>
                </a:solidFill>
              </a:rPr>
              <a:t>)</a:t>
            </a:r>
            <a:br>
              <a:rPr lang="en-US" sz="3600" dirty="0">
                <a:solidFill>
                  <a:schemeClr val="tx1"/>
                </a:solidFill>
              </a:rPr>
            </a:br>
            <a:endParaRPr lang="en-US" sz="3600" dirty="0">
              <a:solidFill>
                <a:schemeClr val="tx1"/>
              </a:solidFill>
            </a:endParaRPr>
          </a:p>
        </p:txBody>
      </p:sp>
      <p:sp>
        <p:nvSpPr>
          <p:cNvPr id="3" name="Subtitle 2"/>
          <p:cNvSpPr>
            <a:spLocks noGrp="1"/>
          </p:cNvSpPr>
          <p:nvPr>
            <p:ph type="subTitle" idx="1"/>
          </p:nvPr>
        </p:nvSpPr>
        <p:spPr>
          <a:xfrm>
            <a:off x="762000" y="838200"/>
            <a:ext cx="7772400" cy="4800600"/>
          </a:xfrm>
          <a:solidFill>
            <a:schemeClr val="bg2"/>
          </a:solidFill>
          <a:ln>
            <a:solidFill>
              <a:srgbClr val="FF0000"/>
            </a:solidFill>
          </a:ln>
        </p:spPr>
        <p:txBody>
          <a:bodyPr/>
          <a:lstStyle/>
          <a:p>
            <a:pPr rtl="1"/>
            <a:r>
              <a:rPr lang="ar-SA" dirty="0"/>
              <a:t> </a:t>
            </a:r>
            <a:endParaRPr lang="en-US" dirty="0"/>
          </a:p>
          <a:p>
            <a:pPr rtl="1"/>
            <a:r>
              <a:rPr lang="ar-SA" b="1" dirty="0"/>
              <a:t>و/ التوجه والأهداف الاستراتيجية (</a:t>
            </a:r>
            <a:r>
              <a:rPr lang="en-US" b="1" dirty="0"/>
              <a:t>Strategic Direction and Objectives </a:t>
            </a:r>
            <a:r>
              <a:rPr lang="ar-SA" b="1" dirty="0"/>
              <a:t>)</a:t>
            </a:r>
            <a:endParaRPr lang="en-US" b="1" dirty="0"/>
          </a:p>
          <a:p>
            <a:pPr rtl="1"/>
            <a:r>
              <a:rPr lang="ar-SA" b="1" dirty="0"/>
              <a:t>ز/ الخطة الاستراتيجية (</a:t>
            </a:r>
            <a:r>
              <a:rPr lang="en-US" b="1" dirty="0"/>
              <a:t>Strategic Planning </a:t>
            </a:r>
            <a:r>
              <a:rPr lang="ar-SA" b="1" dirty="0"/>
              <a:t>)</a:t>
            </a:r>
            <a:endParaRPr lang="en-US" b="1" dirty="0"/>
          </a:p>
          <a:p>
            <a:pPr rtl="1"/>
            <a:r>
              <a:rPr lang="ar-SA" b="1" dirty="0"/>
              <a:t>ح/ ضمان الجودة (</a:t>
            </a:r>
            <a:r>
              <a:rPr lang="en-US" b="1" dirty="0"/>
              <a:t>Quality Assurance </a:t>
            </a:r>
            <a:r>
              <a:rPr lang="ar-SA" b="1" dirty="0"/>
              <a:t>)</a:t>
            </a:r>
            <a:endParaRPr lang="en-US" b="1" dirty="0"/>
          </a:p>
          <a:p>
            <a:pPr rtl="1"/>
            <a:r>
              <a:rPr lang="ar-SA" b="1" dirty="0"/>
              <a:t>ط/ العالمية (الدولية)  (</a:t>
            </a:r>
            <a:r>
              <a:rPr lang="en-US" b="1" dirty="0"/>
              <a:t>Internationalization</a:t>
            </a:r>
            <a:r>
              <a:rPr lang="ar-SA" b="1" dirty="0"/>
              <a:t>)</a:t>
            </a:r>
            <a:endParaRPr lang="en-US" b="1" dirty="0"/>
          </a:p>
          <a:p>
            <a:pPr rtl="1"/>
            <a:r>
              <a:rPr lang="ar-SA" b="1" dirty="0"/>
              <a:t>ي/ الأخلاق والمسئولية والاستدامة (</a:t>
            </a:r>
            <a:r>
              <a:rPr lang="en-US" b="1" dirty="0"/>
              <a:t>Ethics, Responsibility and Sustainability </a:t>
            </a:r>
            <a:r>
              <a:rPr lang="ar-SA" b="1" dirty="0"/>
              <a:t>)</a:t>
            </a:r>
            <a:endParaRPr lang="en-US" b="1" dirty="0"/>
          </a:p>
          <a:p>
            <a:pPr rtl="1"/>
            <a:r>
              <a:rPr lang="ar-SA" b="1" dirty="0"/>
              <a:t>ك/ الشراكات والاتصالات (</a:t>
            </a:r>
            <a:r>
              <a:rPr lang="en-US" b="1" dirty="0"/>
              <a:t>Corporate Connections </a:t>
            </a:r>
            <a:r>
              <a:rPr lang="ar-SA" b="1" dirty="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0"/>
            <a:ext cx="4724400" cy="839162"/>
          </a:xfrm>
          <a:solidFill>
            <a:schemeClr val="bg1"/>
          </a:solidFill>
          <a:ln>
            <a:solidFill>
              <a:schemeClr val="bg1"/>
            </a:solidFill>
          </a:ln>
        </p:spPr>
        <p:txBody>
          <a:bodyPr>
            <a:normAutofit/>
          </a:bodyPr>
          <a:lstStyle/>
          <a:p>
            <a:pPr algn="ctr"/>
            <a:r>
              <a:rPr lang="ar-SA" sz="3600" dirty="0">
                <a:solidFill>
                  <a:schemeClr val="tx1"/>
                </a:solidFill>
              </a:rPr>
              <a:t>خلاصة المحور الأول</a:t>
            </a:r>
            <a:endParaRPr lang="en-US" sz="3600" dirty="0">
              <a:solidFill>
                <a:schemeClr val="tx1"/>
              </a:solidFill>
            </a:endParaRPr>
          </a:p>
        </p:txBody>
      </p:sp>
      <p:sp>
        <p:nvSpPr>
          <p:cNvPr id="3" name="Subtitle 2"/>
          <p:cNvSpPr>
            <a:spLocks noGrp="1"/>
          </p:cNvSpPr>
          <p:nvPr>
            <p:ph type="subTitle" idx="1"/>
          </p:nvPr>
        </p:nvSpPr>
        <p:spPr>
          <a:xfrm>
            <a:off x="609600" y="838200"/>
            <a:ext cx="7772400" cy="4724400"/>
          </a:xfrm>
          <a:solidFill>
            <a:schemeClr val="bg2"/>
          </a:solidFill>
          <a:ln>
            <a:solidFill>
              <a:schemeClr val="tx1"/>
            </a:solidFill>
          </a:ln>
        </p:spPr>
        <p:txBody>
          <a:bodyPr>
            <a:noAutofit/>
          </a:bodyPr>
          <a:lstStyle/>
          <a:p>
            <a:pPr rtl="1"/>
            <a:r>
              <a:rPr lang="ar-SA" sz="2800" b="1" dirty="0"/>
              <a:t>       يلاحظ مستوي التباين بين تلك التجارب الدولية سوي كان ذلك علي مستوي الجامعات أو كليات العلوم الإداريـــــــــة علي الرغم من الخبرة التراكمية التي تتمتع بها تلك النظم ، ومرد هذا الخلاف يرجع لطبيعة إختلاف نظم التعليم القائمة في تلك البلدان إضافة للخــــلافات في النظم السياسيــــة والإقتصاديــــة والإجتماعيــــة وغير ذلك  ولذا ينعكس ذلك علي معايير ومؤشرات القياس لنظم الجودة والإعتمــــاد من بلد لأخر ، غير أن الأهم هو اهتمام التجارب العالميــــــــة بإعداد معايير ومؤشرات للتخصصــــــات والكليـــــات بما يتناسب وتطورها العالمي وتعتبر تجربة (</a:t>
            </a:r>
            <a:r>
              <a:rPr lang="en-US" sz="2800" b="1" dirty="0"/>
              <a:t>AACSB</a:t>
            </a:r>
            <a:r>
              <a:rPr lang="ar-SA" sz="2800" b="1" dirty="0"/>
              <a:t> ) الأمريكية وتجربة (</a:t>
            </a:r>
            <a:r>
              <a:rPr lang="en-US" sz="2800" b="1" dirty="0"/>
              <a:t>EQUIS</a:t>
            </a:r>
            <a:r>
              <a:rPr lang="ar-SA" sz="2800" b="1" dirty="0"/>
              <a:t> ) الأوربية من أميز التجارب في الاعتمـــــاد الأكاديمي وضمان الجودة المنتشرة حول العالم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828800"/>
          </a:xfrm>
          <a:solidFill>
            <a:schemeClr val="bg1"/>
          </a:solidFill>
          <a:ln>
            <a:solidFill>
              <a:schemeClr val="bg1"/>
            </a:solidFill>
          </a:ln>
        </p:spPr>
        <p:txBody>
          <a:bodyPr>
            <a:normAutofit fontScale="90000"/>
          </a:bodyPr>
          <a:lstStyle/>
          <a:p>
            <a:pPr algn="ctr" rtl="1"/>
            <a:r>
              <a:rPr lang="ar-SA" sz="3600" dirty="0">
                <a:solidFill>
                  <a:schemeClr val="tx1"/>
                </a:solidFill>
              </a:rPr>
              <a:t>المحور الثاني </a:t>
            </a:r>
            <a:br>
              <a:rPr lang="en-US" sz="3600" dirty="0">
                <a:solidFill>
                  <a:schemeClr val="tx1"/>
                </a:solidFill>
              </a:rPr>
            </a:br>
            <a:r>
              <a:rPr lang="ar-SA" sz="3600" dirty="0">
                <a:solidFill>
                  <a:schemeClr val="tx1"/>
                </a:solidFill>
              </a:rPr>
              <a:t>معايير ضمان الجودة والاعتماد على المستوى الإقليمي </a:t>
            </a:r>
            <a:br>
              <a:rPr lang="en-US" dirty="0"/>
            </a:br>
            <a:endParaRPr lang="en-US" dirty="0"/>
          </a:p>
        </p:txBody>
      </p:sp>
      <p:sp>
        <p:nvSpPr>
          <p:cNvPr id="3" name="Subtitle 2"/>
          <p:cNvSpPr>
            <a:spLocks noGrp="1"/>
          </p:cNvSpPr>
          <p:nvPr>
            <p:ph type="subTitle" idx="1"/>
          </p:nvPr>
        </p:nvSpPr>
        <p:spPr>
          <a:xfrm>
            <a:off x="838200" y="1447800"/>
            <a:ext cx="7772400" cy="4267200"/>
          </a:xfrm>
          <a:solidFill>
            <a:schemeClr val="bg2"/>
          </a:solidFill>
        </p:spPr>
        <p:txBody>
          <a:bodyPr>
            <a:normAutofit lnSpcReduction="10000"/>
          </a:bodyPr>
          <a:lstStyle/>
          <a:p>
            <a:pPr algn="ctr" rtl="1"/>
            <a:r>
              <a:rPr lang="ar-SA" b="1" dirty="0">
                <a:solidFill>
                  <a:srgbClr val="FF0000"/>
                </a:solidFill>
              </a:rPr>
              <a:t>صدر دليل ضمان الجودة والاعتماد للجامعات العربية أعضاء الاتحاد  في العام 2008م </a:t>
            </a:r>
          </a:p>
          <a:p>
            <a:pPr rtl="1"/>
            <a:r>
              <a:rPr lang="ar-SA" b="1" dirty="0"/>
              <a:t>@  الأساليب المتبعة في تطبيق جودة الأداء في مؤسسات التعليم العالي تتمثل في الآتي :</a:t>
            </a:r>
            <a:endParaRPr lang="en-US" b="1" dirty="0"/>
          </a:p>
          <a:p>
            <a:pPr lvl="0" rtl="1"/>
            <a:r>
              <a:rPr lang="ar-SA" b="1" dirty="0"/>
              <a:t>أسلوب التقويم الذاتي (</a:t>
            </a:r>
            <a:r>
              <a:rPr lang="en-US" b="1" dirty="0"/>
              <a:t>Self-Assessment </a:t>
            </a:r>
            <a:r>
              <a:rPr lang="ar-SA" b="1" dirty="0"/>
              <a:t>)</a:t>
            </a:r>
            <a:endParaRPr lang="en-US" b="1" dirty="0"/>
          </a:p>
          <a:p>
            <a:pPr lvl="0" rtl="1"/>
            <a:r>
              <a:rPr lang="ar-SA" b="1" dirty="0"/>
              <a:t>أسلوب التقويم الخارجي (</a:t>
            </a:r>
            <a:r>
              <a:rPr lang="en-US" b="1" dirty="0"/>
              <a:t>External Assessment</a:t>
            </a:r>
            <a:r>
              <a:rPr lang="ar-SA" b="1" dirty="0"/>
              <a:t>)</a:t>
            </a:r>
            <a:endParaRPr lang="en-US" b="1" dirty="0"/>
          </a:p>
          <a:p>
            <a:pPr lvl="0" rtl="1"/>
            <a:r>
              <a:rPr lang="ar-SA" b="1" dirty="0"/>
              <a:t>أسلوب المقارنات المرجعية (</a:t>
            </a:r>
            <a:r>
              <a:rPr lang="en-US" b="1" dirty="0"/>
              <a:t>Bench Marking </a:t>
            </a:r>
            <a:r>
              <a:rPr lang="ar-SA" b="1" dirty="0"/>
              <a:t>)</a:t>
            </a:r>
            <a:endParaRPr lang="en-US" b="1" dirty="0"/>
          </a:p>
          <a:p>
            <a:pPr lvl="0" rtl="1"/>
            <a:r>
              <a:rPr lang="ar-SA" b="1" dirty="0"/>
              <a:t>تقويم الأقران (</a:t>
            </a:r>
            <a:r>
              <a:rPr lang="en-US" b="1" dirty="0"/>
              <a:t>Peer- Evaluation</a:t>
            </a:r>
            <a:r>
              <a:rPr lang="ar-SA" b="1" dirty="0"/>
              <a:t>)</a:t>
            </a:r>
            <a:endParaRPr lang="en-US" b="1" dirty="0"/>
          </a:p>
          <a:p>
            <a:pPr lvl="0" rtl="1"/>
            <a:r>
              <a:rPr lang="ar-SA" b="1" dirty="0"/>
              <a:t>الجودة الشاملة (</a:t>
            </a:r>
            <a:r>
              <a:rPr lang="en-US" b="1" dirty="0"/>
              <a:t>Total Quality </a:t>
            </a:r>
            <a:r>
              <a:rPr lang="ar-SA" b="1" dirty="0"/>
              <a:t>)</a:t>
            </a:r>
            <a:endParaRPr lang="en-US" b="1" dirty="0"/>
          </a:p>
          <a:p>
            <a:pPr lvl="0" rtl="1"/>
            <a:r>
              <a:rPr lang="ar-SA" b="1" dirty="0"/>
              <a:t>الاعتماد (</a:t>
            </a:r>
            <a:r>
              <a:rPr lang="en-US" b="1" dirty="0"/>
              <a:t>(Accreditation</a:t>
            </a:r>
          </a:p>
          <a:p>
            <a:endParaRPr lang="ar-SA" dirty="0">
              <a:solidFill>
                <a:srgbClr val="FF0000"/>
              </a:solidFill>
            </a:endParaRPr>
          </a:p>
          <a:p>
            <a:endParaRPr lang="en-US" dirty="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609600"/>
            <a:ext cx="8464176" cy="584775"/>
          </a:xfrm>
          <a:prstGeom prst="rect">
            <a:avLst/>
          </a:prstGeom>
          <a:solidFill>
            <a:schemeClr val="accent6">
              <a:lumMod val="40000"/>
              <a:lumOff val="60000"/>
            </a:schemeClr>
          </a:solidFill>
          <a:ln w="9525">
            <a:solidFill>
              <a:schemeClr val="accent2"/>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925"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محاور ومكونات دليل ضمان الجودة والاعتماد للجامعات العربية</a:t>
            </a:r>
            <a:endParaRPr kumimoji="0" lang="ar-SA" sz="3200" b="0" i="0" u="none" strike="noStrike" cap="none" normalizeH="0" baseline="0" dirty="0">
              <a:ln>
                <a:noFill/>
              </a:ln>
              <a:solidFill>
                <a:srgbClr val="FF0000"/>
              </a:solidFill>
              <a:effectLst/>
              <a:latin typeface="Arial" pitchFamily="34" charset="0"/>
              <a:cs typeface="Arial" pitchFamily="34" charset="0"/>
            </a:endParaRPr>
          </a:p>
        </p:txBody>
      </p:sp>
      <p:sp>
        <p:nvSpPr>
          <p:cNvPr id="3" name="Oval 2"/>
          <p:cNvSpPr/>
          <p:nvPr/>
        </p:nvSpPr>
        <p:spPr>
          <a:xfrm>
            <a:off x="6172200" y="14478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رؤية ورسالة وأهداف المؤسسة </a:t>
            </a:r>
            <a:endParaRPr lang="en-US" sz="2800" dirty="0"/>
          </a:p>
        </p:txBody>
      </p:sp>
      <p:sp>
        <p:nvSpPr>
          <p:cNvPr id="14" name="Oval 13"/>
          <p:cNvSpPr/>
          <p:nvPr/>
        </p:nvSpPr>
        <p:spPr>
          <a:xfrm>
            <a:off x="3200400" y="13716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القيادة والتنظيم الإداري </a:t>
            </a:r>
            <a:endParaRPr lang="en-US" sz="2800" dirty="0"/>
          </a:p>
        </p:txBody>
      </p:sp>
      <p:sp>
        <p:nvSpPr>
          <p:cNvPr id="15" name="Oval 14"/>
          <p:cNvSpPr/>
          <p:nvPr/>
        </p:nvSpPr>
        <p:spPr>
          <a:xfrm>
            <a:off x="228600" y="1371600"/>
            <a:ext cx="27432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الموارد</a:t>
            </a:r>
            <a:endParaRPr lang="en-US" sz="2800" b="1" dirty="0"/>
          </a:p>
        </p:txBody>
      </p:sp>
      <p:sp>
        <p:nvSpPr>
          <p:cNvPr id="16" name="Oval 15"/>
          <p:cNvSpPr/>
          <p:nvPr/>
        </p:nvSpPr>
        <p:spPr>
          <a:xfrm>
            <a:off x="6248400" y="29718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أعضاء هيئة التدريس </a:t>
            </a:r>
            <a:endParaRPr lang="en-US" sz="2800" b="1" dirty="0"/>
          </a:p>
        </p:txBody>
      </p:sp>
      <p:sp>
        <p:nvSpPr>
          <p:cNvPr id="17" name="Oval 16"/>
          <p:cNvSpPr/>
          <p:nvPr/>
        </p:nvSpPr>
        <p:spPr>
          <a:xfrm>
            <a:off x="3200400" y="29718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شؤون الطلاب</a:t>
            </a:r>
            <a:r>
              <a:rPr lang="ar-SA" sz="2400" dirty="0"/>
              <a:t> </a:t>
            </a:r>
            <a:endParaRPr lang="en-US" sz="2400" b="1" dirty="0"/>
          </a:p>
        </p:txBody>
      </p:sp>
      <p:sp>
        <p:nvSpPr>
          <p:cNvPr id="18" name="Oval 17"/>
          <p:cNvSpPr/>
          <p:nvPr/>
        </p:nvSpPr>
        <p:spPr>
          <a:xfrm>
            <a:off x="304800" y="28194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الخدمات الطلابية</a:t>
            </a:r>
            <a:endParaRPr lang="en-US" sz="2800" b="1" dirty="0"/>
          </a:p>
        </p:txBody>
      </p:sp>
      <p:sp>
        <p:nvSpPr>
          <p:cNvPr id="19" name="Oval 18"/>
          <p:cNvSpPr/>
          <p:nvPr/>
        </p:nvSpPr>
        <p:spPr>
          <a:xfrm>
            <a:off x="6248400" y="44958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البرامج الإكاديمية </a:t>
            </a:r>
            <a:endParaRPr lang="en-US" sz="2800" b="1" dirty="0"/>
          </a:p>
        </p:txBody>
      </p:sp>
      <p:sp>
        <p:nvSpPr>
          <p:cNvPr id="20" name="Oval 19"/>
          <p:cNvSpPr/>
          <p:nvPr/>
        </p:nvSpPr>
        <p:spPr>
          <a:xfrm>
            <a:off x="3352800" y="44958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البحث العلمي</a:t>
            </a:r>
            <a:r>
              <a:rPr lang="ar-SA" sz="2400" dirty="0"/>
              <a:t> </a:t>
            </a:r>
            <a:endParaRPr lang="en-US" sz="2400" b="1" dirty="0"/>
          </a:p>
        </p:txBody>
      </p:sp>
      <p:sp>
        <p:nvSpPr>
          <p:cNvPr id="21" name="Oval 20"/>
          <p:cNvSpPr/>
          <p:nvPr/>
        </p:nvSpPr>
        <p:spPr>
          <a:xfrm>
            <a:off x="381000" y="4419600"/>
            <a:ext cx="26670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خدمة المجتمع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6385">
                                            <p:bg/>
                                          </p:spTgt>
                                        </p:tgtEl>
                                        <p:attrNameLst>
                                          <p:attrName>style.visibility</p:attrName>
                                        </p:attrNameLst>
                                      </p:cBhvr>
                                      <p:to>
                                        <p:strVal val="visible"/>
                                      </p:to>
                                    </p:set>
                                    <p:anim calcmode="lin" valueType="num">
                                      <p:cBhvr additive="base">
                                        <p:cTn id="7" dur="500" fill="hold"/>
                                        <p:tgtEl>
                                          <p:spTgt spid="16385">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16385">
                                            <p:txEl>
                                              <p:pRg st="0" end="0"/>
                                            </p:txEl>
                                          </p:spTgt>
                                        </p:tgtEl>
                                        <p:attrNameLst>
                                          <p:attrName>style.visibility</p:attrName>
                                        </p:attrNameLst>
                                      </p:cBhvr>
                                      <p:to>
                                        <p:strVal val="visible"/>
                                      </p:to>
                                    </p:set>
                                    <p:anim calcmode="lin" valueType="num">
                                      <p:cBhvr additive="base">
                                        <p:cTn id="12" dur="500" fill="hold"/>
                                        <p:tgtEl>
                                          <p:spTgt spid="1638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638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bg/>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4">
                                            <p:bg/>
                                          </p:spTgt>
                                        </p:tgtEl>
                                        <p:attrNameLst>
                                          <p:attrName>style.visibility</p:attrName>
                                        </p:attrNameLst>
                                      </p:cBhvr>
                                      <p:to>
                                        <p:strVal val="visible"/>
                                      </p:to>
                                    </p:set>
                                    <p:anim calcmode="lin" valueType="num">
                                      <p:cBhvr additive="base">
                                        <p:cTn id="27" dur="500" fill="hold"/>
                                        <p:tgtEl>
                                          <p:spTgt spid="14">
                                            <p:bg/>
                                          </p:spTgt>
                                        </p:tgtEl>
                                        <p:attrNameLst>
                                          <p:attrName>ppt_x</p:attrName>
                                        </p:attrNameLst>
                                      </p:cBhvr>
                                      <p:tavLst>
                                        <p:tav tm="0">
                                          <p:val>
                                            <p:strVal val="1+#ppt_w/2"/>
                                          </p:val>
                                        </p:tav>
                                        <p:tav tm="100000">
                                          <p:val>
                                            <p:strVal val="#ppt_x"/>
                                          </p:val>
                                        </p:tav>
                                      </p:tavLst>
                                    </p:anim>
                                    <p:anim calcmode="lin" valueType="num">
                                      <p:cBhvr additive="base">
                                        <p:cTn id="28" dur="500" fill="hold"/>
                                        <p:tgtEl>
                                          <p:spTgt spid="14">
                                            <p:bg/>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 calcmode="lin" valueType="num">
                                      <p:cBhvr additive="base">
                                        <p:cTn id="32"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15">
                                            <p:bg/>
                                          </p:spTgt>
                                        </p:tgtEl>
                                        <p:attrNameLst>
                                          <p:attrName>style.visibility</p:attrName>
                                        </p:attrNameLst>
                                      </p:cBhvr>
                                      <p:to>
                                        <p:strVal val="visible"/>
                                      </p:to>
                                    </p:set>
                                    <p:anim calcmode="lin" valueType="num">
                                      <p:cBhvr additive="base">
                                        <p:cTn id="37" dur="500" fill="hold"/>
                                        <p:tgtEl>
                                          <p:spTgt spid="15">
                                            <p:bg/>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
                                            <p:bg/>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 calcmode="lin" valueType="num">
                                      <p:cBhvr additive="base">
                                        <p:cTn id="42"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16">
                                            <p:bg/>
                                          </p:spTgt>
                                        </p:tgtEl>
                                        <p:attrNameLst>
                                          <p:attrName>style.visibility</p:attrName>
                                        </p:attrNameLst>
                                      </p:cBhvr>
                                      <p:to>
                                        <p:strVal val="visible"/>
                                      </p:to>
                                    </p:set>
                                    <p:anim calcmode="lin" valueType="num">
                                      <p:cBhvr additive="base">
                                        <p:cTn id="47" dur="500" fill="hold"/>
                                        <p:tgtEl>
                                          <p:spTgt spid="16">
                                            <p:bg/>
                                          </p:spTgt>
                                        </p:tgtEl>
                                        <p:attrNameLst>
                                          <p:attrName>ppt_x</p:attrName>
                                        </p:attrNameLst>
                                      </p:cBhvr>
                                      <p:tavLst>
                                        <p:tav tm="0">
                                          <p:val>
                                            <p:strVal val="1+#ppt_w/2"/>
                                          </p:val>
                                        </p:tav>
                                        <p:tav tm="100000">
                                          <p:val>
                                            <p:strVal val="#ppt_x"/>
                                          </p:val>
                                        </p:tav>
                                      </p:tavLst>
                                    </p:anim>
                                    <p:anim calcmode="lin" valueType="num">
                                      <p:cBhvr additive="base">
                                        <p:cTn id="48" dur="500" fill="hold"/>
                                        <p:tgtEl>
                                          <p:spTgt spid="16">
                                            <p:bg/>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 calcmode="lin" valueType="num">
                                      <p:cBhvr additive="base">
                                        <p:cTn id="52" dur="5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6">
                                            <p:txEl>
                                              <p:pRg st="0" end="0"/>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17">
                                            <p:bg/>
                                          </p:spTgt>
                                        </p:tgtEl>
                                        <p:attrNameLst>
                                          <p:attrName>style.visibility</p:attrName>
                                        </p:attrNameLst>
                                      </p:cBhvr>
                                      <p:to>
                                        <p:strVal val="visible"/>
                                      </p:to>
                                    </p:set>
                                    <p:anim calcmode="lin" valueType="num">
                                      <p:cBhvr additive="base">
                                        <p:cTn id="57"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58" dur="500" fill="hold"/>
                                        <p:tgtEl>
                                          <p:spTgt spid="17">
                                            <p:bg/>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17">
                                            <p:txEl>
                                              <p:pRg st="0" end="0"/>
                                            </p:txEl>
                                          </p:spTgt>
                                        </p:tgtEl>
                                        <p:attrNameLst>
                                          <p:attrName>style.visibility</p:attrName>
                                        </p:attrNameLst>
                                      </p:cBhvr>
                                      <p:to>
                                        <p:strVal val="visible"/>
                                      </p:to>
                                    </p:set>
                                    <p:anim calcmode="lin" valueType="num">
                                      <p:cBhvr additive="base">
                                        <p:cTn id="62"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18">
                                            <p:bg/>
                                          </p:spTgt>
                                        </p:tgtEl>
                                        <p:attrNameLst>
                                          <p:attrName>style.visibility</p:attrName>
                                        </p:attrNameLst>
                                      </p:cBhvr>
                                      <p:to>
                                        <p:strVal val="visible"/>
                                      </p:to>
                                    </p:set>
                                    <p:anim calcmode="lin" valueType="num">
                                      <p:cBhvr additive="base">
                                        <p:cTn id="67" dur="500" fill="hold"/>
                                        <p:tgtEl>
                                          <p:spTgt spid="18">
                                            <p:bg/>
                                          </p:spTgt>
                                        </p:tgtEl>
                                        <p:attrNameLst>
                                          <p:attrName>ppt_x</p:attrName>
                                        </p:attrNameLst>
                                      </p:cBhvr>
                                      <p:tavLst>
                                        <p:tav tm="0">
                                          <p:val>
                                            <p:strVal val="1+#ppt_w/2"/>
                                          </p:val>
                                        </p:tav>
                                        <p:tav tm="100000">
                                          <p:val>
                                            <p:strVal val="#ppt_x"/>
                                          </p:val>
                                        </p:tav>
                                      </p:tavLst>
                                    </p:anim>
                                    <p:anim calcmode="lin" valueType="num">
                                      <p:cBhvr additive="base">
                                        <p:cTn id="68" dur="500" fill="hold"/>
                                        <p:tgtEl>
                                          <p:spTgt spid="18">
                                            <p:bg/>
                                          </p:spTgt>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2" fill="hold" grpId="0" nodeType="afterEffect">
                                  <p:stCondLst>
                                    <p:cond delay="0"/>
                                  </p:stCondLst>
                                  <p:childTnLst>
                                    <p:set>
                                      <p:cBhvr>
                                        <p:cTn id="71" dur="1" fill="hold">
                                          <p:stCondLst>
                                            <p:cond delay="0"/>
                                          </p:stCondLst>
                                        </p:cTn>
                                        <p:tgtEl>
                                          <p:spTgt spid="18">
                                            <p:txEl>
                                              <p:pRg st="0" end="0"/>
                                            </p:txEl>
                                          </p:spTgt>
                                        </p:tgtEl>
                                        <p:attrNameLst>
                                          <p:attrName>style.visibility</p:attrName>
                                        </p:attrNameLst>
                                      </p:cBhvr>
                                      <p:to>
                                        <p:strVal val="visible"/>
                                      </p:to>
                                    </p:set>
                                    <p:anim calcmode="lin" valueType="num">
                                      <p:cBhvr additive="base">
                                        <p:cTn id="72"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19">
                                            <p:bg/>
                                          </p:spTgt>
                                        </p:tgtEl>
                                        <p:attrNameLst>
                                          <p:attrName>style.visibility</p:attrName>
                                        </p:attrNameLst>
                                      </p:cBhvr>
                                      <p:to>
                                        <p:strVal val="visible"/>
                                      </p:to>
                                    </p:set>
                                    <p:anim calcmode="lin" valueType="num">
                                      <p:cBhvr additive="base">
                                        <p:cTn id="77" dur="500" fill="hold"/>
                                        <p:tgtEl>
                                          <p:spTgt spid="19">
                                            <p:bg/>
                                          </p:spTgt>
                                        </p:tgtEl>
                                        <p:attrNameLst>
                                          <p:attrName>ppt_x</p:attrName>
                                        </p:attrNameLst>
                                      </p:cBhvr>
                                      <p:tavLst>
                                        <p:tav tm="0">
                                          <p:val>
                                            <p:strVal val="1+#ppt_w/2"/>
                                          </p:val>
                                        </p:tav>
                                        <p:tav tm="100000">
                                          <p:val>
                                            <p:strVal val="#ppt_x"/>
                                          </p:val>
                                        </p:tav>
                                      </p:tavLst>
                                    </p:anim>
                                    <p:anim calcmode="lin" valueType="num">
                                      <p:cBhvr additive="base">
                                        <p:cTn id="78" dur="500" fill="hold"/>
                                        <p:tgtEl>
                                          <p:spTgt spid="19">
                                            <p:bg/>
                                          </p:spTgt>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2" fill="hold" grpId="0" nodeType="afterEffect">
                                  <p:stCondLst>
                                    <p:cond delay="0"/>
                                  </p:stCondLst>
                                  <p:childTnLst>
                                    <p:set>
                                      <p:cBhvr>
                                        <p:cTn id="81" dur="1" fill="hold">
                                          <p:stCondLst>
                                            <p:cond delay="0"/>
                                          </p:stCondLst>
                                        </p:cTn>
                                        <p:tgtEl>
                                          <p:spTgt spid="19">
                                            <p:txEl>
                                              <p:pRg st="0" end="0"/>
                                            </p:txEl>
                                          </p:spTgt>
                                        </p:tgtEl>
                                        <p:attrNameLst>
                                          <p:attrName>style.visibility</p:attrName>
                                        </p:attrNameLst>
                                      </p:cBhvr>
                                      <p:to>
                                        <p:strVal val="visible"/>
                                      </p:to>
                                    </p:set>
                                    <p:anim calcmode="lin" valueType="num">
                                      <p:cBhvr additive="base">
                                        <p:cTn id="82"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2" fill="hold" grpId="0" nodeType="afterEffect">
                                  <p:stCondLst>
                                    <p:cond delay="0"/>
                                  </p:stCondLst>
                                  <p:childTnLst>
                                    <p:set>
                                      <p:cBhvr>
                                        <p:cTn id="86" dur="1" fill="hold">
                                          <p:stCondLst>
                                            <p:cond delay="0"/>
                                          </p:stCondLst>
                                        </p:cTn>
                                        <p:tgtEl>
                                          <p:spTgt spid="20">
                                            <p:bg/>
                                          </p:spTgt>
                                        </p:tgtEl>
                                        <p:attrNameLst>
                                          <p:attrName>style.visibility</p:attrName>
                                        </p:attrNameLst>
                                      </p:cBhvr>
                                      <p:to>
                                        <p:strVal val="visible"/>
                                      </p:to>
                                    </p:set>
                                    <p:anim calcmode="lin" valueType="num">
                                      <p:cBhvr additive="base">
                                        <p:cTn id="87" dur="500" fill="hold"/>
                                        <p:tgtEl>
                                          <p:spTgt spid="20">
                                            <p:bg/>
                                          </p:spTgt>
                                        </p:tgtEl>
                                        <p:attrNameLst>
                                          <p:attrName>ppt_x</p:attrName>
                                        </p:attrNameLst>
                                      </p:cBhvr>
                                      <p:tavLst>
                                        <p:tav tm="0">
                                          <p:val>
                                            <p:strVal val="1+#ppt_w/2"/>
                                          </p:val>
                                        </p:tav>
                                        <p:tav tm="100000">
                                          <p:val>
                                            <p:strVal val="#ppt_x"/>
                                          </p:val>
                                        </p:tav>
                                      </p:tavLst>
                                    </p:anim>
                                    <p:anim calcmode="lin" valueType="num">
                                      <p:cBhvr additive="base">
                                        <p:cTn id="88" dur="500" fill="hold"/>
                                        <p:tgtEl>
                                          <p:spTgt spid="20">
                                            <p:bg/>
                                          </p:spTgt>
                                        </p:tgtEl>
                                        <p:attrNameLst>
                                          <p:attrName>ppt_y</p:attrName>
                                        </p:attrNameLst>
                                      </p:cBhvr>
                                      <p:tavLst>
                                        <p:tav tm="0">
                                          <p:val>
                                            <p:strVal val="#ppt_y"/>
                                          </p:val>
                                        </p:tav>
                                        <p:tav tm="100000">
                                          <p:val>
                                            <p:strVal val="#ppt_y"/>
                                          </p:val>
                                        </p:tav>
                                      </p:tavLst>
                                    </p:anim>
                                  </p:childTnLst>
                                </p:cTn>
                              </p:par>
                            </p:childTnLst>
                          </p:cTn>
                        </p:par>
                        <p:par>
                          <p:cTn id="89" fill="hold">
                            <p:stCondLst>
                              <p:cond delay="8500"/>
                            </p:stCondLst>
                            <p:childTnLst>
                              <p:par>
                                <p:cTn id="90" presetID="2" presetClass="entr" presetSubtype="2" fill="hold" grpId="0" nodeType="afterEffect">
                                  <p:stCondLst>
                                    <p:cond delay="0"/>
                                  </p:stCondLst>
                                  <p:childTnLst>
                                    <p:set>
                                      <p:cBhvr>
                                        <p:cTn id="91" dur="1" fill="hold">
                                          <p:stCondLst>
                                            <p:cond delay="0"/>
                                          </p:stCondLst>
                                        </p:cTn>
                                        <p:tgtEl>
                                          <p:spTgt spid="20">
                                            <p:txEl>
                                              <p:pRg st="0" end="0"/>
                                            </p:txEl>
                                          </p:spTgt>
                                        </p:tgtEl>
                                        <p:attrNameLst>
                                          <p:attrName>style.visibility</p:attrName>
                                        </p:attrNameLst>
                                      </p:cBhvr>
                                      <p:to>
                                        <p:strVal val="visible"/>
                                      </p:to>
                                    </p:set>
                                    <p:anim calcmode="lin" valueType="num">
                                      <p:cBhvr additive="base">
                                        <p:cTn id="92"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93"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94" fill="hold">
                            <p:stCondLst>
                              <p:cond delay="9000"/>
                            </p:stCondLst>
                            <p:childTnLst>
                              <p:par>
                                <p:cTn id="95" presetID="2" presetClass="entr" presetSubtype="2" fill="hold" grpId="0" nodeType="afterEffect">
                                  <p:stCondLst>
                                    <p:cond delay="0"/>
                                  </p:stCondLst>
                                  <p:childTnLst>
                                    <p:set>
                                      <p:cBhvr>
                                        <p:cTn id="96" dur="1" fill="hold">
                                          <p:stCondLst>
                                            <p:cond delay="0"/>
                                          </p:stCondLst>
                                        </p:cTn>
                                        <p:tgtEl>
                                          <p:spTgt spid="21">
                                            <p:bg/>
                                          </p:spTgt>
                                        </p:tgtEl>
                                        <p:attrNameLst>
                                          <p:attrName>style.visibility</p:attrName>
                                        </p:attrNameLst>
                                      </p:cBhvr>
                                      <p:to>
                                        <p:strVal val="visible"/>
                                      </p:to>
                                    </p:set>
                                    <p:anim calcmode="lin" valueType="num">
                                      <p:cBhvr additive="base">
                                        <p:cTn id="97" dur="500" fill="hold"/>
                                        <p:tgtEl>
                                          <p:spTgt spid="21">
                                            <p:bg/>
                                          </p:spTgt>
                                        </p:tgtEl>
                                        <p:attrNameLst>
                                          <p:attrName>ppt_x</p:attrName>
                                        </p:attrNameLst>
                                      </p:cBhvr>
                                      <p:tavLst>
                                        <p:tav tm="0">
                                          <p:val>
                                            <p:strVal val="1+#ppt_w/2"/>
                                          </p:val>
                                        </p:tav>
                                        <p:tav tm="100000">
                                          <p:val>
                                            <p:strVal val="#ppt_x"/>
                                          </p:val>
                                        </p:tav>
                                      </p:tavLst>
                                    </p:anim>
                                    <p:anim calcmode="lin" valueType="num">
                                      <p:cBhvr additive="base">
                                        <p:cTn id="98" dur="500" fill="hold"/>
                                        <p:tgtEl>
                                          <p:spTgt spid="21">
                                            <p:bg/>
                                          </p:spTgt>
                                        </p:tgtEl>
                                        <p:attrNameLst>
                                          <p:attrName>ppt_y</p:attrName>
                                        </p:attrNameLst>
                                      </p:cBhvr>
                                      <p:tavLst>
                                        <p:tav tm="0">
                                          <p:val>
                                            <p:strVal val="#ppt_y"/>
                                          </p:val>
                                        </p:tav>
                                        <p:tav tm="100000">
                                          <p:val>
                                            <p:strVal val="#ppt_y"/>
                                          </p:val>
                                        </p:tav>
                                      </p:tavLst>
                                    </p:anim>
                                  </p:childTnLst>
                                </p:cTn>
                              </p:par>
                            </p:childTnLst>
                          </p:cTn>
                        </p:par>
                        <p:par>
                          <p:cTn id="99" fill="hold">
                            <p:stCondLst>
                              <p:cond delay="9500"/>
                            </p:stCondLst>
                            <p:childTnLst>
                              <p:par>
                                <p:cTn id="100" presetID="2" presetClass="entr" presetSubtype="2" fill="hold" grpId="0" nodeType="afterEffect">
                                  <p:stCondLst>
                                    <p:cond delay="0"/>
                                  </p:stCondLst>
                                  <p:childTnLst>
                                    <p:set>
                                      <p:cBhvr>
                                        <p:cTn id="101" dur="1" fill="hold">
                                          <p:stCondLst>
                                            <p:cond delay="0"/>
                                          </p:stCondLst>
                                        </p:cTn>
                                        <p:tgtEl>
                                          <p:spTgt spid="21">
                                            <p:txEl>
                                              <p:pRg st="0" end="0"/>
                                            </p:txEl>
                                          </p:spTgt>
                                        </p:tgtEl>
                                        <p:attrNameLst>
                                          <p:attrName>style.visibility</p:attrName>
                                        </p:attrNameLst>
                                      </p:cBhvr>
                                      <p:to>
                                        <p:strVal val="visible"/>
                                      </p:to>
                                    </p:set>
                                    <p:anim calcmode="lin" valueType="num">
                                      <p:cBhvr additive="base">
                                        <p:cTn id="102" dur="500" fill="hold"/>
                                        <p:tgtEl>
                                          <p:spTgt spid="21">
                                            <p:txEl>
                                              <p:pRg st="0" end="0"/>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2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animBg="1"/>
      <p:bldP spid="3" grpId="0" build="allAtOnce" animBg="1"/>
      <p:bldP spid="14" grpId="0" build="allAtOnce" animBg="1"/>
      <p:bldP spid="15" grpId="0" build="allAtOnce" animBg="1"/>
      <p:bldP spid="16" grpId="0" build="allAtOnce" animBg="1"/>
      <p:bldP spid="17" grpId="0" build="allAtOnce" animBg="1"/>
      <p:bldP spid="18" grpId="0" build="allAtOnce" animBg="1"/>
      <p:bldP spid="19" grpId="0" build="allAtOnce" animBg="1"/>
      <p:bldP spid="20" grpId="0" build="allAtOnce" animBg="1"/>
      <p:bldP spid="21"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7200"/>
            <a:ext cx="8464176" cy="584775"/>
          </a:xfrm>
          <a:prstGeom prst="rect">
            <a:avLst/>
          </a:prstGeom>
          <a:solidFill>
            <a:schemeClr val="accent6">
              <a:lumMod val="40000"/>
              <a:lumOff val="60000"/>
            </a:schemeClr>
          </a:solidFill>
          <a:ln w="9525">
            <a:solidFill>
              <a:schemeClr val="accent2"/>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925"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محاور ومكونات دليل ضمان الجودة والاعتماد للجامعات العربية</a:t>
            </a:r>
            <a:endParaRPr kumimoji="0" lang="ar-SA" sz="3200" b="0" i="0" u="none" strike="noStrike" cap="none" normalizeH="0" baseline="0" dirty="0">
              <a:ln>
                <a:noFill/>
              </a:ln>
              <a:solidFill>
                <a:srgbClr val="FF0000"/>
              </a:solidFill>
              <a:effectLst/>
              <a:latin typeface="Arial" pitchFamily="34" charset="0"/>
              <a:cs typeface="Arial" pitchFamily="34" charset="0"/>
            </a:endParaRPr>
          </a:p>
        </p:txBody>
      </p:sp>
      <p:sp>
        <p:nvSpPr>
          <p:cNvPr id="3" name="Oval 2"/>
          <p:cNvSpPr/>
          <p:nvPr/>
        </p:nvSpPr>
        <p:spPr>
          <a:xfrm>
            <a:off x="4953000" y="1219200"/>
            <a:ext cx="27432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التقويم </a:t>
            </a:r>
            <a:endParaRPr lang="en-US" sz="2800" b="1" dirty="0"/>
          </a:p>
        </p:txBody>
      </p:sp>
      <p:sp>
        <p:nvSpPr>
          <p:cNvPr id="4" name="Oval 3"/>
          <p:cNvSpPr/>
          <p:nvPr/>
        </p:nvSpPr>
        <p:spPr>
          <a:xfrm>
            <a:off x="1295400" y="1219200"/>
            <a:ext cx="2743200" cy="1371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t>الأخلاقيات الجامعية </a:t>
            </a:r>
            <a:endParaRPr lang="en-US" sz="2800" b="1" dirty="0"/>
          </a:p>
        </p:txBody>
      </p:sp>
      <p:sp>
        <p:nvSpPr>
          <p:cNvPr id="28673" name="Rectangle 1"/>
          <p:cNvSpPr>
            <a:spLocks noChangeArrowheads="1"/>
          </p:cNvSpPr>
          <p:nvPr/>
        </p:nvSpPr>
        <p:spPr bwMode="auto">
          <a:xfrm>
            <a:off x="1066800" y="2667000"/>
            <a:ext cx="7162800" cy="3970318"/>
          </a:xfrm>
          <a:prstGeom prst="rect">
            <a:avLst/>
          </a:prstGeom>
          <a:solidFill>
            <a:schemeClr val="accent6">
              <a:lumMod val="20000"/>
              <a:lumOff val="80000"/>
            </a:schemeClr>
          </a:solidFill>
          <a:ln w="9525">
            <a:solidFill>
              <a:schemeClr val="accent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6388"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أما فيما يتعلق بضمان جودة برامج العلوم الإدارية بصــورة خاصة فلاتوجد معايير أو مقاييس مضمنة بدليـــــــل متخصص لكليات إدارة الأعمال بالجامعــــــات العربية ، وأصدر اتحــــــاد الجامعات العربية في العام 2013م دليلاً لضمان جودة البرامج الأكاديمية بكليات الجامعات العربية بصــــــــورة معممة</a:t>
            </a:r>
            <a:r>
              <a:rPr kumimoji="0" lang="ar-SA" sz="2800" b="1"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ar-SA"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بهدف وضع إطار عام لتقويم جودة البرامج الأكاديمية في كليـــــــــات ومؤسسات التعليم العالي العربية بصورة معممة .</a:t>
            </a:r>
            <a:endParaRPr kumimoji="0" lang="en-US" sz="2800" b="1" i="0" u="none" strike="noStrike" cap="none" normalizeH="0" baseline="0" dirty="0">
              <a:ln>
                <a:noFill/>
              </a:ln>
              <a:solidFill>
                <a:schemeClr val="tx1"/>
              </a:solidFill>
              <a:effectLst/>
              <a:latin typeface="Arial" pitchFamily="34" charset="0"/>
              <a:cs typeface="Arial" pitchFamily="34" charset="0"/>
            </a:endParaRPr>
          </a:p>
          <a:p>
            <a:pPr marL="0" marR="0" lvl="0" indent="306388" algn="r" defTabSz="914400" rtl="0" eaLnBrk="0" fontAlgn="base" latinLnBrk="0" hangingPunct="0">
              <a:lnSpc>
                <a:spcPct val="100000"/>
              </a:lnSpc>
              <a:spcBef>
                <a:spcPct val="0"/>
              </a:spcBef>
              <a:spcAft>
                <a:spcPct val="0"/>
              </a:spcAft>
              <a:buClrTx/>
              <a:buSzTx/>
              <a:buFontTx/>
              <a:buNone/>
              <a:tabLst/>
            </a:pPr>
            <a:br>
              <a:rPr kumimoji="0" lang="en-US" sz="2800" b="1" i="0" u="none" strike="noStrike" cap="none" normalizeH="0" baseline="0" dirty="0">
                <a:ln>
                  <a:noFill/>
                </a:ln>
                <a:solidFill>
                  <a:schemeClr val="tx1"/>
                </a:solidFill>
                <a:effectLst/>
                <a:latin typeface="Arial" pitchFamily="34" charset="0"/>
                <a:cs typeface="Arial" pitchFamily="34" charset="0"/>
              </a:rPr>
            </a:br>
            <a:endParaRPr kumimoji="0" lang="en-US" sz="28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bg/>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
                                            <p:bg/>
                                          </p:spTgt>
                                        </p:tgtEl>
                                        <p:attrNameLst>
                                          <p:attrName>style.visibility</p:attrName>
                                        </p:attrNameLst>
                                      </p:cBhvr>
                                      <p:to>
                                        <p:strVal val="visible"/>
                                      </p:to>
                                    </p:set>
                                    <p:anim calcmode="lin" valueType="num">
                                      <p:cBhvr additive="base">
                                        <p:cTn id="2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bg/>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8673">
                                            <p:bg/>
                                          </p:spTgt>
                                        </p:tgtEl>
                                        <p:attrNameLst>
                                          <p:attrName>style.visibility</p:attrName>
                                        </p:attrNameLst>
                                      </p:cBhvr>
                                      <p:to>
                                        <p:strVal val="visible"/>
                                      </p:to>
                                    </p:set>
                                    <p:anim calcmode="lin" valueType="num">
                                      <p:cBhvr additive="base">
                                        <p:cTn id="32" dur="500" fill="hold"/>
                                        <p:tgtEl>
                                          <p:spTgt spid="28673">
                                            <p:bg/>
                                          </p:spTgt>
                                        </p:tgtEl>
                                        <p:attrNameLst>
                                          <p:attrName>ppt_x</p:attrName>
                                        </p:attrNameLst>
                                      </p:cBhvr>
                                      <p:tavLst>
                                        <p:tav tm="0">
                                          <p:val>
                                            <p:strVal val="#ppt_x"/>
                                          </p:val>
                                        </p:tav>
                                        <p:tav tm="100000">
                                          <p:val>
                                            <p:strVal val="#ppt_x"/>
                                          </p:val>
                                        </p:tav>
                                      </p:tavLst>
                                    </p:anim>
                                    <p:anim calcmode="lin" valueType="num">
                                      <p:cBhvr additive="base">
                                        <p:cTn id="33" dur="500" fill="hold"/>
                                        <p:tgtEl>
                                          <p:spTgt spid="28673">
                                            <p:bg/>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8673">
                                            <p:txEl>
                                              <p:pRg st="0" end="0"/>
                                            </p:txEl>
                                          </p:spTgt>
                                        </p:tgtEl>
                                        <p:attrNameLst>
                                          <p:attrName>style.visibility</p:attrName>
                                        </p:attrNameLst>
                                      </p:cBhvr>
                                      <p:to>
                                        <p:strVal val="visible"/>
                                      </p:to>
                                    </p:set>
                                    <p:anim calcmode="lin" valueType="num">
                                      <p:cBhvr additive="base">
                                        <p:cTn id="37" dur="500" fill="hold"/>
                                        <p:tgtEl>
                                          <p:spTgt spid="2867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3">
                                            <p:txEl>
                                              <p:pRg st="0" end="0"/>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8673">
                                            <p:txEl>
                                              <p:pRg st="1" end="1"/>
                                            </p:txEl>
                                          </p:spTgt>
                                        </p:tgtEl>
                                        <p:attrNameLst>
                                          <p:attrName>style.visibility</p:attrName>
                                        </p:attrNameLst>
                                      </p:cBhvr>
                                      <p:to>
                                        <p:strVal val="visible"/>
                                      </p:to>
                                    </p:set>
                                    <p:anim calcmode="lin" valueType="num">
                                      <p:cBhvr additive="base">
                                        <p:cTn id="42" dur="500" fill="hold"/>
                                        <p:tgtEl>
                                          <p:spTgt spid="28673">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867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allAtOnce" animBg="1"/>
      <p:bldP spid="4" grpId="0" build="allAtOnce" animBg="1"/>
      <p:bldP spid="28673"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33400"/>
            <a:ext cx="6781800" cy="1077218"/>
          </a:xfrm>
          <a:prstGeom prst="rect">
            <a:avLst/>
          </a:prstGeom>
          <a:ln>
            <a:solidFill>
              <a:schemeClr val="accent1"/>
            </a:solidFill>
          </a:ln>
        </p:spPr>
        <p:txBody>
          <a:bodyPr wrap="square">
            <a:spAutoFit/>
          </a:bodyPr>
          <a:lstStyle/>
          <a:p>
            <a:pPr algn="ctr"/>
            <a:r>
              <a:rPr lang="ar-SA" sz="3200" b="1" dirty="0">
                <a:solidFill>
                  <a:schemeClr val="accent1"/>
                </a:solidFill>
              </a:rPr>
              <a:t>دليل ضمان جودة البرامج الأكاديمية بكليات الجامعات العربية</a:t>
            </a:r>
            <a:endParaRPr lang="en-US" sz="3200" b="1" dirty="0">
              <a:solidFill>
                <a:schemeClr val="accent1"/>
              </a:solidFill>
            </a:endParaRPr>
          </a:p>
        </p:txBody>
      </p:sp>
      <p:sp>
        <p:nvSpPr>
          <p:cNvPr id="3" name="Rectangle 2"/>
          <p:cNvSpPr/>
          <p:nvPr/>
        </p:nvSpPr>
        <p:spPr>
          <a:xfrm>
            <a:off x="2667000" y="1828800"/>
            <a:ext cx="3783408" cy="523220"/>
          </a:xfrm>
          <a:prstGeom prst="rect">
            <a:avLst/>
          </a:prstGeom>
          <a:solidFill>
            <a:schemeClr val="bg1"/>
          </a:solidFill>
          <a:ln>
            <a:solidFill>
              <a:schemeClr val="accent1"/>
            </a:solidFill>
          </a:ln>
        </p:spPr>
        <p:txBody>
          <a:bodyPr wrap="none">
            <a:spAutoFit/>
          </a:bodyPr>
          <a:lstStyle/>
          <a:p>
            <a:pPr algn="ctr"/>
            <a:r>
              <a:rPr lang="ar-SA" sz="2800" b="1" dirty="0">
                <a:solidFill>
                  <a:srgbClr val="FF0000"/>
                </a:solidFill>
              </a:rPr>
              <a:t>محاور جودة البرنامج الأكاديمي</a:t>
            </a:r>
            <a:endParaRPr lang="en-US" sz="2800" b="1" dirty="0">
              <a:solidFill>
                <a:srgbClr val="FF0000"/>
              </a:solidFill>
            </a:endParaRPr>
          </a:p>
        </p:txBody>
      </p:sp>
      <p:sp>
        <p:nvSpPr>
          <p:cNvPr id="4" name="Rectangle 3"/>
          <p:cNvSpPr/>
          <p:nvPr/>
        </p:nvSpPr>
        <p:spPr>
          <a:xfrm>
            <a:off x="5334000" y="2667000"/>
            <a:ext cx="3405099" cy="461665"/>
          </a:xfrm>
          <a:prstGeom prst="rect">
            <a:avLst/>
          </a:prstGeom>
          <a:ln>
            <a:solidFill>
              <a:schemeClr val="tx1"/>
            </a:solidFill>
          </a:ln>
        </p:spPr>
        <p:txBody>
          <a:bodyPr wrap="none">
            <a:spAutoFit/>
          </a:bodyPr>
          <a:lstStyle/>
          <a:p>
            <a:r>
              <a:rPr lang="ar-SA" sz="2400" b="1" dirty="0">
                <a:solidFill>
                  <a:schemeClr val="accent1"/>
                </a:solidFill>
              </a:rPr>
              <a:t>أهداف البرنامج ومخرجات التعلم </a:t>
            </a:r>
            <a:endParaRPr lang="en-US" sz="2400" b="1" dirty="0">
              <a:solidFill>
                <a:schemeClr val="accent1"/>
              </a:solidFill>
            </a:endParaRPr>
          </a:p>
        </p:txBody>
      </p:sp>
      <p:sp>
        <p:nvSpPr>
          <p:cNvPr id="5" name="Rectangle 4"/>
          <p:cNvSpPr/>
          <p:nvPr/>
        </p:nvSpPr>
        <p:spPr>
          <a:xfrm>
            <a:off x="6934200" y="3429000"/>
            <a:ext cx="1828800" cy="461665"/>
          </a:xfrm>
          <a:prstGeom prst="rect">
            <a:avLst/>
          </a:prstGeom>
          <a:ln>
            <a:solidFill>
              <a:schemeClr val="tx1"/>
            </a:solidFill>
          </a:ln>
        </p:spPr>
        <p:txBody>
          <a:bodyPr wrap="square">
            <a:spAutoFit/>
          </a:bodyPr>
          <a:lstStyle/>
          <a:p>
            <a:r>
              <a:rPr lang="ar-SA" sz="2400" b="1" dirty="0">
                <a:solidFill>
                  <a:schemeClr val="accent1"/>
                </a:solidFill>
              </a:rPr>
              <a:t>المناهج الدراسة</a:t>
            </a:r>
            <a:endParaRPr lang="en-US" sz="2400" b="1" dirty="0">
              <a:solidFill>
                <a:schemeClr val="accent1"/>
              </a:solidFill>
            </a:endParaRPr>
          </a:p>
        </p:txBody>
      </p:sp>
      <p:sp>
        <p:nvSpPr>
          <p:cNvPr id="6" name="Rectangle 5"/>
          <p:cNvSpPr/>
          <p:nvPr/>
        </p:nvSpPr>
        <p:spPr>
          <a:xfrm>
            <a:off x="7239000" y="4038600"/>
            <a:ext cx="1516762" cy="461665"/>
          </a:xfrm>
          <a:prstGeom prst="rect">
            <a:avLst/>
          </a:prstGeom>
          <a:ln>
            <a:solidFill>
              <a:schemeClr val="tx1"/>
            </a:solidFill>
          </a:ln>
        </p:spPr>
        <p:txBody>
          <a:bodyPr wrap="none">
            <a:spAutoFit/>
          </a:bodyPr>
          <a:lstStyle/>
          <a:p>
            <a:r>
              <a:rPr lang="ar-SA" sz="2400" b="1" dirty="0">
                <a:solidFill>
                  <a:schemeClr val="accent1"/>
                </a:solidFill>
              </a:rPr>
              <a:t>التعليم والتعلم</a:t>
            </a:r>
            <a:endParaRPr lang="en-US" sz="2400" b="1" dirty="0">
              <a:solidFill>
                <a:schemeClr val="accent1"/>
              </a:solidFill>
            </a:endParaRPr>
          </a:p>
        </p:txBody>
      </p:sp>
      <p:sp>
        <p:nvSpPr>
          <p:cNvPr id="7" name="Rectangle 6"/>
          <p:cNvSpPr/>
          <p:nvPr/>
        </p:nvSpPr>
        <p:spPr>
          <a:xfrm>
            <a:off x="6477000" y="4724400"/>
            <a:ext cx="2287806" cy="461665"/>
          </a:xfrm>
          <a:prstGeom prst="rect">
            <a:avLst/>
          </a:prstGeom>
          <a:ln>
            <a:solidFill>
              <a:schemeClr val="tx1"/>
            </a:solidFill>
          </a:ln>
        </p:spPr>
        <p:txBody>
          <a:bodyPr wrap="none">
            <a:spAutoFit/>
          </a:bodyPr>
          <a:lstStyle/>
          <a:p>
            <a:r>
              <a:rPr lang="ar-SA" sz="2400" b="1" dirty="0">
                <a:solidFill>
                  <a:schemeClr val="accent1"/>
                </a:solidFill>
              </a:rPr>
              <a:t>أعضاء هيئة التدريس</a:t>
            </a:r>
            <a:endParaRPr lang="en-US" sz="2400" b="1" dirty="0">
              <a:solidFill>
                <a:schemeClr val="accent1"/>
              </a:solidFill>
            </a:endParaRPr>
          </a:p>
        </p:txBody>
      </p:sp>
      <p:sp>
        <p:nvSpPr>
          <p:cNvPr id="8" name="Rectangle 7"/>
          <p:cNvSpPr/>
          <p:nvPr/>
        </p:nvSpPr>
        <p:spPr>
          <a:xfrm>
            <a:off x="6248400" y="5486400"/>
            <a:ext cx="2504212" cy="461665"/>
          </a:xfrm>
          <a:prstGeom prst="rect">
            <a:avLst/>
          </a:prstGeom>
          <a:ln>
            <a:solidFill>
              <a:schemeClr val="tx1"/>
            </a:solidFill>
          </a:ln>
        </p:spPr>
        <p:txBody>
          <a:bodyPr wrap="none">
            <a:spAutoFit/>
          </a:bodyPr>
          <a:lstStyle/>
          <a:p>
            <a:r>
              <a:rPr lang="ar-SA" sz="2400" b="1" dirty="0">
                <a:solidFill>
                  <a:schemeClr val="accent1"/>
                </a:solidFill>
              </a:rPr>
              <a:t>المكتبة ومصادر التعليم </a:t>
            </a:r>
            <a:endParaRPr lang="en-US" sz="2400" b="1" dirty="0">
              <a:solidFill>
                <a:schemeClr val="accent1"/>
              </a:solidFill>
            </a:endParaRPr>
          </a:p>
        </p:txBody>
      </p:sp>
      <p:sp>
        <p:nvSpPr>
          <p:cNvPr id="9" name="Rectangle 8"/>
          <p:cNvSpPr/>
          <p:nvPr/>
        </p:nvSpPr>
        <p:spPr>
          <a:xfrm>
            <a:off x="1143000" y="2667000"/>
            <a:ext cx="2771913" cy="461665"/>
          </a:xfrm>
          <a:prstGeom prst="rect">
            <a:avLst/>
          </a:prstGeom>
          <a:ln>
            <a:solidFill>
              <a:schemeClr val="tx1"/>
            </a:solidFill>
          </a:ln>
        </p:spPr>
        <p:txBody>
          <a:bodyPr wrap="none">
            <a:spAutoFit/>
          </a:bodyPr>
          <a:lstStyle/>
          <a:p>
            <a:r>
              <a:rPr lang="ar-SA" sz="2400" b="1" dirty="0">
                <a:solidFill>
                  <a:schemeClr val="accent1"/>
                </a:solidFill>
              </a:rPr>
              <a:t>تقدم الطلبة وتقويم أداءهم </a:t>
            </a:r>
            <a:endParaRPr lang="en-US" sz="2400" b="1" dirty="0">
              <a:solidFill>
                <a:schemeClr val="accent1"/>
              </a:solidFill>
            </a:endParaRPr>
          </a:p>
        </p:txBody>
      </p:sp>
      <p:sp>
        <p:nvSpPr>
          <p:cNvPr id="10" name="Rectangle 9"/>
          <p:cNvSpPr/>
          <p:nvPr/>
        </p:nvSpPr>
        <p:spPr>
          <a:xfrm>
            <a:off x="1143000" y="3352800"/>
            <a:ext cx="2860078" cy="461665"/>
          </a:xfrm>
          <a:prstGeom prst="rect">
            <a:avLst/>
          </a:prstGeom>
          <a:ln>
            <a:solidFill>
              <a:schemeClr val="tx1"/>
            </a:solidFill>
          </a:ln>
        </p:spPr>
        <p:txBody>
          <a:bodyPr wrap="none">
            <a:spAutoFit/>
          </a:bodyPr>
          <a:lstStyle/>
          <a:p>
            <a:r>
              <a:rPr lang="ar-SA" sz="2400" b="1" dirty="0">
                <a:solidFill>
                  <a:schemeClr val="accent1"/>
                </a:solidFill>
              </a:rPr>
              <a:t>المرافق والخدمات المساندة</a:t>
            </a:r>
            <a:endParaRPr lang="en-US" sz="2400" b="1" dirty="0">
              <a:solidFill>
                <a:schemeClr val="accent1"/>
              </a:solidFill>
            </a:endParaRPr>
          </a:p>
        </p:txBody>
      </p:sp>
      <p:sp>
        <p:nvSpPr>
          <p:cNvPr id="11" name="Rectangle 10"/>
          <p:cNvSpPr/>
          <p:nvPr/>
        </p:nvSpPr>
        <p:spPr>
          <a:xfrm>
            <a:off x="1143000" y="4038600"/>
            <a:ext cx="2600392" cy="461665"/>
          </a:xfrm>
          <a:prstGeom prst="rect">
            <a:avLst/>
          </a:prstGeom>
          <a:ln>
            <a:solidFill>
              <a:schemeClr val="tx1"/>
            </a:solidFill>
          </a:ln>
        </p:spPr>
        <p:txBody>
          <a:bodyPr wrap="none">
            <a:spAutoFit/>
          </a:bodyPr>
          <a:lstStyle/>
          <a:p>
            <a:r>
              <a:rPr lang="ar-SA" sz="2400" b="1" dirty="0">
                <a:solidFill>
                  <a:schemeClr val="accent1"/>
                </a:solidFill>
              </a:rPr>
              <a:t>إدارة البرنامج الأكاديمي </a:t>
            </a:r>
            <a:endParaRPr lang="en-US" sz="2400" b="1" dirty="0">
              <a:solidFill>
                <a:schemeClr val="accent1"/>
              </a:solidFill>
            </a:endParaRPr>
          </a:p>
        </p:txBody>
      </p:sp>
      <p:sp>
        <p:nvSpPr>
          <p:cNvPr id="12" name="Rectangle 11"/>
          <p:cNvSpPr/>
          <p:nvPr/>
        </p:nvSpPr>
        <p:spPr>
          <a:xfrm>
            <a:off x="1219200" y="4800600"/>
            <a:ext cx="3425938" cy="461665"/>
          </a:xfrm>
          <a:prstGeom prst="rect">
            <a:avLst/>
          </a:prstGeom>
          <a:ln>
            <a:solidFill>
              <a:schemeClr val="tx1"/>
            </a:solidFill>
          </a:ln>
        </p:spPr>
        <p:txBody>
          <a:bodyPr wrap="none">
            <a:spAutoFit/>
          </a:bodyPr>
          <a:lstStyle/>
          <a:p>
            <a:r>
              <a:rPr lang="ar-SA" sz="2400" b="1" dirty="0">
                <a:solidFill>
                  <a:schemeClr val="accent1"/>
                </a:solidFill>
              </a:rPr>
              <a:t>البحث العلمي والتواصل الخارجي</a:t>
            </a:r>
            <a:endParaRPr lang="en-US" sz="2400" b="1" dirty="0">
              <a:solidFill>
                <a:schemeClr val="accent1"/>
              </a:solidFill>
            </a:endParaRPr>
          </a:p>
        </p:txBody>
      </p:sp>
      <p:sp>
        <p:nvSpPr>
          <p:cNvPr id="13" name="Rectangle 12"/>
          <p:cNvSpPr/>
          <p:nvPr/>
        </p:nvSpPr>
        <p:spPr>
          <a:xfrm>
            <a:off x="1219200" y="5486400"/>
            <a:ext cx="3411456" cy="461665"/>
          </a:xfrm>
          <a:prstGeom prst="rect">
            <a:avLst/>
          </a:prstGeom>
          <a:ln>
            <a:solidFill>
              <a:schemeClr val="tx1"/>
            </a:solidFill>
          </a:ln>
        </p:spPr>
        <p:txBody>
          <a:bodyPr wrap="square">
            <a:spAutoFit/>
          </a:bodyPr>
          <a:lstStyle/>
          <a:p>
            <a:pPr algn="ctr"/>
            <a:r>
              <a:rPr lang="ar-SA" sz="2400" b="1" dirty="0">
                <a:solidFill>
                  <a:schemeClr val="accent1"/>
                </a:solidFill>
              </a:rPr>
              <a:t>إدارة الجودة وتحسنيها</a:t>
            </a:r>
            <a:endParaRPr lang="en-US" sz="24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4">
                                            <p:bg/>
                                          </p:spTgt>
                                        </p:tgtEl>
                                        <p:attrNameLst>
                                          <p:attrName>style.visibility</p:attrName>
                                        </p:attrNameLst>
                                      </p:cBhvr>
                                      <p:to>
                                        <p:strVal val="visible"/>
                                      </p:to>
                                    </p:set>
                                    <p:anim calcmode="lin" valueType="num">
                                      <p:cBhvr additive="base">
                                        <p:cTn id="2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bg/>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bg/>
                                          </p:spTgt>
                                        </p:tgtEl>
                                        <p:attrNameLst>
                                          <p:attrName>style.visibility</p:attrName>
                                        </p:attrNameLst>
                                      </p:cBhvr>
                                      <p:to>
                                        <p:strVal val="visible"/>
                                      </p:to>
                                    </p:set>
                                    <p:anim calcmode="lin" valueType="num">
                                      <p:cBhvr additive="base">
                                        <p:cTn id="3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bg/>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6">
                                            <p:bg/>
                                          </p:spTgt>
                                        </p:tgtEl>
                                        <p:attrNameLst>
                                          <p:attrName>style.visibility</p:attrName>
                                        </p:attrNameLst>
                                      </p:cBhvr>
                                      <p:to>
                                        <p:strVal val="visible"/>
                                      </p:to>
                                    </p:set>
                                    <p:anim calcmode="lin" valueType="num">
                                      <p:cBhvr additive="base">
                                        <p:cTn id="47" dur="500" fill="hold"/>
                                        <p:tgtEl>
                                          <p:spTgt spid="6">
                                            <p:bg/>
                                          </p:spTgt>
                                        </p:tgtEl>
                                        <p:attrNameLst>
                                          <p:attrName>ppt_x</p:attrName>
                                        </p:attrNameLst>
                                      </p:cBhvr>
                                      <p:tavLst>
                                        <p:tav tm="0">
                                          <p:val>
                                            <p:strVal val="1+#ppt_w/2"/>
                                          </p:val>
                                        </p:tav>
                                        <p:tav tm="100000">
                                          <p:val>
                                            <p:strVal val="#ppt_x"/>
                                          </p:val>
                                        </p:tav>
                                      </p:tavLst>
                                    </p:anim>
                                    <p:anim calcmode="lin" valueType="num">
                                      <p:cBhvr additive="base">
                                        <p:cTn id="48" dur="500" fill="hold"/>
                                        <p:tgtEl>
                                          <p:spTgt spid="6">
                                            <p:bg/>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7">
                                            <p:bg/>
                                          </p:spTgt>
                                        </p:tgtEl>
                                        <p:attrNameLst>
                                          <p:attrName>style.visibility</p:attrName>
                                        </p:attrNameLst>
                                      </p:cBhvr>
                                      <p:to>
                                        <p:strVal val="visible"/>
                                      </p:to>
                                    </p:set>
                                    <p:anim calcmode="lin" valueType="num">
                                      <p:cBhvr additive="base">
                                        <p:cTn id="57"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58" dur="500" fill="hold"/>
                                        <p:tgtEl>
                                          <p:spTgt spid="7">
                                            <p:bg/>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 calcmode="lin" valueType="num">
                                      <p:cBhvr additive="base">
                                        <p:cTn id="62"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8">
                                            <p:bg/>
                                          </p:spTgt>
                                        </p:tgtEl>
                                        <p:attrNameLst>
                                          <p:attrName>style.visibility</p:attrName>
                                        </p:attrNameLst>
                                      </p:cBhvr>
                                      <p:to>
                                        <p:strVal val="visible"/>
                                      </p:to>
                                    </p:set>
                                    <p:anim calcmode="lin" valueType="num">
                                      <p:cBhvr additive="base">
                                        <p:cTn id="67" dur="500" fill="hold"/>
                                        <p:tgtEl>
                                          <p:spTgt spid="8">
                                            <p:bg/>
                                          </p:spTgt>
                                        </p:tgtEl>
                                        <p:attrNameLst>
                                          <p:attrName>ppt_x</p:attrName>
                                        </p:attrNameLst>
                                      </p:cBhvr>
                                      <p:tavLst>
                                        <p:tav tm="0">
                                          <p:val>
                                            <p:strVal val="1+#ppt_w/2"/>
                                          </p:val>
                                        </p:tav>
                                        <p:tav tm="100000">
                                          <p:val>
                                            <p:strVal val="#ppt_x"/>
                                          </p:val>
                                        </p:tav>
                                      </p:tavLst>
                                    </p:anim>
                                    <p:anim calcmode="lin" valueType="num">
                                      <p:cBhvr additive="base">
                                        <p:cTn id="68" dur="500" fill="hold"/>
                                        <p:tgtEl>
                                          <p:spTgt spid="8">
                                            <p:bg/>
                                          </p:spTgt>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2" fill="hold" grpId="0" nodeType="afterEffect">
                                  <p:stCondLst>
                                    <p:cond delay="0"/>
                                  </p:stCondLst>
                                  <p:childTnLst>
                                    <p:set>
                                      <p:cBhvr>
                                        <p:cTn id="71" dur="1" fill="hold">
                                          <p:stCondLst>
                                            <p:cond delay="0"/>
                                          </p:stCondLst>
                                        </p:cTn>
                                        <p:tgtEl>
                                          <p:spTgt spid="8">
                                            <p:txEl>
                                              <p:pRg st="0" end="0"/>
                                            </p:txEl>
                                          </p:spTgt>
                                        </p:tgtEl>
                                        <p:attrNameLst>
                                          <p:attrName>style.visibility</p:attrName>
                                        </p:attrNameLst>
                                      </p:cBhvr>
                                      <p:to>
                                        <p:strVal val="visible"/>
                                      </p:to>
                                    </p:set>
                                    <p:anim calcmode="lin" valueType="num">
                                      <p:cBhvr additive="base">
                                        <p:cTn id="7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9">
                                            <p:bg/>
                                          </p:spTgt>
                                        </p:tgtEl>
                                        <p:attrNameLst>
                                          <p:attrName>style.visibility</p:attrName>
                                        </p:attrNameLst>
                                      </p:cBhvr>
                                      <p:to>
                                        <p:strVal val="visible"/>
                                      </p:to>
                                    </p:set>
                                    <p:anim calcmode="lin" valueType="num">
                                      <p:cBhvr additive="base">
                                        <p:cTn id="77" dur="500" fill="hold"/>
                                        <p:tgtEl>
                                          <p:spTgt spid="9">
                                            <p:bg/>
                                          </p:spTgt>
                                        </p:tgtEl>
                                        <p:attrNameLst>
                                          <p:attrName>ppt_x</p:attrName>
                                        </p:attrNameLst>
                                      </p:cBhvr>
                                      <p:tavLst>
                                        <p:tav tm="0">
                                          <p:val>
                                            <p:strVal val="1+#ppt_w/2"/>
                                          </p:val>
                                        </p:tav>
                                        <p:tav tm="100000">
                                          <p:val>
                                            <p:strVal val="#ppt_x"/>
                                          </p:val>
                                        </p:tav>
                                      </p:tavLst>
                                    </p:anim>
                                    <p:anim calcmode="lin" valueType="num">
                                      <p:cBhvr additive="base">
                                        <p:cTn id="78" dur="500" fill="hold"/>
                                        <p:tgtEl>
                                          <p:spTgt spid="9">
                                            <p:bg/>
                                          </p:spTgt>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2" fill="hold" grpId="0" nodeType="afterEffect">
                                  <p:stCondLst>
                                    <p:cond delay="0"/>
                                  </p:stCondLst>
                                  <p:childTnLst>
                                    <p:set>
                                      <p:cBhvr>
                                        <p:cTn id="81" dur="1" fill="hold">
                                          <p:stCondLst>
                                            <p:cond delay="0"/>
                                          </p:stCondLst>
                                        </p:cTn>
                                        <p:tgtEl>
                                          <p:spTgt spid="9">
                                            <p:txEl>
                                              <p:pRg st="0" end="0"/>
                                            </p:txEl>
                                          </p:spTgt>
                                        </p:tgtEl>
                                        <p:attrNameLst>
                                          <p:attrName>style.visibility</p:attrName>
                                        </p:attrNameLst>
                                      </p:cBhvr>
                                      <p:to>
                                        <p:strVal val="visible"/>
                                      </p:to>
                                    </p:set>
                                    <p:anim calcmode="lin" valueType="num">
                                      <p:cBhvr additive="base">
                                        <p:cTn id="82"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2" fill="hold" grpId="0" nodeType="afterEffect">
                                  <p:stCondLst>
                                    <p:cond delay="0"/>
                                  </p:stCondLst>
                                  <p:childTnLst>
                                    <p:set>
                                      <p:cBhvr>
                                        <p:cTn id="86" dur="1" fill="hold">
                                          <p:stCondLst>
                                            <p:cond delay="0"/>
                                          </p:stCondLst>
                                        </p:cTn>
                                        <p:tgtEl>
                                          <p:spTgt spid="10">
                                            <p:bg/>
                                          </p:spTgt>
                                        </p:tgtEl>
                                        <p:attrNameLst>
                                          <p:attrName>style.visibility</p:attrName>
                                        </p:attrNameLst>
                                      </p:cBhvr>
                                      <p:to>
                                        <p:strVal val="visible"/>
                                      </p:to>
                                    </p:set>
                                    <p:anim calcmode="lin" valueType="num">
                                      <p:cBhvr additive="base">
                                        <p:cTn id="87" dur="500" fill="hold"/>
                                        <p:tgtEl>
                                          <p:spTgt spid="10">
                                            <p:bg/>
                                          </p:spTgt>
                                        </p:tgtEl>
                                        <p:attrNameLst>
                                          <p:attrName>ppt_x</p:attrName>
                                        </p:attrNameLst>
                                      </p:cBhvr>
                                      <p:tavLst>
                                        <p:tav tm="0">
                                          <p:val>
                                            <p:strVal val="1+#ppt_w/2"/>
                                          </p:val>
                                        </p:tav>
                                        <p:tav tm="100000">
                                          <p:val>
                                            <p:strVal val="#ppt_x"/>
                                          </p:val>
                                        </p:tav>
                                      </p:tavLst>
                                    </p:anim>
                                    <p:anim calcmode="lin" valueType="num">
                                      <p:cBhvr additive="base">
                                        <p:cTn id="88" dur="500" fill="hold"/>
                                        <p:tgtEl>
                                          <p:spTgt spid="10">
                                            <p:bg/>
                                          </p:spTgt>
                                        </p:tgtEl>
                                        <p:attrNameLst>
                                          <p:attrName>ppt_y</p:attrName>
                                        </p:attrNameLst>
                                      </p:cBhvr>
                                      <p:tavLst>
                                        <p:tav tm="0">
                                          <p:val>
                                            <p:strVal val="#ppt_y"/>
                                          </p:val>
                                        </p:tav>
                                        <p:tav tm="100000">
                                          <p:val>
                                            <p:strVal val="#ppt_y"/>
                                          </p:val>
                                        </p:tav>
                                      </p:tavLst>
                                    </p:anim>
                                  </p:childTnLst>
                                </p:cTn>
                              </p:par>
                            </p:childTnLst>
                          </p:cTn>
                        </p:par>
                        <p:par>
                          <p:cTn id="89" fill="hold">
                            <p:stCondLst>
                              <p:cond delay="8500"/>
                            </p:stCondLst>
                            <p:childTnLst>
                              <p:par>
                                <p:cTn id="90" presetID="2" presetClass="entr" presetSubtype="2" fill="hold" grpId="0" nodeType="afterEffect">
                                  <p:stCondLst>
                                    <p:cond delay="0"/>
                                  </p:stCondLst>
                                  <p:childTnLst>
                                    <p:set>
                                      <p:cBhvr>
                                        <p:cTn id="91" dur="1" fill="hold">
                                          <p:stCondLst>
                                            <p:cond delay="0"/>
                                          </p:stCondLst>
                                        </p:cTn>
                                        <p:tgtEl>
                                          <p:spTgt spid="10">
                                            <p:txEl>
                                              <p:pRg st="0" end="0"/>
                                            </p:txEl>
                                          </p:spTgt>
                                        </p:tgtEl>
                                        <p:attrNameLst>
                                          <p:attrName>style.visibility</p:attrName>
                                        </p:attrNameLst>
                                      </p:cBhvr>
                                      <p:to>
                                        <p:strVal val="visible"/>
                                      </p:to>
                                    </p:set>
                                    <p:anim calcmode="lin" valueType="num">
                                      <p:cBhvr additive="base">
                                        <p:cTn id="92"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93"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par>
                          <p:cTn id="94" fill="hold">
                            <p:stCondLst>
                              <p:cond delay="9000"/>
                            </p:stCondLst>
                            <p:childTnLst>
                              <p:par>
                                <p:cTn id="95" presetID="2" presetClass="entr" presetSubtype="2" fill="hold" grpId="0" nodeType="afterEffect">
                                  <p:stCondLst>
                                    <p:cond delay="0"/>
                                  </p:stCondLst>
                                  <p:childTnLst>
                                    <p:set>
                                      <p:cBhvr>
                                        <p:cTn id="96" dur="1" fill="hold">
                                          <p:stCondLst>
                                            <p:cond delay="0"/>
                                          </p:stCondLst>
                                        </p:cTn>
                                        <p:tgtEl>
                                          <p:spTgt spid="11">
                                            <p:bg/>
                                          </p:spTgt>
                                        </p:tgtEl>
                                        <p:attrNameLst>
                                          <p:attrName>style.visibility</p:attrName>
                                        </p:attrNameLst>
                                      </p:cBhvr>
                                      <p:to>
                                        <p:strVal val="visible"/>
                                      </p:to>
                                    </p:set>
                                    <p:anim calcmode="lin" valueType="num">
                                      <p:cBhvr additive="base">
                                        <p:cTn id="97" dur="500" fill="hold"/>
                                        <p:tgtEl>
                                          <p:spTgt spid="11">
                                            <p:bg/>
                                          </p:spTgt>
                                        </p:tgtEl>
                                        <p:attrNameLst>
                                          <p:attrName>ppt_x</p:attrName>
                                        </p:attrNameLst>
                                      </p:cBhvr>
                                      <p:tavLst>
                                        <p:tav tm="0">
                                          <p:val>
                                            <p:strVal val="1+#ppt_w/2"/>
                                          </p:val>
                                        </p:tav>
                                        <p:tav tm="100000">
                                          <p:val>
                                            <p:strVal val="#ppt_x"/>
                                          </p:val>
                                        </p:tav>
                                      </p:tavLst>
                                    </p:anim>
                                    <p:anim calcmode="lin" valueType="num">
                                      <p:cBhvr additive="base">
                                        <p:cTn id="98" dur="500" fill="hold"/>
                                        <p:tgtEl>
                                          <p:spTgt spid="11">
                                            <p:bg/>
                                          </p:spTgt>
                                        </p:tgtEl>
                                        <p:attrNameLst>
                                          <p:attrName>ppt_y</p:attrName>
                                        </p:attrNameLst>
                                      </p:cBhvr>
                                      <p:tavLst>
                                        <p:tav tm="0">
                                          <p:val>
                                            <p:strVal val="#ppt_y"/>
                                          </p:val>
                                        </p:tav>
                                        <p:tav tm="100000">
                                          <p:val>
                                            <p:strVal val="#ppt_y"/>
                                          </p:val>
                                        </p:tav>
                                      </p:tavLst>
                                    </p:anim>
                                  </p:childTnLst>
                                </p:cTn>
                              </p:par>
                            </p:childTnLst>
                          </p:cTn>
                        </p:par>
                        <p:par>
                          <p:cTn id="99" fill="hold">
                            <p:stCondLst>
                              <p:cond delay="9500"/>
                            </p:stCondLst>
                            <p:childTnLst>
                              <p:par>
                                <p:cTn id="100" presetID="2" presetClass="entr" presetSubtype="2" fill="hold" grpId="0" nodeType="afterEffect">
                                  <p:stCondLst>
                                    <p:cond delay="0"/>
                                  </p:stCondLst>
                                  <p:childTnLst>
                                    <p:set>
                                      <p:cBhvr>
                                        <p:cTn id="101" dur="1" fill="hold">
                                          <p:stCondLst>
                                            <p:cond delay="0"/>
                                          </p:stCondLst>
                                        </p:cTn>
                                        <p:tgtEl>
                                          <p:spTgt spid="11">
                                            <p:txEl>
                                              <p:pRg st="0" end="0"/>
                                            </p:txEl>
                                          </p:spTgt>
                                        </p:tgtEl>
                                        <p:attrNameLst>
                                          <p:attrName>style.visibility</p:attrName>
                                        </p:attrNameLst>
                                      </p:cBhvr>
                                      <p:to>
                                        <p:strVal val="visible"/>
                                      </p:to>
                                    </p:set>
                                    <p:anim calcmode="lin" valueType="num">
                                      <p:cBhvr additive="base">
                                        <p:cTn id="102"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104" fill="hold">
                            <p:stCondLst>
                              <p:cond delay="10000"/>
                            </p:stCondLst>
                            <p:childTnLst>
                              <p:par>
                                <p:cTn id="105" presetID="2" presetClass="entr" presetSubtype="2" fill="hold" grpId="0" nodeType="afterEffect">
                                  <p:stCondLst>
                                    <p:cond delay="0"/>
                                  </p:stCondLst>
                                  <p:childTnLst>
                                    <p:set>
                                      <p:cBhvr>
                                        <p:cTn id="106" dur="1" fill="hold">
                                          <p:stCondLst>
                                            <p:cond delay="0"/>
                                          </p:stCondLst>
                                        </p:cTn>
                                        <p:tgtEl>
                                          <p:spTgt spid="12">
                                            <p:bg/>
                                          </p:spTgt>
                                        </p:tgtEl>
                                        <p:attrNameLst>
                                          <p:attrName>style.visibility</p:attrName>
                                        </p:attrNameLst>
                                      </p:cBhvr>
                                      <p:to>
                                        <p:strVal val="visible"/>
                                      </p:to>
                                    </p:set>
                                    <p:anim calcmode="lin" valueType="num">
                                      <p:cBhvr additive="base">
                                        <p:cTn id="107" dur="500" fill="hold"/>
                                        <p:tgtEl>
                                          <p:spTgt spid="12">
                                            <p:bg/>
                                          </p:spTgt>
                                        </p:tgtEl>
                                        <p:attrNameLst>
                                          <p:attrName>ppt_x</p:attrName>
                                        </p:attrNameLst>
                                      </p:cBhvr>
                                      <p:tavLst>
                                        <p:tav tm="0">
                                          <p:val>
                                            <p:strVal val="1+#ppt_w/2"/>
                                          </p:val>
                                        </p:tav>
                                        <p:tav tm="100000">
                                          <p:val>
                                            <p:strVal val="#ppt_x"/>
                                          </p:val>
                                        </p:tav>
                                      </p:tavLst>
                                    </p:anim>
                                    <p:anim calcmode="lin" valueType="num">
                                      <p:cBhvr additive="base">
                                        <p:cTn id="108" dur="500" fill="hold"/>
                                        <p:tgtEl>
                                          <p:spTgt spid="12">
                                            <p:bg/>
                                          </p:spTgt>
                                        </p:tgtEl>
                                        <p:attrNameLst>
                                          <p:attrName>ppt_y</p:attrName>
                                        </p:attrNameLst>
                                      </p:cBhvr>
                                      <p:tavLst>
                                        <p:tav tm="0">
                                          <p:val>
                                            <p:strVal val="#ppt_y"/>
                                          </p:val>
                                        </p:tav>
                                        <p:tav tm="100000">
                                          <p:val>
                                            <p:strVal val="#ppt_y"/>
                                          </p:val>
                                        </p:tav>
                                      </p:tavLst>
                                    </p:anim>
                                  </p:childTnLst>
                                </p:cTn>
                              </p:par>
                            </p:childTnLst>
                          </p:cTn>
                        </p:par>
                        <p:par>
                          <p:cTn id="109" fill="hold">
                            <p:stCondLst>
                              <p:cond delay="10500"/>
                            </p:stCondLst>
                            <p:childTnLst>
                              <p:par>
                                <p:cTn id="110" presetID="2" presetClass="entr" presetSubtype="2" fill="hold" grpId="0" nodeType="afterEffect">
                                  <p:stCondLst>
                                    <p:cond delay="0"/>
                                  </p:stCondLst>
                                  <p:childTnLst>
                                    <p:set>
                                      <p:cBhvr>
                                        <p:cTn id="111" dur="1" fill="hold">
                                          <p:stCondLst>
                                            <p:cond delay="0"/>
                                          </p:stCondLst>
                                        </p:cTn>
                                        <p:tgtEl>
                                          <p:spTgt spid="12">
                                            <p:txEl>
                                              <p:pRg st="0" end="0"/>
                                            </p:txEl>
                                          </p:spTgt>
                                        </p:tgtEl>
                                        <p:attrNameLst>
                                          <p:attrName>style.visibility</p:attrName>
                                        </p:attrNameLst>
                                      </p:cBhvr>
                                      <p:to>
                                        <p:strVal val="visible"/>
                                      </p:to>
                                    </p:set>
                                    <p:anim calcmode="lin" valueType="num">
                                      <p:cBhvr additive="base">
                                        <p:cTn id="112"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13"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114" fill="hold">
                            <p:stCondLst>
                              <p:cond delay="11000"/>
                            </p:stCondLst>
                            <p:childTnLst>
                              <p:par>
                                <p:cTn id="115" presetID="2" presetClass="entr" presetSubtype="2" fill="hold" grpId="0" nodeType="afterEffect">
                                  <p:stCondLst>
                                    <p:cond delay="0"/>
                                  </p:stCondLst>
                                  <p:childTnLst>
                                    <p:set>
                                      <p:cBhvr>
                                        <p:cTn id="116" dur="1" fill="hold">
                                          <p:stCondLst>
                                            <p:cond delay="0"/>
                                          </p:stCondLst>
                                        </p:cTn>
                                        <p:tgtEl>
                                          <p:spTgt spid="13">
                                            <p:bg/>
                                          </p:spTgt>
                                        </p:tgtEl>
                                        <p:attrNameLst>
                                          <p:attrName>style.visibility</p:attrName>
                                        </p:attrNameLst>
                                      </p:cBhvr>
                                      <p:to>
                                        <p:strVal val="visible"/>
                                      </p:to>
                                    </p:set>
                                    <p:anim calcmode="lin" valueType="num">
                                      <p:cBhvr additive="base">
                                        <p:cTn id="117" dur="500" fill="hold"/>
                                        <p:tgtEl>
                                          <p:spTgt spid="13">
                                            <p:bg/>
                                          </p:spTgt>
                                        </p:tgtEl>
                                        <p:attrNameLst>
                                          <p:attrName>ppt_x</p:attrName>
                                        </p:attrNameLst>
                                      </p:cBhvr>
                                      <p:tavLst>
                                        <p:tav tm="0">
                                          <p:val>
                                            <p:strVal val="1+#ppt_w/2"/>
                                          </p:val>
                                        </p:tav>
                                        <p:tav tm="100000">
                                          <p:val>
                                            <p:strVal val="#ppt_x"/>
                                          </p:val>
                                        </p:tav>
                                      </p:tavLst>
                                    </p:anim>
                                    <p:anim calcmode="lin" valueType="num">
                                      <p:cBhvr additive="base">
                                        <p:cTn id="118" dur="500" fill="hold"/>
                                        <p:tgtEl>
                                          <p:spTgt spid="13">
                                            <p:bg/>
                                          </p:spTgt>
                                        </p:tgtEl>
                                        <p:attrNameLst>
                                          <p:attrName>ppt_y</p:attrName>
                                        </p:attrNameLst>
                                      </p:cBhvr>
                                      <p:tavLst>
                                        <p:tav tm="0">
                                          <p:val>
                                            <p:strVal val="#ppt_y"/>
                                          </p:val>
                                        </p:tav>
                                        <p:tav tm="100000">
                                          <p:val>
                                            <p:strVal val="#ppt_y"/>
                                          </p:val>
                                        </p:tav>
                                      </p:tavLst>
                                    </p:anim>
                                  </p:childTnLst>
                                </p:cTn>
                              </p:par>
                            </p:childTnLst>
                          </p:cTn>
                        </p:par>
                        <p:par>
                          <p:cTn id="119" fill="hold">
                            <p:stCondLst>
                              <p:cond delay="11500"/>
                            </p:stCondLst>
                            <p:childTnLst>
                              <p:par>
                                <p:cTn id="120" presetID="2" presetClass="entr" presetSubtype="2" fill="hold" grpId="0" nodeType="afterEffect">
                                  <p:stCondLst>
                                    <p:cond delay="0"/>
                                  </p:stCondLst>
                                  <p:childTnLst>
                                    <p:set>
                                      <p:cBhvr>
                                        <p:cTn id="121" dur="1" fill="hold">
                                          <p:stCondLst>
                                            <p:cond delay="0"/>
                                          </p:stCondLst>
                                        </p:cTn>
                                        <p:tgtEl>
                                          <p:spTgt spid="13">
                                            <p:txEl>
                                              <p:pRg st="0" end="0"/>
                                            </p:txEl>
                                          </p:spTgt>
                                        </p:tgtEl>
                                        <p:attrNameLst>
                                          <p:attrName>style.visibility</p:attrName>
                                        </p:attrNameLst>
                                      </p:cBhvr>
                                      <p:to>
                                        <p:strVal val="visible"/>
                                      </p:to>
                                    </p:set>
                                    <p:anim calcmode="lin" valueType="num">
                                      <p:cBhvr additive="base">
                                        <p:cTn id="122"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123"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allAtOnce" animBg="1"/>
      <p:bldP spid="5" grpId="0" build="allAtOnce" animBg="1"/>
      <p:bldP spid="6" grpId="0" build="allAtOnce" animBg="1"/>
      <p:bldP spid="7" grpId="0" build="allAtOnce" animBg="1"/>
      <p:bldP spid="8" grpId="0" build="allAtOnce" animBg="1"/>
      <p:bldP spid="9" grpId="0" build="p" animBg="1"/>
      <p:bldP spid="10" grpId="0" build="allAtOnce" animBg="1"/>
      <p:bldP spid="11" grpId="0" build="allAtOnce" animBg="1"/>
      <p:bldP spid="12" grpId="0" build="allAtOnce" animBg="1"/>
      <p:bldP spid="13"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8001000" cy="1785104"/>
          </a:xfrm>
          <a:prstGeom prst="rect">
            <a:avLst/>
          </a:prstGeom>
          <a:ln>
            <a:solidFill>
              <a:schemeClr val="tx1"/>
            </a:solidFill>
          </a:ln>
        </p:spPr>
        <p:txBody>
          <a:bodyPr wrap="square">
            <a:spAutoFit/>
          </a:bodyPr>
          <a:lstStyle/>
          <a:p>
            <a:pPr algn="ctr" rtl="1"/>
            <a:r>
              <a:rPr lang="ar-SA" sz="5400" b="1" dirty="0">
                <a:solidFill>
                  <a:srgbClr val="FF0000"/>
                </a:solidFill>
              </a:rPr>
              <a:t>خلاصة المحور الثاني</a:t>
            </a:r>
          </a:p>
          <a:p>
            <a:pPr algn="r" rtl="1"/>
            <a:r>
              <a:rPr lang="ar-SA" sz="2800" b="1" dirty="0">
                <a:solidFill>
                  <a:schemeClr val="accent1"/>
                </a:solidFill>
              </a:rPr>
              <a:t>من الصعب وضع معايير ومؤشرات قياس لضمان الجودة والاعتمــــاد في كل البرامج بصورة موحدة </a:t>
            </a:r>
            <a:r>
              <a:rPr lang="en-US" sz="2800" b="1" dirty="0">
                <a:solidFill>
                  <a:schemeClr val="accent1"/>
                </a:solidFill>
              </a:rPr>
              <a:t> …</a:t>
            </a:r>
          </a:p>
        </p:txBody>
      </p:sp>
      <p:sp>
        <p:nvSpPr>
          <p:cNvPr id="3" name="Rectangle 2"/>
          <p:cNvSpPr/>
          <p:nvPr/>
        </p:nvSpPr>
        <p:spPr>
          <a:xfrm>
            <a:off x="685800" y="3276600"/>
            <a:ext cx="8001000" cy="954107"/>
          </a:xfrm>
          <a:prstGeom prst="rect">
            <a:avLst/>
          </a:prstGeom>
          <a:ln>
            <a:solidFill>
              <a:schemeClr val="tx1"/>
            </a:solidFill>
          </a:ln>
        </p:spPr>
        <p:txBody>
          <a:bodyPr wrap="square">
            <a:spAutoFit/>
          </a:bodyPr>
          <a:lstStyle/>
          <a:p>
            <a:pPr algn="r" rtl="1"/>
            <a:r>
              <a:rPr lang="ar-SA" sz="2800" b="1" dirty="0">
                <a:solidFill>
                  <a:schemeClr val="accent1"/>
                </a:solidFill>
              </a:rPr>
              <a:t>إتجاه هيئات ومؤسسات ضمان الجودة والاعتماد العالميـــــــــة لإعداد معايير متخصصة خاصة في مجال إدارة الأعمال كما سبق ذكره</a:t>
            </a:r>
            <a:r>
              <a:rPr lang="ar-SA" sz="2400" b="1" dirty="0">
                <a:solidFill>
                  <a:schemeClr val="accent1"/>
                </a:solidFill>
              </a:rPr>
              <a:t>  ...</a:t>
            </a:r>
            <a:endParaRPr lang="en-US" sz="2400" b="1" dirty="0">
              <a:solidFill>
                <a:schemeClr val="accent1"/>
              </a:solidFill>
            </a:endParaRPr>
          </a:p>
        </p:txBody>
      </p:sp>
      <p:sp>
        <p:nvSpPr>
          <p:cNvPr id="4" name="Rectangle 3"/>
          <p:cNvSpPr/>
          <p:nvPr/>
        </p:nvSpPr>
        <p:spPr>
          <a:xfrm>
            <a:off x="762000" y="4724400"/>
            <a:ext cx="8001000" cy="1384995"/>
          </a:xfrm>
          <a:prstGeom prst="rect">
            <a:avLst/>
          </a:prstGeom>
          <a:ln>
            <a:solidFill>
              <a:schemeClr val="tx1"/>
            </a:solidFill>
          </a:ln>
        </p:spPr>
        <p:txBody>
          <a:bodyPr wrap="square">
            <a:spAutoFit/>
          </a:bodyPr>
          <a:lstStyle/>
          <a:p>
            <a:pPr algn="r" rtl="1"/>
            <a:r>
              <a:rPr lang="ar-SA" sz="2800" b="1" dirty="0">
                <a:solidFill>
                  <a:schemeClr val="accent1"/>
                </a:solidFill>
              </a:rPr>
              <a:t>اتجاه اتحاد الجامعات العربية نفسه لإصدار معايير متخصـــــصة ، فقد أصدر الاتحاد في العام 2014م دليلاً لضمان جودة برامج التمريض في  كليات الجامعات العربية ...</a:t>
            </a:r>
            <a:endParaRPr lang="en-US" sz="2800" b="1" dirty="0">
              <a:solidFill>
                <a:schemeClr val="accent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additive="base">
                                        <p:cTn id="22"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bg/>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4">
                                            <p:bg/>
                                          </p:spTgt>
                                        </p:tgtEl>
                                        <p:attrNameLst>
                                          <p:attrName>style.visibility</p:attrName>
                                        </p:attrNameLst>
                                      </p:cBhvr>
                                      <p:to>
                                        <p:strVal val="visible"/>
                                      </p:to>
                                    </p:set>
                                    <p:anim calcmode="lin" valueType="num">
                                      <p:cBhvr additive="base">
                                        <p:cTn id="32"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bg/>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8001000" cy="2246769"/>
          </a:xfrm>
          <a:prstGeom prst="rect">
            <a:avLst/>
          </a:prstGeom>
          <a:ln>
            <a:noFill/>
          </a:ln>
        </p:spPr>
        <p:txBody>
          <a:bodyPr wrap="square">
            <a:spAutoFit/>
          </a:bodyPr>
          <a:lstStyle/>
          <a:p>
            <a:pPr algn="r" rtl="1"/>
            <a:r>
              <a:rPr lang="ar-SA" sz="2800" b="1" dirty="0">
                <a:solidFill>
                  <a:schemeClr val="accent1"/>
                </a:solidFill>
              </a:rPr>
              <a:t>نرى من الأهمية الاستفادة من هذه التجربة في ظل جمعيـــــات الكليات المتناظرة إحدى واجهات عمل الاتحاد من تبني جمعية كليــــــات إدارة الأعمال والعلوم الاقتصادية والسياسية إصدار دليلاً مفصلاً ومختصــــاً بضمان الجودة لبرامج العلوم الإدارية منفصلاً، وكذا الحال في العــلوم الاقتصادية والسياسية ...</a:t>
            </a:r>
            <a:endParaRPr lang="en-US" sz="2800" b="1" dirty="0">
              <a:solidFill>
                <a:schemeClr val="accent1"/>
              </a:solidFill>
            </a:endParaRPr>
          </a:p>
        </p:txBody>
      </p:sp>
      <p:sp>
        <p:nvSpPr>
          <p:cNvPr id="3" name="Rectangle 2"/>
          <p:cNvSpPr/>
          <p:nvPr/>
        </p:nvSpPr>
        <p:spPr>
          <a:xfrm>
            <a:off x="762000" y="2967335"/>
            <a:ext cx="8001000" cy="954107"/>
          </a:xfrm>
          <a:prstGeom prst="rect">
            <a:avLst/>
          </a:prstGeom>
          <a:ln>
            <a:noFill/>
          </a:ln>
        </p:spPr>
        <p:txBody>
          <a:bodyPr wrap="square">
            <a:spAutoFit/>
          </a:bodyPr>
          <a:lstStyle/>
          <a:p>
            <a:pPr algn="r"/>
            <a:r>
              <a:rPr lang="ar-SA" sz="2800" b="1" dirty="0">
                <a:solidFill>
                  <a:schemeClr val="accent1"/>
                </a:solidFill>
              </a:rPr>
              <a:t>تنزيل تجربة الكليات المتناظرة بإنشاء جمعيات وطنية في بلدان العالم العربي لإحكام التنسيق بين المعايير الوطنية والإقليمية والعالمية</a:t>
            </a:r>
            <a:endParaRPr lang="en-US" sz="2800" b="1" dirty="0">
              <a:solidFill>
                <a:schemeClr val="accent1"/>
              </a:solidFill>
            </a:endParaRPr>
          </a:p>
        </p:txBody>
      </p:sp>
      <p:sp>
        <p:nvSpPr>
          <p:cNvPr id="4" name="Rectangle 3"/>
          <p:cNvSpPr/>
          <p:nvPr/>
        </p:nvSpPr>
        <p:spPr>
          <a:xfrm>
            <a:off x="838200" y="4267200"/>
            <a:ext cx="7924800" cy="1815882"/>
          </a:xfrm>
          <a:prstGeom prst="rect">
            <a:avLst/>
          </a:prstGeom>
          <a:ln>
            <a:noFill/>
          </a:ln>
        </p:spPr>
        <p:txBody>
          <a:bodyPr wrap="square">
            <a:spAutoFit/>
          </a:bodyPr>
          <a:lstStyle/>
          <a:p>
            <a:pPr algn="r" rtl="1"/>
            <a:r>
              <a:rPr lang="ar-SA" sz="2800" b="1" dirty="0">
                <a:solidFill>
                  <a:schemeClr val="accent1"/>
                </a:solidFill>
              </a:rPr>
              <a:t>نود الإشارة أنه في نطاق المعايير الإقليمية لابد من الإشـــــــــارة إلى تجربة جامعـــــات العالم الإســـــــلامي (</a:t>
            </a:r>
            <a:r>
              <a:rPr lang="en-US" sz="2800" b="1" dirty="0">
                <a:solidFill>
                  <a:schemeClr val="accent1"/>
                </a:solidFill>
              </a:rPr>
              <a:t>ISESCO</a:t>
            </a:r>
            <a:r>
              <a:rPr lang="ar-SA" sz="2800" b="1" dirty="0">
                <a:solidFill>
                  <a:schemeClr val="accent1"/>
                </a:solidFill>
              </a:rPr>
              <a:t>) بإنشـــاء الهيئة الإسلامية للجودة والاعتماد في العام 2006م وإصدار الهيئة لدليــــــل تعزيز الجودة والاعتماد في جامعات العالم الإسلامي</a:t>
            </a:r>
            <a:endParaRPr lang="en-US" sz="2800" b="1"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allAtOnce"/>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438400"/>
          </a:xfrm>
          <a:ln>
            <a:solidFill>
              <a:schemeClr val="bg1"/>
            </a:solidFill>
          </a:ln>
        </p:spPr>
        <p:txBody>
          <a:bodyPr>
            <a:normAutofit fontScale="90000"/>
          </a:bodyPr>
          <a:lstStyle/>
          <a:p>
            <a:pPr algn="ctr" rtl="1"/>
            <a:r>
              <a:rPr lang="ar-SA" dirty="0"/>
              <a:t> </a:t>
            </a:r>
            <a:br>
              <a:rPr lang="en-US" dirty="0"/>
            </a:br>
            <a:r>
              <a:rPr lang="ar-SA" sz="4000" dirty="0"/>
              <a:t>المحور الثالث </a:t>
            </a:r>
            <a:br>
              <a:rPr lang="en-US" sz="4000" dirty="0"/>
            </a:br>
            <a:r>
              <a:rPr lang="ar-SA" sz="4000" dirty="0"/>
              <a:t>المعايير الوطنية لضمان جودة التعليم العالي في السودان</a:t>
            </a:r>
            <a:br>
              <a:rPr lang="en-US" dirty="0"/>
            </a:br>
            <a:endParaRPr lang="en-US" dirty="0"/>
          </a:p>
        </p:txBody>
      </p:sp>
      <p:sp>
        <p:nvSpPr>
          <p:cNvPr id="3" name="Subtitle 2"/>
          <p:cNvSpPr>
            <a:spLocks noGrp="1"/>
          </p:cNvSpPr>
          <p:nvPr>
            <p:ph type="subTitle" idx="1"/>
          </p:nvPr>
        </p:nvSpPr>
        <p:spPr>
          <a:xfrm>
            <a:off x="685800" y="2209800"/>
            <a:ext cx="7772400" cy="3581400"/>
          </a:xfrm>
          <a:ln>
            <a:solidFill>
              <a:schemeClr val="tx1"/>
            </a:solidFill>
          </a:ln>
        </p:spPr>
        <p:txBody>
          <a:bodyPr>
            <a:noAutofit/>
          </a:bodyPr>
          <a:lstStyle/>
          <a:p>
            <a:r>
              <a:rPr lang="ar-SA" sz="3200" b="1" dirty="0">
                <a:solidFill>
                  <a:srgbClr val="FF0000"/>
                </a:solidFill>
              </a:rPr>
              <a:t>خارطة التعليم العالي في الســــــــودان حتى ثمانينات القرن الماضي :</a:t>
            </a:r>
          </a:p>
          <a:p>
            <a:pPr rtl="1"/>
            <a:r>
              <a:rPr lang="ar-SA" sz="3200" b="1" dirty="0"/>
              <a:t>العدد الكلي لمؤسسات التعليم العالي لم يتجاوز</a:t>
            </a:r>
            <a:r>
              <a:rPr lang="ar-SA" sz="3200" b="1" dirty="0">
                <a:solidFill>
                  <a:srgbClr val="00B050"/>
                </a:solidFill>
              </a:rPr>
              <a:t>(سبع عشرة) </a:t>
            </a:r>
            <a:r>
              <a:rPr lang="ar-SA" sz="3200" b="1" dirty="0"/>
              <a:t>مؤسسة ، منها </a:t>
            </a:r>
            <a:r>
              <a:rPr lang="ar-SA" sz="3200" b="1" dirty="0">
                <a:solidFill>
                  <a:srgbClr val="00B050"/>
                </a:solidFill>
              </a:rPr>
              <a:t>(أربع) </a:t>
            </a:r>
            <a:r>
              <a:rPr lang="ar-SA" sz="3200" b="1" dirty="0"/>
              <a:t>جامعات حكومية  و</a:t>
            </a:r>
            <a:r>
              <a:rPr lang="ar-SA" sz="3200" b="1" dirty="0">
                <a:solidFill>
                  <a:srgbClr val="00B050"/>
                </a:solidFill>
              </a:rPr>
              <a:t>(أحدى عشــــرة) </a:t>
            </a:r>
            <a:r>
              <a:rPr lang="ar-SA" sz="3200" b="1" dirty="0"/>
              <a:t>كلية ومعهد عالي حكومي ، و</a:t>
            </a:r>
            <a:r>
              <a:rPr lang="ar-SA" sz="3200" b="1" dirty="0">
                <a:solidFill>
                  <a:srgbClr val="00B050"/>
                </a:solidFill>
              </a:rPr>
              <a:t>جامعة أهلية واحدة ، وكليـــــة جامعة اهلية </a:t>
            </a:r>
            <a:r>
              <a:rPr lang="ar-SA" sz="3200" b="1" dirty="0"/>
              <a:t>واحدة بالإضافة إلى  </a:t>
            </a:r>
            <a:r>
              <a:rPr lang="ar-SA" sz="3200" b="1" dirty="0">
                <a:solidFill>
                  <a:srgbClr val="00B050"/>
                </a:solidFill>
              </a:rPr>
              <a:t>جامعة القاهرة بالخرطـوم سابقاً  ...</a:t>
            </a:r>
            <a:endParaRPr lang="en-US" sz="32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2972761"/>
          </a:xfrm>
          <a:solidFill>
            <a:schemeClr val="accent2">
              <a:lumMod val="20000"/>
              <a:lumOff val="8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lightRig rig="soft" dir="t"/>
            </a:scene3d>
            <a:sp3d prstMaterial="softEdge">
              <a:bevelT w="25400" h="25400"/>
            </a:sp3d>
          </a:bodyPr>
          <a:lstStyle/>
          <a:p>
            <a:pPr algn="ctr" rtl="1"/>
            <a:r>
              <a:rPr lang="ar-SA" sz="3600" dirty="0"/>
              <a:t> </a:t>
            </a:r>
            <a:br>
              <a:rPr lang="en-US" sz="3600" dirty="0"/>
            </a:br>
            <a:r>
              <a:rPr lang="ar-SA" sz="3600" dirty="0">
                <a:solidFill>
                  <a:srgbClr val="FF0000"/>
                </a:solidFill>
              </a:rPr>
              <a:t>أ.د/ بكري الطيب موسى  </a:t>
            </a:r>
            <a:br>
              <a:rPr lang="en-US" sz="3600" dirty="0">
                <a:solidFill>
                  <a:srgbClr val="0070C0"/>
                </a:solidFill>
              </a:rPr>
            </a:br>
            <a:r>
              <a:rPr lang="ar-SA" sz="3600" dirty="0">
                <a:solidFill>
                  <a:srgbClr val="0070C0"/>
                </a:solidFill>
              </a:rPr>
              <a:t> عميد كلية العلوم الإدارية – جامعة العلوم والتقانة </a:t>
            </a:r>
            <a:br>
              <a:rPr lang="en-US" sz="3600" dirty="0">
                <a:solidFill>
                  <a:srgbClr val="0070C0"/>
                </a:solidFill>
              </a:rPr>
            </a:br>
            <a:r>
              <a:rPr lang="ar-SA" sz="3600" dirty="0">
                <a:solidFill>
                  <a:srgbClr val="FF0000"/>
                </a:solidFill>
              </a:rPr>
              <a:t>د. صلاح علي أحمد  </a:t>
            </a:r>
            <a:br>
              <a:rPr lang="en-US" sz="3600" dirty="0">
                <a:solidFill>
                  <a:srgbClr val="0070C0"/>
                </a:solidFill>
              </a:rPr>
            </a:br>
            <a:r>
              <a:rPr lang="ar-SA" sz="3600" dirty="0">
                <a:solidFill>
                  <a:srgbClr val="0070C0"/>
                </a:solidFill>
              </a:rPr>
              <a:t>عميد كلية العلوم الإدارية   –    جامعة أم درمان الإسلامية </a:t>
            </a:r>
            <a:endParaRPr lang="en-US" sz="3600" dirty="0">
              <a:solidFill>
                <a:srgbClr val="0070C0"/>
              </a:solidFill>
            </a:endParaRPr>
          </a:p>
        </p:txBody>
      </p:sp>
      <p:sp>
        <p:nvSpPr>
          <p:cNvPr id="3" name="Subtitle 2"/>
          <p:cNvSpPr>
            <a:spLocks noGrp="1"/>
          </p:cNvSpPr>
          <p:nvPr>
            <p:ph type="subTitle" idx="1"/>
          </p:nvPr>
        </p:nvSpPr>
        <p:spPr>
          <a:xfrm>
            <a:off x="2286000" y="3581400"/>
            <a:ext cx="4114800" cy="1199704"/>
          </a:xfrm>
          <a:solidFill>
            <a:schemeClr val="bg2">
              <a:lumMod val="90000"/>
            </a:schemeClr>
          </a:solidFill>
          <a:ln>
            <a:solidFill>
              <a:schemeClr val="tx1"/>
            </a:solidFill>
          </a:ln>
          <a:effectLst>
            <a:outerShdw blurRad="50800" dist="38100" dir="5400000" algn="t" rotWithShape="0">
              <a:prstClr val="black">
                <a:alpha val="40000"/>
              </a:prstClr>
            </a:outerShdw>
          </a:effectLst>
        </p:spPr>
        <p:txBody>
          <a:bodyPr>
            <a:normAutofit/>
          </a:bodyPr>
          <a:lstStyle/>
          <a:p>
            <a:pPr algn="ctr"/>
            <a:r>
              <a:rPr lang="ar-SA" sz="4000" b="1" dirty="0">
                <a:solidFill>
                  <a:srgbClr val="FF0000"/>
                </a:solidFill>
              </a:rPr>
              <a:t>السودان</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7772400" cy="954107"/>
          </a:xfrm>
          <a:prstGeom prst="rect">
            <a:avLst/>
          </a:prstGeom>
          <a:ln>
            <a:solidFill>
              <a:schemeClr val="bg1"/>
            </a:solidFill>
          </a:ln>
        </p:spPr>
        <p:txBody>
          <a:bodyPr wrap="square">
            <a:spAutoFit/>
          </a:bodyPr>
          <a:lstStyle/>
          <a:p>
            <a:pPr algn="r" rtl="1"/>
            <a:r>
              <a:rPr lang="ar-SA" sz="2800" b="1" dirty="0">
                <a:solidFill>
                  <a:srgbClr val="FF0000"/>
                </a:solidFill>
              </a:rPr>
              <a:t>** شهدت حقبة التسعينات وسنوات العقد الأول من الألفيــــــــــة الثالثة   توسعاً كبيراً في التعليم العالي :</a:t>
            </a:r>
            <a:endParaRPr lang="en-US" sz="2800" b="1" dirty="0">
              <a:solidFill>
                <a:srgbClr val="FF0000"/>
              </a:solidFill>
            </a:endParaRPr>
          </a:p>
        </p:txBody>
      </p:sp>
      <p:sp>
        <p:nvSpPr>
          <p:cNvPr id="3" name="Rectangle 2"/>
          <p:cNvSpPr/>
          <p:nvPr/>
        </p:nvSpPr>
        <p:spPr>
          <a:xfrm>
            <a:off x="685800" y="1828800"/>
            <a:ext cx="7696200" cy="954107"/>
          </a:xfrm>
          <a:prstGeom prst="rect">
            <a:avLst/>
          </a:prstGeom>
          <a:ln>
            <a:solidFill>
              <a:schemeClr val="tx1"/>
            </a:solidFill>
          </a:ln>
        </p:spPr>
        <p:txBody>
          <a:bodyPr wrap="square">
            <a:spAutoFit/>
          </a:bodyPr>
          <a:lstStyle/>
          <a:p>
            <a:pPr algn="r" rtl="1"/>
            <a:r>
              <a:rPr lang="ar-SA" sz="2800" b="1" dirty="0">
                <a:solidFill>
                  <a:schemeClr val="tx2"/>
                </a:solidFill>
              </a:rPr>
              <a:t>عدد الجامعات (أربعون) جامعة (وخمسة وستون) من الكليات الجامعية والتقنية</a:t>
            </a:r>
            <a:endParaRPr lang="en-US" sz="2800" b="1" dirty="0">
              <a:solidFill>
                <a:schemeClr val="tx2"/>
              </a:solidFill>
            </a:endParaRPr>
          </a:p>
        </p:txBody>
      </p:sp>
      <p:sp>
        <p:nvSpPr>
          <p:cNvPr id="4" name="Rectangle 3"/>
          <p:cNvSpPr/>
          <p:nvPr/>
        </p:nvSpPr>
        <p:spPr>
          <a:xfrm>
            <a:off x="685800" y="2743200"/>
            <a:ext cx="7696200" cy="523220"/>
          </a:xfrm>
          <a:prstGeom prst="rect">
            <a:avLst/>
          </a:prstGeom>
          <a:ln>
            <a:solidFill>
              <a:schemeClr val="tx1"/>
            </a:solidFill>
          </a:ln>
        </p:spPr>
        <p:txBody>
          <a:bodyPr wrap="square">
            <a:spAutoFit/>
          </a:bodyPr>
          <a:lstStyle/>
          <a:p>
            <a:pPr algn="r" rtl="1"/>
            <a:r>
              <a:rPr lang="ar-SA" sz="2800" b="1" dirty="0">
                <a:solidFill>
                  <a:schemeClr val="tx2"/>
                </a:solidFill>
              </a:rPr>
              <a:t>أكثر من ألف وخمسمائة برنامج </a:t>
            </a:r>
            <a:endParaRPr lang="en-US" sz="2800" b="1" dirty="0">
              <a:solidFill>
                <a:schemeClr val="tx2"/>
              </a:solidFill>
            </a:endParaRPr>
          </a:p>
        </p:txBody>
      </p:sp>
      <p:sp>
        <p:nvSpPr>
          <p:cNvPr id="7" name="Rectangle 6"/>
          <p:cNvSpPr/>
          <p:nvPr/>
        </p:nvSpPr>
        <p:spPr>
          <a:xfrm>
            <a:off x="685800" y="4419600"/>
            <a:ext cx="7696200" cy="2246769"/>
          </a:xfrm>
          <a:prstGeom prst="rect">
            <a:avLst/>
          </a:prstGeom>
          <a:ln>
            <a:solidFill>
              <a:schemeClr val="tx1"/>
            </a:solidFill>
          </a:ln>
        </p:spPr>
        <p:txBody>
          <a:bodyPr wrap="square">
            <a:spAutoFit/>
          </a:bodyPr>
          <a:lstStyle/>
          <a:p>
            <a:pPr algn="r" rtl="1"/>
            <a:r>
              <a:rPr lang="ar-SA" sz="2800" b="1" dirty="0">
                <a:solidFill>
                  <a:schemeClr val="tx2"/>
                </a:solidFill>
              </a:rPr>
              <a:t>أن هذه النقلة والتطور لم يواكبه تطوير في شتى الإمكانات المــادية والبشرية والأكاديمية في مؤسسات التعليم القائمة والحديثة وطغــى البعد الكمي المبني على الانتشـــــار الجغرافي والتوســـــع في كــــل التخصصات دون مواكبة للبعد النوعي المبني على الجودة المتعلقة بالبيئة التنافسية لتلك الجامعات على المستوى الوطن</a:t>
            </a:r>
            <a:r>
              <a:rPr lang="ar-SA" sz="2800" b="1" dirty="0">
                <a:solidFill>
                  <a:schemeClr val="bg1"/>
                </a:solidFill>
              </a:rPr>
              <a:t>ي والإقليـــــمي</a:t>
            </a:r>
            <a:endParaRPr lang="en-US" sz="2800" b="1" dirty="0">
              <a:solidFill>
                <a:schemeClr val="bg1"/>
              </a:solidFill>
            </a:endParaRPr>
          </a:p>
        </p:txBody>
      </p:sp>
      <p:sp>
        <p:nvSpPr>
          <p:cNvPr id="9" name="Rectangle 8"/>
          <p:cNvSpPr/>
          <p:nvPr/>
        </p:nvSpPr>
        <p:spPr>
          <a:xfrm>
            <a:off x="685800" y="3429000"/>
            <a:ext cx="7696200" cy="954107"/>
          </a:xfrm>
          <a:prstGeom prst="rect">
            <a:avLst/>
          </a:prstGeom>
          <a:ln>
            <a:solidFill>
              <a:schemeClr val="tx1"/>
            </a:solidFill>
          </a:ln>
        </p:spPr>
        <p:txBody>
          <a:bodyPr wrap="square">
            <a:spAutoFit/>
          </a:bodyPr>
          <a:lstStyle/>
          <a:p>
            <a:pPr algn="r" rtl="1"/>
            <a:r>
              <a:rPr lang="ar-SA" sz="2800" b="1" dirty="0">
                <a:solidFill>
                  <a:schemeClr val="tx2"/>
                </a:solidFill>
              </a:rPr>
              <a:t>أعداد الطلاب ارتفعت إلى أكثر من نصف المليون مقارناً بعدد لا يتجاوز الـ ( خمسة ألف ) طالب في بداية الثمانينات </a:t>
            </a:r>
            <a:endParaRPr lang="en-US" sz="28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bg/>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4">
                                            <p:bg/>
                                          </p:spTgt>
                                        </p:tgtEl>
                                        <p:attrNameLst>
                                          <p:attrName>style.visibility</p:attrName>
                                        </p:attrNameLst>
                                      </p:cBhvr>
                                      <p:to>
                                        <p:strVal val="visible"/>
                                      </p:to>
                                    </p:set>
                                    <p:anim calcmode="lin" valueType="num">
                                      <p:cBhvr additive="base">
                                        <p:cTn id="2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bg/>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9">
                                            <p:bg/>
                                          </p:spTgt>
                                        </p:tgtEl>
                                        <p:attrNameLst>
                                          <p:attrName>style.visibility</p:attrName>
                                        </p:attrNameLst>
                                      </p:cBhvr>
                                      <p:to>
                                        <p:strVal val="visible"/>
                                      </p:to>
                                    </p:set>
                                    <p:anim calcmode="lin" valueType="num">
                                      <p:cBhvr additive="base">
                                        <p:cTn id="37" dur="500" fill="hold"/>
                                        <p:tgtEl>
                                          <p:spTgt spid="9">
                                            <p:bg/>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bg/>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additive="base">
                                        <p:cTn id="42"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7">
                                            <p:bg/>
                                          </p:spTgt>
                                        </p:tgtEl>
                                        <p:attrNameLst>
                                          <p:attrName>style.visibility</p:attrName>
                                        </p:attrNameLst>
                                      </p:cBhvr>
                                      <p:to>
                                        <p:strVal val="visible"/>
                                      </p:to>
                                    </p:set>
                                    <p:anim calcmode="lin" valueType="num">
                                      <p:cBhvr additive="base">
                                        <p:cTn id="4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7">
                                            <p:bg/>
                                          </p:spTgt>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7">
                                            <p:txEl>
                                              <p:pRg st="0" end="0"/>
                                            </p:txEl>
                                          </p:spTgt>
                                        </p:tgtEl>
                                        <p:attrNameLst>
                                          <p:attrName>style.visibility</p:attrName>
                                        </p:attrNameLst>
                                      </p:cBhvr>
                                      <p:to>
                                        <p:strVal val="visible"/>
                                      </p:to>
                                    </p:set>
                                    <p:anim calcmode="lin" valueType="num">
                                      <p:cBhvr additive="base">
                                        <p:cTn id="5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4" grpId="0" build="allAtOnce" animBg="1"/>
      <p:bldP spid="7" grpId="0" build="allAtOnce" animBg="1"/>
      <p:bldP spid="9"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924800" cy="2862322"/>
          </a:xfrm>
          <a:prstGeom prst="rect">
            <a:avLst/>
          </a:prstGeom>
          <a:ln>
            <a:solidFill>
              <a:schemeClr val="tx1"/>
            </a:solidFill>
          </a:ln>
        </p:spPr>
        <p:txBody>
          <a:bodyPr wrap="square">
            <a:spAutoFit/>
          </a:bodyPr>
          <a:lstStyle/>
          <a:p>
            <a:pPr algn="r" rtl="1"/>
            <a:r>
              <a:rPr lang="ar-SA" sz="3600" b="1" dirty="0">
                <a:solidFill>
                  <a:schemeClr val="tx2"/>
                </a:solidFill>
              </a:rPr>
              <a:t>فقد انشئت  (هيئة التقويم والاعتماد)  كإحـــدى روافـد المجلس القومي للتعليم العالي والبحث العلمـــــــي في العام 2001م للقيــــام بدور التقويم وضمـــــان الجودة والاعتماد لمؤسسات التعليـــــــــم العالي الســـــودانية </a:t>
            </a:r>
          </a:p>
          <a:p>
            <a:pPr algn="r" rtl="1"/>
            <a:endParaRPr lang="en-US" sz="36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762000" y="609600"/>
            <a:ext cx="7772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مجالات ومحاور المعايير الوطنية لضمان جودة مؤسسات التعليم في السودان </a:t>
            </a:r>
            <a:endParaRPr kumimoji="0" lang="ar-SA" sz="32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4"/>
          <p:cNvSpPr/>
          <p:nvPr/>
        </p:nvSpPr>
        <p:spPr>
          <a:xfrm>
            <a:off x="6172200" y="1828800"/>
            <a:ext cx="2590800" cy="584775"/>
          </a:xfrm>
          <a:prstGeom prst="rect">
            <a:avLst/>
          </a:prstGeom>
          <a:ln>
            <a:solidFill>
              <a:srgbClr val="FF0000"/>
            </a:solidFill>
          </a:ln>
        </p:spPr>
        <p:txBody>
          <a:bodyPr wrap="square">
            <a:spAutoFit/>
          </a:bodyPr>
          <a:lstStyle/>
          <a:p>
            <a:pPr algn="r" rtl="1"/>
            <a:r>
              <a:rPr lang="ar-SA" sz="3200" b="1" dirty="0">
                <a:solidFill>
                  <a:srgbClr val="0070C0"/>
                </a:solidFill>
              </a:rPr>
              <a:t>الإطار المؤسسي</a:t>
            </a:r>
            <a:endParaRPr lang="en-US" sz="3200" b="1" dirty="0">
              <a:solidFill>
                <a:srgbClr val="0070C0"/>
              </a:solidFill>
            </a:endParaRPr>
          </a:p>
        </p:txBody>
      </p:sp>
      <p:sp>
        <p:nvSpPr>
          <p:cNvPr id="36865" name="Rectangle 1"/>
          <p:cNvSpPr>
            <a:spLocks noChangeArrowheads="1"/>
          </p:cNvSpPr>
          <p:nvPr/>
        </p:nvSpPr>
        <p:spPr bwMode="auto">
          <a:xfrm>
            <a:off x="6172200" y="2590800"/>
            <a:ext cx="2667000" cy="2677656"/>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التخطيط الاستراتيجي </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الرؤية</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الرسالة</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الغايات والأهداف</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الخطط التنفيذية</a:t>
            </a:r>
            <a:r>
              <a:rPr kumimoji="0" lang="en-US" sz="2800" b="1" i="0" u="none" strike="noStrike" cap="none" normalizeH="0" baseline="0" dirty="0">
                <a:ln>
                  <a:noFill/>
                </a:ln>
                <a:solidFill>
                  <a:srgbClr val="FF0000"/>
                </a:solidFill>
                <a:effectLst/>
                <a:latin typeface="Arial" pitchFamily="34" charset="0"/>
                <a:cs typeface="Arial" pitchFamily="34" charset="0"/>
              </a:rPr>
              <a:t> </a:t>
            </a:r>
          </a:p>
        </p:txBody>
      </p:sp>
      <p:sp>
        <p:nvSpPr>
          <p:cNvPr id="7" name="Rectangle 6"/>
          <p:cNvSpPr/>
          <p:nvPr/>
        </p:nvSpPr>
        <p:spPr>
          <a:xfrm>
            <a:off x="685800" y="1752600"/>
            <a:ext cx="3200400" cy="584775"/>
          </a:xfrm>
          <a:prstGeom prst="rect">
            <a:avLst/>
          </a:prstGeom>
          <a:ln>
            <a:solidFill>
              <a:srgbClr val="FF0000"/>
            </a:solidFill>
          </a:ln>
        </p:spPr>
        <p:txBody>
          <a:bodyPr wrap="square">
            <a:spAutoFit/>
          </a:bodyPr>
          <a:lstStyle/>
          <a:p>
            <a:pPr algn="ctr"/>
            <a:r>
              <a:rPr lang="ar-SA" sz="3200" b="1" dirty="0">
                <a:solidFill>
                  <a:schemeClr val="accent1"/>
                </a:solidFill>
              </a:rPr>
              <a:t>الحوكمة والإدارة</a:t>
            </a:r>
            <a:endParaRPr lang="en-US" sz="3200" b="1" dirty="0">
              <a:solidFill>
                <a:schemeClr val="accent1"/>
              </a:solidFill>
            </a:endParaRPr>
          </a:p>
        </p:txBody>
      </p:sp>
      <p:sp>
        <p:nvSpPr>
          <p:cNvPr id="36866" name="Rectangle 2"/>
          <p:cNvSpPr>
            <a:spLocks noChangeArrowheads="1"/>
          </p:cNvSpPr>
          <p:nvPr/>
        </p:nvSpPr>
        <p:spPr bwMode="auto">
          <a:xfrm>
            <a:off x="685800" y="2514600"/>
            <a:ext cx="3200400" cy="310854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النظم واللوائح</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الهياكل التنظيمية والوظيفية</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المجالس واللجان</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القيادة</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العلاقات الخارجية</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الموارد المالية وإدارتها</a:t>
            </a:r>
            <a:r>
              <a:rPr kumimoji="0" lang="en-US" sz="2800" b="1" i="0" u="none" strike="noStrike" cap="none" normalizeH="0" baseline="0" dirty="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500" fill="hold"/>
                                        <p:tgtEl>
                                          <p:spTgt spid="5">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bg/>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6865">
                                            <p:bg/>
                                          </p:spTgt>
                                        </p:tgtEl>
                                        <p:attrNameLst>
                                          <p:attrName>style.visibility</p:attrName>
                                        </p:attrNameLst>
                                      </p:cBhvr>
                                      <p:to>
                                        <p:strVal val="visible"/>
                                      </p:to>
                                    </p:set>
                                    <p:anim calcmode="lin" valueType="num">
                                      <p:cBhvr additive="base">
                                        <p:cTn id="22" dur="500" fill="hold"/>
                                        <p:tgtEl>
                                          <p:spTgt spid="36865">
                                            <p:bg/>
                                          </p:spTgt>
                                        </p:tgtEl>
                                        <p:attrNameLst>
                                          <p:attrName>ppt_x</p:attrName>
                                        </p:attrNameLst>
                                      </p:cBhvr>
                                      <p:tavLst>
                                        <p:tav tm="0">
                                          <p:val>
                                            <p:strVal val="0-#ppt_w/2"/>
                                          </p:val>
                                        </p:tav>
                                        <p:tav tm="100000">
                                          <p:val>
                                            <p:strVal val="#ppt_x"/>
                                          </p:val>
                                        </p:tav>
                                      </p:tavLst>
                                    </p:anim>
                                    <p:anim calcmode="lin" valueType="num">
                                      <p:cBhvr additive="base">
                                        <p:cTn id="23" dur="500" fill="hold"/>
                                        <p:tgtEl>
                                          <p:spTgt spid="36865">
                                            <p:bg/>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6865">
                                            <p:txEl>
                                              <p:pRg st="0" end="0"/>
                                            </p:txEl>
                                          </p:spTgt>
                                        </p:tgtEl>
                                        <p:attrNameLst>
                                          <p:attrName>style.visibility</p:attrName>
                                        </p:attrNameLst>
                                      </p:cBhvr>
                                      <p:to>
                                        <p:strVal val="visible"/>
                                      </p:to>
                                    </p:set>
                                    <p:anim calcmode="lin" valueType="num">
                                      <p:cBhvr additive="base">
                                        <p:cTn id="27" dur="500" fill="hold"/>
                                        <p:tgtEl>
                                          <p:spTgt spid="36865">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65">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36865">
                                            <p:txEl>
                                              <p:pRg st="1" end="1"/>
                                            </p:txEl>
                                          </p:spTgt>
                                        </p:tgtEl>
                                        <p:attrNameLst>
                                          <p:attrName>style.visibility</p:attrName>
                                        </p:attrNameLst>
                                      </p:cBhvr>
                                      <p:to>
                                        <p:strVal val="visible"/>
                                      </p:to>
                                    </p:set>
                                    <p:anim calcmode="lin" valueType="num">
                                      <p:cBhvr additive="base">
                                        <p:cTn id="32" dur="500" fill="hold"/>
                                        <p:tgtEl>
                                          <p:spTgt spid="36865">
                                            <p:txEl>
                                              <p:pRg st="1" end="1"/>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6865">
                                            <p:txEl>
                                              <p:pRg st="1" end="1"/>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36865">
                                            <p:txEl>
                                              <p:pRg st="2" end="2"/>
                                            </p:txEl>
                                          </p:spTgt>
                                        </p:tgtEl>
                                        <p:attrNameLst>
                                          <p:attrName>style.visibility</p:attrName>
                                        </p:attrNameLst>
                                      </p:cBhvr>
                                      <p:to>
                                        <p:strVal val="visible"/>
                                      </p:to>
                                    </p:set>
                                    <p:anim calcmode="lin" valueType="num">
                                      <p:cBhvr additive="base">
                                        <p:cTn id="37" dur="500" fill="hold"/>
                                        <p:tgtEl>
                                          <p:spTgt spid="36865">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865">
                                            <p:txEl>
                                              <p:pRg st="2" end="2"/>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36865">
                                            <p:txEl>
                                              <p:pRg st="3" end="3"/>
                                            </p:txEl>
                                          </p:spTgt>
                                        </p:tgtEl>
                                        <p:attrNameLst>
                                          <p:attrName>style.visibility</p:attrName>
                                        </p:attrNameLst>
                                      </p:cBhvr>
                                      <p:to>
                                        <p:strVal val="visible"/>
                                      </p:to>
                                    </p:set>
                                    <p:anim calcmode="lin" valueType="num">
                                      <p:cBhvr additive="base">
                                        <p:cTn id="42" dur="500" fill="hold"/>
                                        <p:tgtEl>
                                          <p:spTgt spid="36865">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6865">
                                            <p:txEl>
                                              <p:pRg st="3" end="3"/>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36865">
                                            <p:txEl>
                                              <p:pRg st="4" end="4"/>
                                            </p:txEl>
                                          </p:spTgt>
                                        </p:tgtEl>
                                        <p:attrNameLst>
                                          <p:attrName>style.visibility</p:attrName>
                                        </p:attrNameLst>
                                      </p:cBhvr>
                                      <p:to>
                                        <p:strVal val="visible"/>
                                      </p:to>
                                    </p:set>
                                    <p:anim calcmode="lin" valueType="num">
                                      <p:cBhvr additive="base">
                                        <p:cTn id="47" dur="500" fill="hold"/>
                                        <p:tgtEl>
                                          <p:spTgt spid="36865">
                                            <p:txEl>
                                              <p:pRg st="4" end="4"/>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6865">
                                            <p:txEl>
                                              <p:pRg st="4" end="4"/>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7">
                                            <p:bg/>
                                          </p:spTgt>
                                        </p:tgtEl>
                                        <p:attrNameLst>
                                          <p:attrName>style.visibility</p:attrName>
                                        </p:attrNameLst>
                                      </p:cBhvr>
                                      <p:to>
                                        <p:strVal val="visible"/>
                                      </p:to>
                                    </p:set>
                                    <p:anim calcmode="lin" valueType="num">
                                      <p:cBhvr additive="base">
                                        <p:cTn id="52" dur="500" fill="hold"/>
                                        <p:tgtEl>
                                          <p:spTgt spid="7">
                                            <p:bg/>
                                          </p:spTgt>
                                        </p:tgtEl>
                                        <p:attrNameLst>
                                          <p:attrName>ppt_x</p:attrName>
                                        </p:attrNameLst>
                                      </p:cBhvr>
                                      <p:tavLst>
                                        <p:tav tm="0">
                                          <p:val>
                                            <p:strVal val="1+#ppt_w/2"/>
                                          </p:val>
                                        </p:tav>
                                        <p:tav tm="100000">
                                          <p:val>
                                            <p:strVal val="#ppt_x"/>
                                          </p:val>
                                        </p:tav>
                                      </p:tavLst>
                                    </p:anim>
                                    <p:anim calcmode="lin" valueType="num">
                                      <p:cBhvr additive="base">
                                        <p:cTn id="53" dur="500" fill="hold"/>
                                        <p:tgtEl>
                                          <p:spTgt spid="7">
                                            <p:bg/>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 calcmode="lin" valueType="num">
                                      <p:cBhvr additive="base">
                                        <p:cTn id="5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36866">
                                            <p:bg/>
                                          </p:spTgt>
                                        </p:tgtEl>
                                        <p:attrNameLst>
                                          <p:attrName>style.visibility</p:attrName>
                                        </p:attrNameLst>
                                      </p:cBhvr>
                                      <p:to>
                                        <p:strVal val="visible"/>
                                      </p:to>
                                    </p:set>
                                    <p:anim calcmode="lin" valueType="num">
                                      <p:cBhvr additive="base">
                                        <p:cTn id="62" dur="500" fill="hold"/>
                                        <p:tgtEl>
                                          <p:spTgt spid="36866">
                                            <p:bg/>
                                          </p:spTgt>
                                        </p:tgtEl>
                                        <p:attrNameLst>
                                          <p:attrName>ppt_x</p:attrName>
                                        </p:attrNameLst>
                                      </p:cBhvr>
                                      <p:tavLst>
                                        <p:tav tm="0">
                                          <p:val>
                                            <p:strVal val="1+#ppt_w/2"/>
                                          </p:val>
                                        </p:tav>
                                        <p:tav tm="100000">
                                          <p:val>
                                            <p:strVal val="#ppt_x"/>
                                          </p:val>
                                        </p:tav>
                                      </p:tavLst>
                                    </p:anim>
                                    <p:anim calcmode="lin" valueType="num">
                                      <p:cBhvr additive="base">
                                        <p:cTn id="63" dur="500" fill="hold"/>
                                        <p:tgtEl>
                                          <p:spTgt spid="36866">
                                            <p:bg/>
                                          </p:spTgt>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36866">
                                            <p:txEl>
                                              <p:pRg st="0" end="0"/>
                                            </p:txEl>
                                          </p:spTgt>
                                        </p:tgtEl>
                                        <p:attrNameLst>
                                          <p:attrName>style.visibility</p:attrName>
                                        </p:attrNameLst>
                                      </p:cBhvr>
                                      <p:to>
                                        <p:strVal val="visible"/>
                                      </p:to>
                                    </p:set>
                                    <p:anim calcmode="lin" valueType="num">
                                      <p:cBhvr additive="base">
                                        <p:cTn id="67" dur="500" fill="hold"/>
                                        <p:tgtEl>
                                          <p:spTgt spid="36866">
                                            <p:txEl>
                                              <p:pRg st="0" end="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6866">
                                            <p:txEl>
                                              <p:pRg st="0" end="0"/>
                                            </p:txEl>
                                          </p:spTgt>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2" fill="hold" grpId="0" nodeType="afterEffect">
                                  <p:stCondLst>
                                    <p:cond delay="0"/>
                                  </p:stCondLst>
                                  <p:childTnLst>
                                    <p:set>
                                      <p:cBhvr>
                                        <p:cTn id="71" dur="1" fill="hold">
                                          <p:stCondLst>
                                            <p:cond delay="0"/>
                                          </p:stCondLst>
                                        </p:cTn>
                                        <p:tgtEl>
                                          <p:spTgt spid="36866">
                                            <p:txEl>
                                              <p:pRg st="1" end="1"/>
                                            </p:txEl>
                                          </p:spTgt>
                                        </p:tgtEl>
                                        <p:attrNameLst>
                                          <p:attrName>style.visibility</p:attrName>
                                        </p:attrNameLst>
                                      </p:cBhvr>
                                      <p:to>
                                        <p:strVal val="visible"/>
                                      </p:to>
                                    </p:set>
                                    <p:anim calcmode="lin" valueType="num">
                                      <p:cBhvr additive="base">
                                        <p:cTn id="72" dur="500" fill="hold"/>
                                        <p:tgtEl>
                                          <p:spTgt spid="36866">
                                            <p:txEl>
                                              <p:pRg st="1" end="1"/>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36866">
                                            <p:txEl>
                                              <p:pRg st="1" end="1"/>
                                            </p:txEl>
                                          </p:spTgt>
                                        </p:tgtEl>
                                        <p:attrNameLst>
                                          <p:attrName>ppt_y</p:attrName>
                                        </p:attrNameLst>
                                      </p:cBhvr>
                                      <p:tavLst>
                                        <p:tav tm="0">
                                          <p:val>
                                            <p:strVal val="#ppt_y"/>
                                          </p:val>
                                        </p:tav>
                                        <p:tav tm="100000">
                                          <p:val>
                                            <p:strVal val="#ppt_y"/>
                                          </p:val>
                                        </p:tav>
                                      </p:tavLst>
                                    </p:anim>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36866">
                                            <p:txEl>
                                              <p:pRg st="2" end="2"/>
                                            </p:txEl>
                                          </p:spTgt>
                                        </p:tgtEl>
                                        <p:attrNameLst>
                                          <p:attrName>style.visibility</p:attrName>
                                        </p:attrNameLst>
                                      </p:cBhvr>
                                      <p:to>
                                        <p:strVal val="visible"/>
                                      </p:to>
                                    </p:set>
                                    <p:anim calcmode="lin" valueType="num">
                                      <p:cBhvr additive="base">
                                        <p:cTn id="77" dur="500" fill="hold"/>
                                        <p:tgtEl>
                                          <p:spTgt spid="36866">
                                            <p:txEl>
                                              <p:pRg st="2" end="2"/>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36866">
                                            <p:txEl>
                                              <p:pRg st="2" end="2"/>
                                            </p:txEl>
                                          </p:spTgt>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2" fill="hold" grpId="0" nodeType="afterEffect">
                                  <p:stCondLst>
                                    <p:cond delay="0"/>
                                  </p:stCondLst>
                                  <p:childTnLst>
                                    <p:set>
                                      <p:cBhvr>
                                        <p:cTn id="81" dur="1" fill="hold">
                                          <p:stCondLst>
                                            <p:cond delay="0"/>
                                          </p:stCondLst>
                                        </p:cTn>
                                        <p:tgtEl>
                                          <p:spTgt spid="36866">
                                            <p:txEl>
                                              <p:pRg st="3" end="3"/>
                                            </p:txEl>
                                          </p:spTgt>
                                        </p:tgtEl>
                                        <p:attrNameLst>
                                          <p:attrName>style.visibility</p:attrName>
                                        </p:attrNameLst>
                                      </p:cBhvr>
                                      <p:to>
                                        <p:strVal val="visible"/>
                                      </p:to>
                                    </p:set>
                                    <p:anim calcmode="lin" valueType="num">
                                      <p:cBhvr additive="base">
                                        <p:cTn id="82" dur="500" fill="hold"/>
                                        <p:tgtEl>
                                          <p:spTgt spid="36866">
                                            <p:txEl>
                                              <p:pRg st="3" end="3"/>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36866">
                                            <p:txEl>
                                              <p:pRg st="3" end="3"/>
                                            </p:txEl>
                                          </p:spTgt>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2" fill="hold" grpId="0" nodeType="afterEffect">
                                  <p:stCondLst>
                                    <p:cond delay="0"/>
                                  </p:stCondLst>
                                  <p:childTnLst>
                                    <p:set>
                                      <p:cBhvr>
                                        <p:cTn id="86" dur="1" fill="hold">
                                          <p:stCondLst>
                                            <p:cond delay="0"/>
                                          </p:stCondLst>
                                        </p:cTn>
                                        <p:tgtEl>
                                          <p:spTgt spid="36866">
                                            <p:txEl>
                                              <p:pRg st="4" end="4"/>
                                            </p:txEl>
                                          </p:spTgt>
                                        </p:tgtEl>
                                        <p:attrNameLst>
                                          <p:attrName>style.visibility</p:attrName>
                                        </p:attrNameLst>
                                      </p:cBhvr>
                                      <p:to>
                                        <p:strVal val="visible"/>
                                      </p:to>
                                    </p:set>
                                    <p:anim calcmode="lin" valueType="num">
                                      <p:cBhvr additive="base">
                                        <p:cTn id="87" dur="500" fill="hold"/>
                                        <p:tgtEl>
                                          <p:spTgt spid="36866">
                                            <p:txEl>
                                              <p:pRg st="4" end="4"/>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36866">
                                            <p:txEl>
                                              <p:pRg st="4" end="4"/>
                                            </p:txEl>
                                          </p:spTgt>
                                        </p:tgtEl>
                                        <p:attrNameLst>
                                          <p:attrName>ppt_y</p:attrName>
                                        </p:attrNameLst>
                                      </p:cBhvr>
                                      <p:tavLst>
                                        <p:tav tm="0">
                                          <p:val>
                                            <p:strVal val="#ppt_y"/>
                                          </p:val>
                                        </p:tav>
                                        <p:tav tm="100000">
                                          <p:val>
                                            <p:strVal val="#ppt_y"/>
                                          </p:val>
                                        </p:tav>
                                      </p:tavLst>
                                    </p:anim>
                                  </p:childTnLst>
                                </p:cTn>
                              </p:par>
                            </p:childTnLst>
                          </p:cTn>
                        </p:par>
                        <p:par>
                          <p:cTn id="89" fill="hold">
                            <p:stCondLst>
                              <p:cond delay="8500"/>
                            </p:stCondLst>
                            <p:childTnLst>
                              <p:par>
                                <p:cTn id="90" presetID="2" presetClass="entr" presetSubtype="2" fill="hold" grpId="0" nodeType="afterEffect">
                                  <p:stCondLst>
                                    <p:cond delay="0"/>
                                  </p:stCondLst>
                                  <p:childTnLst>
                                    <p:set>
                                      <p:cBhvr>
                                        <p:cTn id="91" dur="1" fill="hold">
                                          <p:stCondLst>
                                            <p:cond delay="0"/>
                                          </p:stCondLst>
                                        </p:cTn>
                                        <p:tgtEl>
                                          <p:spTgt spid="36866">
                                            <p:txEl>
                                              <p:pRg st="5" end="5"/>
                                            </p:txEl>
                                          </p:spTgt>
                                        </p:tgtEl>
                                        <p:attrNameLst>
                                          <p:attrName>style.visibility</p:attrName>
                                        </p:attrNameLst>
                                      </p:cBhvr>
                                      <p:to>
                                        <p:strVal val="visible"/>
                                      </p:to>
                                    </p:set>
                                    <p:anim calcmode="lin" valueType="num">
                                      <p:cBhvr additive="base">
                                        <p:cTn id="92" dur="500" fill="hold"/>
                                        <p:tgtEl>
                                          <p:spTgt spid="36866">
                                            <p:txEl>
                                              <p:pRg st="5" end="5"/>
                                            </p:txEl>
                                          </p:spTgt>
                                        </p:tgtEl>
                                        <p:attrNameLst>
                                          <p:attrName>ppt_x</p:attrName>
                                        </p:attrNameLst>
                                      </p:cBhvr>
                                      <p:tavLst>
                                        <p:tav tm="0">
                                          <p:val>
                                            <p:strVal val="1+#ppt_w/2"/>
                                          </p:val>
                                        </p:tav>
                                        <p:tav tm="100000">
                                          <p:val>
                                            <p:strVal val="#ppt_x"/>
                                          </p:val>
                                        </p:tav>
                                      </p:tavLst>
                                    </p:anim>
                                    <p:anim calcmode="lin" valueType="num">
                                      <p:cBhvr additive="base">
                                        <p:cTn id="93" dur="500" fill="hold"/>
                                        <p:tgtEl>
                                          <p:spTgt spid="3686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animBg="1"/>
      <p:bldP spid="36865" grpId="0" build="allAtOnce" animBg="1"/>
      <p:bldP spid="7" grpId="0" build="allAtOnce" animBg="1"/>
      <p:bldP spid="36866"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800" y="1066800"/>
            <a:ext cx="2823153" cy="584775"/>
          </a:xfrm>
          <a:prstGeom prst="rect">
            <a:avLst/>
          </a:prstGeom>
          <a:ln>
            <a:solidFill>
              <a:srgbClr val="FF0000"/>
            </a:solidFill>
          </a:ln>
        </p:spPr>
        <p:txBody>
          <a:bodyPr wrap="square">
            <a:spAutoFit/>
          </a:bodyPr>
          <a:lstStyle/>
          <a:p>
            <a:pPr algn="ctr"/>
            <a:r>
              <a:rPr lang="ar-SA" sz="3200" b="1" dirty="0">
                <a:solidFill>
                  <a:schemeClr val="accent2"/>
                </a:solidFill>
              </a:rPr>
              <a:t>البنى التحتية</a:t>
            </a:r>
            <a:endParaRPr lang="en-US" sz="3200" b="1" dirty="0">
              <a:solidFill>
                <a:schemeClr val="accent2"/>
              </a:solidFill>
            </a:endParaRPr>
          </a:p>
        </p:txBody>
      </p:sp>
      <p:sp>
        <p:nvSpPr>
          <p:cNvPr id="37889" name="Rectangle 1"/>
          <p:cNvSpPr>
            <a:spLocks noChangeArrowheads="1"/>
          </p:cNvSpPr>
          <p:nvPr/>
        </p:nvSpPr>
        <p:spPr bwMode="auto">
          <a:xfrm>
            <a:off x="5638800" y="1828800"/>
            <a:ext cx="2819400" cy="2677656"/>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المواقع والمساحات</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المنشآت وتجهيزها</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الخدمات الجامعية وإدارتها</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بنية تقانة المعلومات والاتصالات</a:t>
            </a:r>
            <a:r>
              <a:rPr kumimoji="0" lang="en-US" sz="2800" b="1" i="0" u="none" strike="noStrike" cap="none" normalizeH="0" baseline="0" dirty="0">
                <a:ln>
                  <a:noFill/>
                </a:ln>
                <a:solidFill>
                  <a:srgbClr val="FF0000"/>
                </a:solidFill>
                <a:effectLst/>
                <a:latin typeface="Arial" pitchFamily="34" charset="0"/>
                <a:cs typeface="Arial" pitchFamily="34" charset="0"/>
              </a:rPr>
              <a:t> </a:t>
            </a:r>
          </a:p>
        </p:txBody>
      </p:sp>
      <p:sp>
        <p:nvSpPr>
          <p:cNvPr id="4" name="Rectangle 3"/>
          <p:cNvSpPr/>
          <p:nvPr/>
        </p:nvSpPr>
        <p:spPr>
          <a:xfrm>
            <a:off x="1219200" y="762000"/>
            <a:ext cx="2703328" cy="584775"/>
          </a:xfrm>
          <a:prstGeom prst="rect">
            <a:avLst/>
          </a:prstGeom>
          <a:ln>
            <a:solidFill>
              <a:srgbClr val="FF0000"/>
            </a:solidFill>
          </a:ln>
        </p:spPr>
        <p:txBody>
          <a:bodyPr wrap="square">
            <a:spAutoFit/>
          </a:bodyPr>
          <a:lstStyle/>
          <a:p>
            <a:pPr algn="ctr"/>
            <a:r>
              <a:rPr lang="ar-SA" sz="3200" b="1" dirty="0">
                <a:solidFill>
                  <a:schemeClr val="accent2"/>
                </a:solidFill>
              </a:rPr>
              <a:t>الموارد البشرية</a:t>
            </a:r>
            <a:endParaRPr lang="en-US" sz="3200" b="1" dirty="0">
              <a:solidFill>
                <a:schemeClr val="accent2"/>
              </a:solidFill>
            </a:endParaRPr>
          </a:p>
        </p:txBody>
      </p:sp>
      <p:sp>
        <p:nvSpPr>
          <p:cNvPr id="37890" name="Rectangle 2"/>
          <p:cNvSpPr>
            <a:spLocks noChangeArrowheads="1"/>
          </p:cNvSpPr>
          <p:nvPr/>
        </p:nvSpPr>
        <p:spPr bwMode="auto">
          <a:xfrm>
            <a:off x="1219200" y="1524000"/>
            <a:ext cx="2743200" cy="1384995"/>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إدارة الموارد البشرية</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أعضاء هيئة التدريس</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الأطر المساعدة</a:t>
            </a:r>
            <a:r>
              <a:rPr kumimoji="0" lang="en-US" sz="2800" b="1" i="0" u="none" strike="noStrike" cap="none" normalizeH="0" baseline="0" dirty="0">
                <a:ln>
                  <a:noFill/>
                </a:ln>
                <a:solidFill>
                  <a:srgbClr val="FF0000"/>
                </a:solidFill>
                <a:effectLst/>
                <a:latin typeface="Arial" pitchFamily="34" charset="0"/>
                <a:cs typeface="Arial" pitchFamily="34" charset="0"/>
              </a:rPr>
              <a:t> </a:t>
            </a:r>
          </a:p>
        </p:txBody>
      </p:sp>
      <p:sp>
        <p:nvSpPr>
          <p:cNvPr id="6" name="Rectangle 5"/>
          <p:cNvSpPr/>
          <p:nvPr/>
        </p:nvSpPr>
        <p:spPr>
          <a:xfrm>
            <a:off x="1752600" y="3581400"/>
            <a:ext cx="2743200" cy="584775"/>
          </a:xfrm>
          <a:prstGeom prst="rect">
            <a:avLst/>
          </a:prstGeom>
          <a:ln>
            <a:solidFill>
              <a:srgbClr val="FF0000"/>
            </a:solidFill>
          </a:ln>
        </p:spPr>
        <p:txBody>
          <a:bodyPr wrap="square">
            <a:spAutoFit/>
          </a:bodyPr>
          <a:lstStyle/>
          <a:p>
            <a:pPr algn="ctr"/>
            <a:r>
              <a:rPr lang="ar-SA" sz="3200" b="1" dirty="0">
                <a:solidFill>
                  <a:schemeClr val="accent2"/>
                </a:solidFill>
              </a:rPr>
              <a:t>الطلاب والخريجين</a:t>
            </a:r>
            <a:endParaRPr lang="en-US" sz="3200" b="1" dirty="0">
              <a:solidFill>
                <a:schemeClr val="accent2"/>
              </a:solidFill>
            </a:endParaRPr>
          </a:p>
        </p:txBody>
      </p:sp>
      <p:sp>
        <p:nvSpPr>
          <p:cNvPr id="37891" name="Rectangle 3"/>
          <p:cNvSpPr>
            <a:spLocks noChangeArrowheads="1"/>
          </p:cNvSpPr>
          <p:nvPr/>
        </p:nvSpPr>
        <p:spPr bwMode="auto">
          <a:xfrm>
            <a:off x="1752600" y="4267200"/>
            <a:ext cx="2819400" cy="1815882"/>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القبول والتسجيل</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عمادة إدارة شؤون الطلاب</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الخريجون</a:t>
            </a:r>
            <a:r>
              <a:rPr kumimoji="0" lang="en-US" sz="2800" b="1" i="0" u="none" strike="noStrike" cap="none" normalizeH="0" baseline="0" dirty="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7889">
                                            <p:bg/>
                                          </p:spTgt>
                                        </p:tgtEl>
                                        <p:attrNameLst>
                                          <p:attrName>style.visibility</p:attrName>
                                        </p:attrNameLst>
                                      </p:cBhvr>
                                      <p:to>
                                        <p:strVal val="visible"/>
                                      </p:to>
                                    </p:set>
                                    <p:anim calcmode="lin" valueType="num">
                                      <p:cBhvr additive="base">
                                        <p:cTn id="17" dur="500" fill="hold"/>
                                        <p:tgtEl>
                                          <p:spTgt spid="3788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7889">
                                            <p:bg/>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37889">
                                            <p:txEl>
                                              <p:pRg st="0" end="0"/>
                                            </p:txEl>
                                          </p:spTgt>
                                        </p:tgtEl>
                                        <p:attrNameLst>
                                          <p:attrName>style.visibility</p:attrName>
                                        </p:attrNameLst>
                                      </p:cBhvr>
                                      <p:to>
                                        <p:strVal val="visible"/>
                                      </p:to>
                                    </p:set>
                                    <p:anim calcmode="lin" valueType="num">
                                      <p:cBhvr additive="base">
                                        <p:cTn id="22" dur="500" fill="hold"/>
                                        <p:tgtEl>
                                          <p:spTgt spid="37889">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7889">
                                            <p:txEl>
                                              <p:pRg st="0" end="0"/>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37889">
                                            <p:txEl>
                                              <p:pRg st="1" end="1"/>
                                            </p:txEl>
                                          </p:spTgt>
                                        </p:tgtEl>
                                        <p:attrNameLst>
                                          <p:attrName>style.visibility</p:attrName>
                                        </p:attrNameLst>
                                      </p:cBhvr>
                                      <p:to>
                                        <p:strVal val="visible"/>
                                      </p:to>
                                    </p:set>
                                    <p:anim calcmode="lin" valueType="num">
                                      <p:cBhvr additive="base">
                                        <p:cTn id="27" dur="500" fill="hold"/>
                                        <p:tgtEl>
                                          <p:spTgt spid="37889">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7889">
                                            <p:txEl>
                                              <p:pRg st="1" end="1"/>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37889">
                                            <p:txEl>
                                              <p:pRg st="2" end="2"/>
                                            </p:txEl>
                                          </p:spTgt>
                                        </p:tgtEl>
                                        <p:attrNameLst>
                                          <p:attrName>style.visibility</p:attrName>
                                        </p:attrNameLst>
                                      </p:cBhvr>
                                      <p:to>
                                        <p:strVal val="visible"/>
                                      </p:to>
                                    </p:set>
                                    <p:anim calcmode="lin" valueType="num">
                                      <p:cBhvr additive="base">
                                        <p:cTn id="32" dur="500" fill="hold"/>
                                        <p:tgtEl>
                                          <p:spTgt spid="37889">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7889">
                                            <p:txEl>
                                              <p:pRg st="2" end="2"/>
                                            </p:txEl>
                                          </p:spTgt>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37889">
                                            <p:txEl>
                                              <p:pRg st="3" end="3"/>
                                            </p:txEl>
                                          </p:spTgt>
                                        </p:tgtEl>
                                        <p:attrNameLst>
                                          <p:attrName>style.visibility</p:attrName>
                                        </p:attrNameLst>
                                      </p:cBhvr>
                                      <p:to>
                                        <p:strVal val="visible"/>
                                      </p:to>
                                    </p:set>
                                    <p:anim calcmode="lin" valueType="num">
                                      <p:cBhvr additive="base">
                                        <p:cTn id="37" dur="500" fill="hold"/>
                                        <p:tgtEl>
                                          <p:spTgt spid="37889">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889">
                                            <p:txEl>
                                              <p:pRg st="3" end="3"/>
                                            </p:txEl>
                                          </p:spTgt>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4">
                                            <p:bg/>
                                          </p:spTgt>
                                        </p:tgtEl>
                                        <p:attrNameLst>
                                          <p:attrName>style.visibility</p:attrName>
                                        </p:attrNameLst>
                                      </p:cBhvr>
                                      <p:to>
                                        <p:strVal val="visible"/>
                                      </p:to>
                                    </p:set>
                                    <p:anim calcmode="lin" valueType="num">
                                      <p:cBhvr additive="base">
                                        <p:cTn id="4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3" dur="500" fill="hold"/>
                                        <p:tgtEl>
                                          <p:spTgt spid="4">
                                            <p:bg/>
                                          </p:spTgt>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1" fill="hold" grpId="0" nodeType="after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 calcmode="lin" valueType="num">
                                      <p:cBhvr additive="base">
                                        <p:cTn id="4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37890">
                                            <p:bg/>
                                          </p:spTgt>
                                        </p:tgtEl>
                                        <p:attrNameLst>
                                          <p:attrName>style.visibility</p:attrName>
                                        </p:attrNameLst>
                                      </p:cBhvr>
                                      <p:to>
                                        <p:strVal val="visible"/>
                                      </p:to>
                                    </p:set>
                                    <p:anim calcmode="lin" valueType="num">
                                      <p:cBhvr additive="base">
                                        <p:cTn id="52" dur="500" fill="hold"/>
                                        <p:tgtEl>
                                          <p:spTgt spid="37890">
                                            <p:bg/>
                                          </p:spTgt>
                                        </p:tgtEl>
                                        <p:attrNameLst>
                                          <p:attrName>ppt_x</p:attrName>
                                        </p:attrNameLst>
                                      </p:cBhvr>
                                      <p:tavLst>
                                        <p:tav tm="0">
                                          <p:val>
                                            <p:strVal val="#ppt_x"/>
                                          </p:val>
                                        </p:tav>
                                        <p:tav tm="100000">
                                          <p:val>
                                            <p:strVal val="#ppt_x"/>
                                          </p:val>
                                        </p:tav>
                                      </p:tavLst>
                                    </p:anim>
                                    <p:anim calcmode="lin" valueType="num">
                                      <p:cBhvr additive="base">
                                        <p:cTn id="53" dur="500" fill="hold"/>
                                        <p:tgtEl>
                                          <p:spTgt spid="37890">
                                            <p:bg/>
                                          </p:spTgt>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1" fill="hold" grpId="0" nodeType="afterEffect">
                                  <p:stCondLst>
                                    <p:cond delay="0"/>
                                  </p:stCondLst>
                                  <p:childTnLst>
                                    <p:set>
                                      <p:cBhvr>
                                        <p:cTn id="56" dur="1" fill="hold">
                                          <p:stCondLst>
                                            <p:cond delay="0"/>
                                          </p:stCondLst>
                                        </p:cTn>
                                        <p:tgtEl>
                                          <p:spTgt spid="37890">
                                            <p:txEl>
                                              <p:pRg st="0" end="0"/>
                                            </p:txEl>
                                          </p:spTgt>
                                        </p:tgtEl>
                                        <p:attrNameLst>
                                          <p:attrName>style.visibility</p:attrName>
                                        </p:attrNameLst>
                                      </p:cBhvr>
                                      <p:to>
                                        <p:strVal val="visible"/>
                                      </p:to>
                                    </p:set>
                                    <p:anim calcmode="lin" valueType="num">
                                      <p:cBhvr additive="base">
                                        <p:cTn id="57" dur="5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7890">
                                            <p:txEl>
                                              <p:pRg st="0" end="0"/>
                                            </p:txEl>
                                          </p:spTgt>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 presetClass="entr" presetSubtype="1" fill="hold" grpId="0" nodeType="afterEffect">
                                  <p:stCondLst>
                                    <p:cond delay="0"/>
                                  </p:stCondLst>
                                  <p:childTnLst>
                                    <p:set>
                                      <p:cBhvr>
                                        <p:cTn id="61" dur="1" fill="hold">
                                          <p:stCondLst>
                                            <p:cond delay="0"/>
                                          </p:stCondLst>
                                        </p:cTn>
                                        <p:tgtEl>
                                          <p:spTgt spid="37890">
                                            <p:txEl>
                                              <p:pRg st="1" end="1"/>
                                            </p:txEl>
                                          </p:spTgt>
                                        </p:tgtEl>
                                        <p:attrNameLst>
                                          <p:attrName>style.visibility</p:attrName>
                                        </p:attrNameLst>
                                      </p:cBhvr>
                                      <p:to>
                                        <p:strVal val="visible"/>
                                      </p:to>
                                    </p:set>
                                    <p:anim calcmode="lin" valueType="num">
                                      <p:cBhvr additive="base">
                                        <p:cTn id="62" dur="5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7890">
                                            <p:txEl>
                                              <p:pRg st="1" end="1"/>
                                            </p:txEl>
                                          </p:spTgt>
                                        </p:tgtEl>
                                        <p:attrNameLst>
                                          <p:attrName>ppt_y</p:attrName>
                                        </p:attrNameLst>
                                      </p:cBhvr>
                                      <p:tavLst>
                                        <p:tav tm="0">
                                          <p:val>
                                            <p:strVal val="0-#ppt_h/2"/>
                                          </p:val>
                                        </p:tav>
                                        <p:tav tm="100000">
                                          <p:val>
                                            <p:strVal val="#ppt_y"/>
                                          </p:val>
                                        </p:tav>
                                      </p:tavLst>
                                    </p:anim>
                                  </p:childTnLst>
                                </p:cTn>
                              </p:par>
                            </p:childTnLst>
                          </p:cTn>
                        </p:par>
                        <p:par>
                          <p:cTn id="64" fill="hold">
                            <p:stCondLst>
                              <p:cond delay="6000"/>
                            </p:stCondLst>
                            <p:childTnLst>
                              <p:par>
                                <p:cTn id="65" presetID="2" presetClass="entr" presetSubtype="1" fill="hold" grpId="0" nodeType="afterEffect">
                                  <p:stCondLst>
                                    <p:cond delay="0"/>
                                  </p:stCondLst>
                                  <p:childTnLst>
                                    <p:set>
                                      <p:cBhvr>
                                        <p:cTn id="66" dur="1" fill="hold">
                                          <p:stCondLst>
                                            <p:cond delay="0"/>
                                          </p:stCondLst>
                                        </p:cTn>
                                        <p:tgtEl>
                                          <p:spTgt spid="37890">
                                            <p:txEl>
                                              <p:pRg st="2" end="2"/>
                                            </p:txEl>
                                          </p:spTgt>
                                        </p:tgtEl>
                                        <p:attrNameLst>
                                          <p:attrName>style.visibility</p:attrName>
                                        </p:attrNameLst>
                                      </p:cBhvr>
                                      <p:to>
                                        <p:strVal val="visible"/>
                                      </p:to>
                                    </p:set>
                                    <p:anim calcmode="lin" valueType="num">
                                      <p:cBhvr additive="base">
                                        <p:cTn id="67" dur="500" fill="hold"/>
                                        <p:tgtEl>
                                          <p:spTgt spid="37890">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7890">
                                            <p:txEl>
                                              <p:pRg st="2" end="2"/>
                                            </p:txEl>
                                          </p:spTgt>
                                        </p:tgtEl>
                                        <p:attrNameLst>
                                          <p:attrName>ppt_y</p:attrName>
                                        </p:attrNameLst>
                                      </p:cBhvr>
                                      <p:tavLst>
                                        <p:tav tm="0">
                                          <p:val>
                                            <p:strVal val="0-#ppt_h/2"/>
                                          </p:val>
                                        </p:tav>
                                        <p:tav tm="100000">
                                          <p:val>
                                            <p:strVal val="#ppt_y"/>
                                          </p:val>
                                        </p:tav>
                                      </p:tavLst>
                                    </p:anim>
                                  </p:childTnLst>
                                </p:cTn>
                              </p:par>
                            </p:childTnLst>
                          </p:cTn>
                        </p:par>
                        <p:par>
                          <p:cTn id="69" fill="hold">
                            <p:stCondLst>
                              <p:cond delay="6500"/>
                            </p:stCondLst>
                            <p:childTnLst>
                              <p:par>
                                <p:cTn id="70" presetID="2" presetClass="entr" presetSubtype="1" fill="hold" grpId="0" nodeType="afterEffect">
                                  <p:stCondLst>
                                    <p:cond delay="0"/>
                                  </p:stCondLst>
                                  <p:childTnLst>
                                    <p:set>
                                      <p:cBhvr>
                                        <p:cTn id="71" dur="1" fill="hold">
                                          <p:stCondLst>
                                            <p:cond delay="0"/>
                                          </p:stCondLst>
                                        </p:cTn>
                                        <p:tgtEl>
                                          <p:spTgt spid="6">
                                            <p:bg/>
                                          </p:spTgt>
                                        </p:tgtEl>
                                        <p:attrNameLst>
                                          <p:attrName>style.visibility</p:attrName>
                                        </p:attrNameLst>
                                      </p:cBhvr>
                                      <p:to>
                                        <p:strVal val="visible"/>
                                      </p:to>
                                    </p:set>
                                    <p:anim calcmode="lin" valueType="num">
                                      <p:cBhvr additive="base">
                                        <p:cTn id="72" dur="500" fill="hold"/>
                                        <p:tgtEl>
                                          <p:spTgt spid="6">
                                            <p:bg/>
                                          </p:spTgt>
                                        </p:tgtEl>
                                        <p:attrNameLst>
                                          <p:attrName>ppt_x</p:attrName>
                                        </p:attrNameLst>
                                      </p:cBhvr>
                                      <p:tavLst>
                                        <p:tav tm="0">
                                          <p:val>
                                            <p:strVal val="#ppt_x"/>
                                          </p:val>
                                        </p:tav>
                                        <p:tav tm="100000">
                                          <p:val>
                                            <p:strVal val="#ppt_x"/>
                                          </p:val>
                                        </p:tav>
                                      </p:tavLst>
                                    </p:anim>
                                    <p:anim calcmode="lin" valueType="num">
                                      <p:cBhvr additive="base">
                                        <p:cTn id="73" dur="500" fill="hold"/>
                                        <p:tgtEl>
                                          <p:spTgt spid="6">
                                            <p:bg/>
                                          </p:spTgt>
                                        </p:tgtEl>
                                        <p:attrNameLst>
                                          <p:attrName>ppt_y</p:attrName>
                                        </p:attrNameLst>
                                      </p:cBhvr>
                                      <p:tavLst>
                                        <p:tav tm="0">
                                          <p:val>
                                            <p:strVal val="0-#ppt_h/2"/>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6">
                                            <p:txEl>
                                              <p:pRg st="0" end="0"/>
                                            </p:txEl>
                                          </p:spTgt>
                                        </p:tgtEl>
                                        <p:attrNameLst>
                                          <p:attrName>style.visibility</p:attrName>
                                        </p:attrNameLst>
                                      </p:cBhvr>
                                      <p:to>
                                        <p:strVal val="visible"/>
                                      </p:to>
                                    </p:set>
                                    <p:anim calcmode="lin" valueType="num">
                                      <p:cBhvr additive="base">
                                        <p:cTn id="7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 presetClass="entr" presetSubtype="1" fill="hold" grpId="0" nodeType="afterEffect">
                                  <p:stCondLst>
                                    <p:cond delay="0"/>
                                  </p:stCondLst>
                                  <p:childTnLst>
                                    <p:set>
                                      <p:cBhvr>
                                        <p:cTn id="81" dur="1" fill="hold">
                                          <p:stCondLst>
                                            <p:cond delay="0"/>
                                          </p:stCondLst>
                                        </p:cTn>
                                        <p:tgtEl>
                                          <p:spTgt spid="37891">
                                            <p:bg/>
                                          </p:spTgt>
                                        </p:tgtEl>
                                        <p:attrNameLst>
                                          <p:attrName>style.visibility</p:attrName>
                                        </p:attrNameLst>
                                      </p:cBhvr>
                                      <p:to>
                                        <p:strVal val="visible"/>
                                      </p:to>
                                    </p:set>
                                    <p:anim calcmode="lin" valueType="num">
                                      <p:cBhvr additive="base">
                                        <p:cTn id="82" dur="500" fill="hold"/>
                                        <p:tgtEl>
                                          <p:spTgt spid="37891">
                                            <p:bg/>
                                          </p:spTgt>
                                        </p:tgtEl>
                                        <p:attrNameLst>
                                          <p:attrName>ppt_x</p:attrName>
                                        </p:attrNameLst>
                                      </p:cBhvr>
                                      <p:tavLst>
                                        <p:tav tm="0">
                                          <p:val>
                                            <p:strVal val="#ppt_x"/>
                                          </p:val>
                                        </p:tav>
                                        <p:tav tm="100000">
                                          <p:val>
                                            <p:strVal val="#ppt_x"/>
                                          </p:val>
                                        </p:tav>
                                      </p:tavLst>
                                    </p:anim>
                                    <p:anim calcmode="lin" valueType="num">
                                      <p:cBhvr additive="base">
                                        <p:cTn id="83" dur="500" fill="hold"/>
                                        <p:tgtEl>
                                          <p:spTgt spid="37891">
                                            <p:bg/>
                                          </p:spTgt>
                                        </p:tgtEl>
                                        <p:attrNameLst>
                                          <p:attrName>ppt_y</p:attrName>
                                        </p:attrNameLst>
                                      </p:cBhvr>
                                      <p:tavLst>
                                        <p:tav tm="0">
                                          <p:val>
                                            <p:strVal val="0-#ppt_h/2"/>
                                          </p:val>
                                        </p:tav>
                                        <p:tav tm="100000">
                                          <p:val>
                                            <p:strVal val="#ppt_y"/>
                                          </p:val>
                                        </p:tav>
                                      </p:tavLst>
                                    </p:anim>
                                  </p:childTnLst>
                                </p:cTn>
                              </p:par>
                            </p:childTnLst>
                          </p:cTn>
                        </p:par>
                        <p:par>
                          <p:cTn id="84" fill="hold">
                            <p:stCondLst>
                              <p:cond delay="8000"/>
                            </p:stCondLst>
                            <p:childTnLst>
                              <p:par>
                                <p:cTn id="85" presetID="2" presetClass="entr" presetSubtype="1" fill="hold" grpId="0" nodeType="afterEffect">
                                  <p:stCondLst>
                                    <p:cond delay="0"/>
                                  </p:stCondLst>
                                  <p:childTnLst>
                                    <p:set>
                                      <p:cBhvr>
                                        <p:cTn id="86" dur="1" fill="hold">
                                          <p:stCondLst>
                                            <p:cond delay="0"/>
                                          </p:stCondLst>
                                        </p:cTn>
                                        <p:tgtEl>
                                          <p:spTgt spid="37891">
                                            <p:txEl>
                                              <p:pRg st="0" end="0"/>
                                            </p:txEl>
                                          </p:spTgt>
                                        </p:tgtEl>
                                        <p:attrNameLst>
                                          <p:attrName>style.visibility</p:attrName>
                                        </p:attrNameLst>
                                      </p:cBhvr>
                                      <p:to>
                                        <p:strVal val="visible"/>
                                      </p:to>
                                    </p:set>
                                    <p:anim calcmode="lin" valueType="num">
                                      <p:cBhvr additive="base">
                                        <p:cTn id="8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37891">
                                            <p:txEl>
                                              <p:pRg st="0" end="0"/>
                                            </p:txEl>
                                          </p:spTgt>
                                        </p:tgtEl>
                                        <p:attrNameLst>
                                          <p:attrName>ppt_y</p:attrName>
                                        </p:attrNameLst>
                                      </p:cBhvr>
                                      <p:tavLst>
                                        <p:tav tm="0">
                                          <p:val>
                                            <p:strVal val="0-#ppt_h/2"/>
                                          </p:val>
                                        </p:tav>
                                        <p:tav tm="100000">
                                          <p:val>
                                            <p:strVal val="#ppt_y"/>
                                          </p:val>
                                        </p:tav>
                                      </p:tavLst>
                                    </p:anim>
                                  </p:childTnLst>
                                </p:cTn>
                              </p:par>
                            </p:childTnLst>
                          </p:cTn>
                        </p:par>
                        <p:par>
                          <p:cTn id="89" fill="hold">
                            <p:stCondLst>
                              <p:cond delay="8500"/>
                            </p:stCondLst>
                            <p:childTnLst>
                              <p:par>
                                <p:cTn id="90" presetID="2" presetClass="entr" presetSubtype="1" fill="hold" grpId="0" nodeType="afterEffect">
                                  <p:stCondLst>
                                    <p:cond delay="0"/>
                                  </p:stCondLst>
                                  <p:childTnLst>
                                    <p:set>
                                      <p:cBhvr>
                                        <p:cTn id="91" dur="1" fill="hold">
                                          <p:stCondLst>
                                            <p:cond delay="0"/>
                                          </p:stCondLst>
                                        </p:cTn>
                                        <p:tgtEl>
                                          <p:spTgt spid="37891">
                                            <p:txEl>
                                              <p:pRg st="1" end="1"/>
                                            </p:txEl>
                                          </p:spTgt>
                                        </p:tgtEl>
                                        <p:attrNameLst>
                                          <p:attrName>style.visibility</p:attrName>
                                        </p:attrNameLst>
                                      </p:cBhvr>
                                      <p:to>
                                        <p:strVal val="visible"/>
                                      </p:to>
                                    </p:set>
                                    <p:anim calcmode="lin" valueType="num">
                                      <p:cBhvr additive="base">
                                        <p:cTn id="92"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37891">
                                            <p:txEl>
                                              <p:pRg st="1" end="1"/>
                                            </p:txEl>
                                          </p:spTgt>
                                        </p:tgtEl>
                                        <p:attrNameLst>
                                          <p:attrName>ppt_y</p:attrName>
                                        </p:attrNameLst>
                                      </p:cBhvr>
                                      <p:tavLst>
                                        <p:tav tm="0">
                                          <p:val>
                                            <p:strVal val="0-#ppt_h/2"/>
                                          </p:val>
                                        </p:tav>
                                        <p:tav tm="100000">
                                          <p:val>
                                            <p:strVal val="#ppt_y"/>
                                          </p:val>
                                        </p:tav>
                                      </p:tavLst>
                                    </p:anim>
                                  </p:childTnLst>
                                </p:cTn>
                              </p:par>
                            </p:childTnLst>
                          </p:cTn>
                        </p:par>
                        <p:par>
                          <p:cTn id="94" fill="hold">
                            <p:stCondLst>
                              <p:cond delay="9000"/>
                            </p:stCondLst>
                            <p:childTnLst>
                              <p:par>
                                <p:cTn id="95" presetID="2" presetClass="entr" presetSubtype="1" fill="hold" grpId="0" nodeType="afterEffect">
                                  <p:stCondLst>
                                    <p:cond delay="0"/>
                                  </p:stCondLst>
                                  <p:childTnLst>
                                    <p:set>
                                      <p:cBhvr>
                                        <p:cTn id="96" dur="1" fill="hold">
                                          <p:stCondLst>
                                            <p:cond delay="0"/>
                                          </p:stCondLst>
                                        </p:cTn>
                                        <p:tgtEl>
                                          <p:spTgt spid="37891">
                                            <p:txEl>
                                              <p:pRg st="2" end="2"/>
                                            </p:txEl>
                                          </p:spTgt>
                                        </p:tgtEl>
                                        <p:attrNameLst>
                                          <p:attrName>style.visibility</p:attrName>
                                        </p:attrNameLst>
                                      </p:cBhvr>
                                      <p:to>
                                        <p:strVal val="visible"/>
                                      </p:to>
                                    </p:set>
                                    <p:anim calcmode="lin" valueType="num">
                                      <p:cBhvr additive="base">
                                        <p:cTn id="97"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789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7889" grpId="0" build="allAtOnce" animBg="1"/>
      <p:bldP spid="4" grpId="0" build="allAtOnce" animBg="1"/>
      <p:bldP spid="37890" grpId="0" build="allAtOnce" animBg="1"/>
      <p:bldP spid="6" grpId="0" build="allAtOnce" animBg="1"/>
      <p:bldP spid="37891" grpId="0"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304800"/>
            <a:ext cx="3613490" cy="584775"/>
          </a:xfrm>
          <a:prstGeom prst="rect">
            <a:avLst/>
          </a:prstGeom>
          <a:ln>
            <a:solidFill>
              <a:srgbClr val="FF0000"/>
            </a:solidFill>
          </a:ln>
        </p:spPr>
        <p:txBody>
          <a:bodyPr wrap="none">
            <a:spAutoFit/>
          </a:bodyPr>
          <a:lstStyle/>
          <a:p>
            <a:r>
              <a:rPr lang="ar-SA" sz="3200" b="1" dirty="0">
                <a:solidFill>
                  <a:schemeClr val="accent2"/>
                </a:solidFill>
              </a:rPr>
              <a:t>التعليم والتعلم ومصادرهما</a:t>
            </a:r>
            <a:endParaRPr lang="en-US" sz="3200" b="1" dirty="0">
              <a:solidFill>
                <a:schemeClr val="accent2"/>
              </a:solidFill>
            </a:endParaRPr>
          </a:p>
        </p:txBody>
      </p:sp>
      <p:graphicFrame>
        <p:nvGraphicFramePr>
          <p:cNvPr id="3" name="Table 2"/>
          <p:cNvGraphicFramePr>
            <a:graphicFrameLocks noGrp="1"/>
          </p:cNvGraphicFramePr>
          <p:nvPr/>
        </p:nvGraphicFramePr>
        <p:xfrm>
          <a:off x="5257800" y="1295399"/>
          <a:ext cx="3505200" cy="4389120"/>
        </p:xfrm>
        <a:graphic>
          <a:graphicData uri="http://schemas.openxmlformats.org/drawingml/2006/table">
            <a:tbl>
              <a:tblPr rtl="1"/>
              <a:tblGrid>
                <a:gridCol w="3505200">
                  <a:extLst>
                    <a:ext uri="{9D8B030D-6E8A-4147-A177-3AD203B41FA5}">
                      <a16:colId xmlns:a16="http://schemas.microsoft.com/office/drawing/2014/main" val="20000"/>
                    </a:ext>
                  </a:extLst>
                </a:gridCol>
              </a:tblGrid>
              <a:tr h="4094798">
                <a:tc>
                  <a:txBody>
                    <a:bodyPr/>
                    <a:lstStyle/>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البرامج الدراسية</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المناهج</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الإرشاد الأكاديمي</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التقويم الأكاديمي للطلاب</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المكتبات</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المكتبات الافتراضية</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المختبرات ، الورش ، المراسم</a:t>
                      </a:r>
                      <a:endParaRPr lang="en-US" sz="2400" b="1" dirty="0">
                        <a:solidFill>
                          <a:srgbClr val="FF0000"/>
                        </a:solidFill>
                        <a:latin typeface="Times New Roman"/>
                        <a:ea typeface="Times New Roman"/>
                      </a:endParaRPr>
                    </a:p>
                    <a:p>
                      <a:pPr marL="342900" marR="0" lvl="0" indent="-342900" algn="just" rtl="1">
                        <a:lnSpc>
                          <a:spcPct val="150000"/>
                        </a:lnSpc>
                        <a:spcBef>
                          <a:spcPts val="0"/>
                        </a:spcBef>
                        <a:spcAft>
                          <a:spcPts val="0"/>
                        </a:spcAft>
                        <a:buFont typeface="Times New Roman"/>
                        <a:buChar char="-"/>
                      </a:pPr>
                      <a:r>
                        <a:rPr lang="ar-SA" sz="2400" b="1" dirty="0">
                          <a:solidFill>
                            <a:srgbClr val="FF0000"/>
                          </a:solidFill>
                          <a:latin typeface="Times New Roman"/>
                          <a:ea typeface="Times New Roman"/>
                          <a:cs typeface="Times New Roman"/>
                        </a:rPr>
                        <a:t>مراكز التقنيات التعليمية</a:t>
                      </a:r>
                      <a:endParaRPr lang="en-US" sz="2400" b="1" dirty="0">
                        <a:solidFill>
                          <a:srgbClr val="FF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Rectangle 3"/>
          <p:cNvSpPr/>
          <p:nvPr/>
        </p:nvSpPr>
        <p:spPr>
          <a:xfrm>
            <a:off x="762000" y="457200"/>
            <a:ext cx="3810000" cy="1077218"/>
          </a:xfrm>
          <a:prstGeom prst="rect">
            <a:avLst/>
          </a:prstGeom>
          <a:ln>
            <a:solidFill>
              <a:srgbClr val="FF0000"/>
            </a:solidFill>
          </a:ln>
        </p:spPr>
        <p:txBody>
          <a:bodyPr wrap="square">
            <a:spAutoFit/>
          </a:bodyPr>
          <a:lstStyle/>
          <a:p>
            <a:pPr algn="ctr"/>
            <a:r>
              <a:rPr lang="ar-SA" sz="3200" b="1" dirty="0">
                <a:solidFill>
                  <a:schemeClr val="accent2"/>
                </a:solidFill>
              </a:rPr>
              <a:t>البحث العلمي والدراسات العليا</a:t>
            </a:r>
            <a:endParaRPr lang="en-US" sz="3200" b="1" dirty="0">
              <a:solidFill>
                <a:schemeClr val="accent2"/>
              </a:solidFill>
            </a:endParaRPr>
          </a:p>
        </p:txBody>
      </p:sp>
      <p:sp>
        <p:nvSpPr>
          <p:cNvPr id="38913" name="Rectangle 1"/>
          <p:cNvSpPr>
            <a:spLocks noChangeArrowheads="1"/>
          </p:cNvSpPr>
          <p:nvPr/>
        </p:nvSpPr>
        <p:spPr bwMode="auto">
          <a:xfrm>
            <a:off x="685800" y="1905000"/>
            <a:ext cx="3886200" cy="310854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إدارة البحث العلمي</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تمويل البحث العلمي </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تسويق البحث العلمي</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إدارة الدراسات العليا</a:t>
            </a:r>
            <a:endParaRPr kumimoji="0" lang="en-US" sz="28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القبول–التسجيل– الإشراف وتقويم الطلاب بالدراسات العليا</a:t>
            </a:r>
            <a:endParaRPr kumimoji="0" lang="en-US" sz="28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برامج الدراسات العليا</a:t>
            </a:r>
            <a:r>
              <a:rPr kumimoji="0" lang="en-US" sz="800" b="0" i="0" u="none" strike="noStrike" cap="none" normalizeH="0" baseline="0" dirty="0">
                <a:ln>
                  <a:noFill/>
                </a:ln>
                <a:solidFill>
                  <a:schemeClr val="tx1"/>
                </a:solidFill>
                <a:effectLst/>
                <a:latin typeface="Arial" pitchFamily="34"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bg/>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8913">
                                            <p:bg/>
                                          </p:spTgt>
                                        </p:tgtEl>
                                        <p:attrNameLst>
                                          <p:attrName>style.visibility</p:attrName>
                                        </p:attrNameLst>
                                      </p:cBhvr>
                                      <p:to>
                                        <p:strVal val="visible"/>
                                      </p:to>
                                    </p:set>
                                    <p:anim calcmode="lin" valueType="num">
                                      <p:cBhvr additive="base">
                                        <p:cTn id="27" dur="500" fill="hold"/>
                                        <p:tgtEl>
                                          <p:spTgt spid="38913">
                                            <p:bg/>
                                          </p:spTgt>
                                        </p:tgtEl>
                                        <p:attrNameLst>
                                          <p:attrName>ppt_x</p:attrName>
                                        </p:attrNameLst>
                                      </p:cBhvr>
                                      <p:tavLst>
                                        <p:tav tm="0">
                                          <p:val>
                                            <p:strVal val="1+#ppt_w/2"/>
                                          </p:val>
                                        </p:tav>
                                        <p:tav tm="100000">
                                          <p:val>
                                            <p:strVal val="#ppt_x"/>
                                          </p:val>
                                        </p:tav>
                                      </p:tavLst>
                                    </p:anim>
                                    <p:anim calcmode="lin" valueType="num">
                                      <p:cBhvr additive="base">
                                        <p:cTn id="28" dur="500" fill="hold"/>
                                        <p:tgtEl>
                                          <p:spTgt spid="38913">
                                            <p:bg/>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38913">
                                            <p:txEl>
                                              <p:pRg st="0" end="0"/>
                                            </p:txEl>
                                          </p:spTgt>
                                        </p:tgtEl>
                                        <p:attrNameLst>
                                          <p:attrName>style.visibility</p:attrName>
                                        </p:attrNameLst>
                                      </p:cBhvr>
                                      <p:to>
                                        <p:strVal val="visible"/>
                                      </p:to>
                                    </p:set>
                                    <p:anim calcmode="lin" valueType="num">
                                      <p:cBhvr additive="base">
                                        <p:cTn id="32" dur="500" fill="hold"/>
                                        <p:tgtEl>
                                          <p:spTgt spid="38913">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8913">
                                            <p:txEl>
                                              <p:pRg st="0" end="0"/>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38913">
                                            <p:txEl>
                                              <p:pRg st="1" end="1"/>
                                            </p:txEl>
                                          </p:spTgt>
                                        </p:tgtEl>
                                        <p:attrNameLst>
                                          <p:attrName>style.visibility</p:attrName>
                                        </p:attrNameLst>
                                      </p:cBhvr>
                                      <p:to>
                                        <p:strVal val="visible"/>
                                      </p:to>
                                    </p:set>
                                    <p:anim calcmode="lin" valueType="num">
                                      <p:cBhvr additive="base">
                                        <p:cTn id="37" dur="500" fill="hold"/>
                                        <p:tgtEl>
                                          <p:spTgt spid="38913">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8913">
                                            <p:txEl>
                                              <p:pRg st="1" end="1"/>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38913">
                                            <p:txEl>
                                              <p:pRg st="2" end="2"/>
                                            </p:txEl>
                                          </p:spTgt>
                                        </p:tgtEl>
                                        <p:attrNameLst>
                                          <p:attrName>style.visibility</p:attrName>
                                        </p:attrNameLst>
                                      </p:cBhvr>
                                      <p:to>
                                        <p:strVal val="visible"/>
                                      </p:to>
                                    </p:set>
                                    <p:anim calcmode="lin" valueType="num">
                                      <p:cBhvr additive="base">
                                        <p:cTn id="42" dur="500" fill="hold"/>
                                        <p:tgtEl>
                                          <p:spTgt spid="38913">
                                            <p:txEl>
                                              <p:pRg st="2" end="2"/>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8913">
                                            <p:txEl>
                                              <p:pRg st="2" end="2"/>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38913">
                                            <p:txEl>
                                              <p:pRg st="3" end="3"/>
                                            </p:txEl>
                                          </p:spTgt>
                                        </p:tgtEl>
                                        <p:attrNameLst>
                                          <p:attrName>style.visibility</p:attrName>
                                        </p:attrNameLst>
                                      </p:cBhvr>
                                      <p:to>
                                        <p:strVal val="visible"/>
                                      </p:to>
                                    </p:set>
                                    <p:anim calcmode="lin" valueType="num">
                                      <p:cBhvr additive="base">
                                        <p:cTn id="47" dur="500" fill="hold"/>
                                        <p:tgtEl>
                                          <p:spTgt spid="38913">
                                            <p:txEl>
                                              <p:pRg st="3" end="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8913">
                                            <p:txEl>
                                              <p:pRg st="3" end="3"/>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38913">
                                            <p:txEl>
                                              <p:pRg st="4" end="4"/>
                                            </p:txEl>
                                          </p:spTgt>
                                        </p:tgtEl>
                                        <p:attrNameLst>
                                          <p:attrName>style.visibility</p:attrName>
                                        </p:attrNameLst>
                                      </p:cBhvr>
                                      <p:to>
                                        <p:strVal val="visible"/>
                                      </p:to>
                                    </p:set>
                                    <p:anim calcmode="lin" valueType="num">
                                      <p:cBhvr additive="base">
                                        <p:cTn id="52" dur="500" fill="hold"/>
                                        <p:tgtEl>
                                          <p:spTgt spid="3891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8913">
                                            <p:txEl>
                                              <p:pRg st="4" end="4"/>
                                            </p:txEl>
                                          </p:spTgt>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38913">
                                            <p:txEl>
                                              <p:pRg st="5" end="5"/>
                                            </p:txEl>
                                          </p:spTgt>
                                        </p:tgtEl>
                                        <p:attrNameLst>
                                          <p:attrName>style.visibility</p:attrName>
                                        </p:attrNameLst>
                                      </p:cBhvr>
                                      <p:to>
                                        <p:strVal val="visible"/>
                                      </p:to>
                                    </p:set>
                                    <p:anim calcmode="lin" valueType="num">
                                      <p:cBhvr additive="base">
                                        <p:cTn id="57" dur="500" fill="hold"/>
                                        <p:tgtEl>
                                          <p:spTgt spid="38913">
                                            <p:txEl>
                                              <p:pRg st="5" end="5"/>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8913">
                                            <p:txEl>
                                              <p:pRg st="5" end="5"/>
                                            </p:txEl>
                                          </p:spTgt>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additive="base">
                                        <p:cTn id="62" dur="500" fill="hold"/>
                                        <p:tgtEl>
                                          <p:spTgt spid="3"/>
                                        </p:tgtEl>
                                        <p:attrNameLst>
                                          <p:attrName>ppt_x</p:attrName>
                                        </p:attrNameLst>
                                      </p:cBhvr>
                                      <p:tavLst>
                                        <p:tav tm="0">
                                          <p:val>
                                            <p:strVal val="#ppt_x"/>
                                          </p:val>
                                        </p:tav>
                                        <p:tav tm="100000">
                                          <p:val>
                                            <p:strVal val="#ppt_x"/>
                                          </p:val>
                                        </p:tav>
                                      </p:tavLst>
                                    </p:anim>
                                    <p:anim calcmode="lin" valueType="num">
                                      <p:cBhvr additive="base">
                                        <p:cTn id="6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animBg="1"/>
      <p:bldP spid="38913" grpId="0"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9800" y="1676400"/>
            <a:ext cx="2028119" cy="584775"/>
          </a:xfrm>
          <a:prstGeom prst="rect">
            <a:avLst/>
          </a:prstGeom>
          <a:ln>
            <a:solidFill>
              <a:srgbClr val="FF0000"/>
            </a:solidFill>
          </a:ln>
        </p:spPr>
        <p:txBody>
          <a:bodyPr wrap="none">
            <a:spAutoFit/>
          </a:bodyPr>
          <a:lstStyle/>
          <a:p>
            <a:r>
              <a:rPr lang="ar-SA" sz="3200" b="1" dirty="0">
                <a:solidFill>
                  <a:schemeClr val="accent2"/>
                </a:solidFill>
              </a:rPr>
              <a:t>خدمة المجتمع</a:t>
            </a:r>
            <a:endParaRPr lang="en-US" sz="3200" b="1" dirty="0">
              <a:solidFill>
                <a:schemeClr val="accent2"/>
              </a:solidFill>
            </a:endParaRPr>
          </a:p>
        </p:txBody>
      </p:sp>
      <p:sp>
        <p:nvSpPr>
          <p:cNvPr id="39937" name="Rectangle 1"/>
          <p:cNvSpPr>
            <a:spLocks noChangeArrowheads="1"/>
          </p:cNvSpPr>
          <p:nvPr/>
        </p:nvSpPr>
        <p:spPr bwMode="auto">
          <a:xfrm>
            <a:off x="6096000" y="2667000"/>
            <a:ext cx="1828800" cy="2062103"/>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إدارة خدمة المجتمع</a:t>
            </a:r>
            <a:endParaRPr kumimoji="0" lang="en-US" sz="32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a:ln>
                  <a:noFill/>
                </a:ln>
                <a:solidFill>
                  <a:srgbClr val="FF0000"/>
                </a:solidFill>
                <a:effectLst/>
                <a:latin typeface="Arial" pitchFamily="34" charset="0"/>
                <a:ea typeface="Times New Roman" pitchFamily="18" charset="0"/>
                <a:cs typeface="Arial" pitchFamily="34" charset="0"/>
              </a:rPr>
              <a:t>برامج خدمة المجتمع</a:t>
            </a:r>
            <a:r>
              <a:rPr kumimoji="0" lang="en-US" sz="3200" b="1" i="0" u="none" strike="noStrike" cap="none" normalizeH="0" baseline="0" dirty="0">
                <a:ln>
                  <a:noFill/>
                </a:ln>
                <a:solidFill>
                  <a:srgbClr val="FF0000"/>
                </a:solidFill>
                <a:effectLst/>
                <a:latin typeface="Arial" pitchFamily="34" charset="0"/>
                <a:cs typeface="Arial" pitchFamily="34" charset="0"/>
              </a:rPr>
              <a:t> </a:t>
            </a:r>
          </a:p>
        </p:txBody>
      </p:sp>
      <p:sp>
        <p:nvSpPr>
          <p:cNvPr id="4" name="Rectangle 3"/>
          <p:cNvSpPr/>
          <p:nvPr/>
        </p:nvSpPr>
        <p:spPr>
          <a:xfrm>
            <a:off x="1676400" y="2133600"/>
            <a:ext cx="2895600" cy="584775"/>
          </a:xfrm>
          <a:prstGeom prst="rect">
            <a:avLst/>
          </a:prstGeom>
          <a:ln>
            <a:solidFill>
              <a:srgbClr val="FF0000"/>
            </a:solidFill>
          </a:ln>
        </p:spPr>
        <p:txBody>
          <a:bodyPr wrap="square">
            <a:spAutoFit/>
          </a:bodyPr>
          <a:lstStyle/>
          <a:p>
            <a:pPr algn="ctr"/>
            <a:r>
              <a:rPr lang="ar-SA" sz="3200" dirty="0">
                <a:solidFill>
                  <a:schemeClr val="accent1"/>
                </a:solidFill>
              </a:rPr>
              <a:t>إ</a:t>
            </a:r>
            <a:r>
              <a:rPr lang="ar-SA" sz="3200" b="1" dirty="0">
                <a:solidFill>
                  <a:schemeClr val="accent1"/>
                </a:solidFill>
              </a:rPr>
              <a:t>دارة الجودة</a:t>
            </a:r>
            <a:endParaRPr lang="en-US" sz="3200" b="1" dirty="0">
              <a:solidFill>
                <a:schemeClr val="accent1"/>
              </a:solidFill>
            </a:endParaRPr>
          </a:p>
        </p:txBody>
      </p:sp>
      <p:sp>
        <p:nvSpPr>
          <p:cNvPr id="39938" name="Rectangle 2"/>
          <p:cNvSpPr>
            <a:spLocks noChangeArrowheads="1"/>
          </p:cNvSpPr>
          <p:nvPr/>
        </p:nvSpPr>
        <p:spPr bwMode="auto">
          <a:xfrm>
            <a:off x="1600200" y="3124200"/>
            <a:ext cx="3048000" cy="1077218"/>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32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إدارة الجودة</a:t>
            </a:r>
            <a:endParaRPr kumimoji="0" lang="en-US" sz="32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a:ln>
                  <a:noFill/>
                </a:ln>
                <a:solidFill>
                  <a:srgbClr val="FF0000"/>
                </a:solidFill>
                <a:effectLst/>
                <a:latin typeface="Arial" pitchFamily="34" charset="0"/>
                <a:ea typeface="Times New Roman" pitchFamily="18" charset="0"/>
                <a:cs typeface="Arial" pitchFamily="34" charset="0"/>
              </a:rPr>
              <a:t>برامج إدارة الجودة</a:t>
            </a:r>
            <a:r>
              <a:rPr kumimoji="0" lang="en-US" sz="3200" b="1" i="0" u="none" strike="noStrike" cap="none" normalizeH="0" baseline="0" dirty="0">
                <a:ln>
                  <a:noFill/>
                </a:ln>
                <a:solidFill>
                  <a:srgbClr val="FF0000"/>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9937">
                                            <p:bg/>
                                          </p:spTgt>
                                        </p:tgtEl>
                                        <p:attrNameLst>
                                          <p:attrName>style.visibility</p:attrName>
                                        </p:attrNameLst>
                                      </p:cBhvr>
                                      <p:to>
                                        <p:strVal val="visible"/>
                                      </p:to>
                                    </p:set>
                                    <p:anim calcmode="lin" valueType="num">
                                      <p:cBhvr additive="base">
                                        <p:cTn id="17" dur="500" fill="hold"/>
                                        <p:tgtEl>
                                          <p:spTgt spid="39937">
                                            <p:bg/>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7">
                                            <p:bg/>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9937">
                                            <p:txEl>
                                              <p:pRg st="0" end="0"/>
                                            </p:txEl>
                                          </p:spTgt>
                                        </p:tgtEl>
                                        <p:attrNameLst>
                                          <p:attrName>style.visibility</p:attrName>
                                        </p:attrNameLst>
                                      </p:cBhvr>
                                      <p:to>
                                        <p:strVal val="visible"/>
                                      </p:to>
                                    </p:set>
                                    <p:anim calcmode="lin" valueType="num">
                                      <p:cBhvr additive="base">
                                        <p:cTn id="22" dur="500" fill="hold"/>
                                        <p:tgtEl>
                                          <p:spTgt spid="39937">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9937">
                                            <p:txEl>
                                              <p:pRg st="0" end="0"/>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9937">
                                            <p:txEl>
                                              <p:pRg st="1" end="1"/>
                                            </p:txEl>
                                          </p:spTgt>
                                        </p:tgtEl>
                                        <p:attrNameLst>
                                          <p:attrName>style.visibility</p:attrName>
                                        </p:attrNameLst>
                                      </p:cBhvr>
                                      <p:to>
                                        <p:strVal val="visible"/>
                                      </p:to>
                                    </p:set>
                                    <p:anim calcmode="lin" valueType="num">
                                      <p:cBhvr additive="base">
                                        <p:cTn id="27" dur="500" fill="hold"/>
                                        <p:tgtEl>
                                          <p:spTgt spid="39937">
                                            <p:txEl>
                                              <p:pRg st="1" end="1"/>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9937">
                                            <p:txEl>
                                              <p:pRg st="1" end="1"/>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4">
                                            <p:bg/>
                                          </p:spTgt>
                                        </p:tgtEl>
                                        <p:attrNameLst>
                                          <p:attrName>style.visibility</p:attrName>
                                        </p:attrNameLst>
                                      </p:cBhvr>
                                      <p:to>
                                        <p:strVal val="visible"/>
                                      </p:to>
                                    </p:set>
                                    <p:anim calcmode="lin" valueType="num">
                                      <p:cBhvr additive="base">
                                        <p:cTn id="32"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bg/>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39938">
                                            <p:bg/>
                                          </p:spTgt>
                                        </p:tgtEl>
                                        <p:attrNameLst>
                                          <p:attrName>style.visibility</p:attrName>
                                        </p:attrNameLst>
                                      </p:cBhvr>
                                      <p:to>
                                        <p:strVal val="visible"/>
                                      </p:to>
                                    </p:set>
                                    <p:anim calcmode="lin" valueType="num">
                                      <p:cBhvr additive="base">
                                        <p:cTn id="42" dur="500" fill="hold"/>
                                        <p:tgtEl>
                                          <p:spTgt spid="39938">
                                            <p:bg/>
                                          </p:spTgt>
                                        </p:tgtEl>
                                        <p:attrNameLst>
                                          <p:attrName>ppt_x</p:attrName>
                                        </p:attrNameLst>
                                      </p:cBhvr>
                                      <p:tavLst>
                                        <p:tav tm="0">
                                          <p:val>
                                            <p:strVal val="1+#ppt_w/2"/>
                                          </p:val>
                                        </p:tav>
                                        <p:tav tm="100000">
                                          <p:val>
                                            <p:strVal val="#ppt_x"/>
                                          </p:val>
                                        </p:tav>
                                      </p:tavLst>
                                    </p:anim>
                                    <p:anim calcmode="lin" valueType="num">
                                      <p:cBhvr additive="base">
                                        <p:cTn id="43" dur="500" fill="hold"/>
                                        <p:tgtEl>
                                          <p:spTgt spid="39938">
                                            <p:bg/>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39938">
                                            <p:txEl>
                                              <p:pRg st="0" end="0"/>
                                            </p:txEl>
                                          </p:spTgt>
                                        </p:tgtEl>
                                        <p:attrNameLst>
                                          <p:attrName>style.visibility</p:attrName>
                                        </p:attrNameLst>
                                      </p:cBhvr>
                                      <p:to>
                                        <p:strVal val="visible"/>
                                      </p:to>
                                    </p:set>
                                    <p:anim calcmode="lin" valueType="num">
                                      <p:cBhvr additive="base">
                                        <p:cTn id="47" dur="500" fill="hold"/>
                                        <p:tgtEl>
                                          <p:spTgt spid="39938">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9938">
                                            <p:txEl>
                                              <p:pRg st="0" end="0"/>
                                            </p:txEl>
                                          </p:spTgt>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39938">
                                            <p:txEl>
                                              <p:pRg st="1" end="1"/>
                                            </p:txEl>
                                          </p:spTgt>
                                        </p:tgtEl>
                                        <p:attrNameLst>
                                          <p:attrName>style.visibility</p:attrName>
                                        </p:attrNameLst>
                                      </p:cBhvr>
                                      <p:to>
                                        <p:strVal val="visible"/>
                                      </p:to>
                                    </p:set>
                                    <p:anim calcmode="lin" valueType="num">
                                      <p:cBhvr additive="base">
                                        <p:cTn id="52" dur="500" fill="hold"/>
                                        <p:tgtEl>
                                          <p:spTgt spid="39938">
                                            <p:txEl>
                                              <p:pRg st="1" end="1"/>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993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9937" grpId="0" build="allAtOnce" animBg="1"/>
      <p:bldP spid="4" grpId="0" build="allAtOnce" animBg="1"/>
      <p:bldP spid="39938" grpId="0" build="allAtOnce"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
            <a:ext cx="7772400" cy="1066800"/>
          </a:xfrm>
        </p:spPr>
        <p:txBody>
          <a:bodyPr/>
          <a:lstStyle/>
          <a:p>
            <a:pPr algn="ctr"/>
            <a:r>
              <a:rPr lang="ar-SA" dirty="0">
                <a:solidFill>
                  <a:schemeClr val="tx1"/>
                </a:solidFill>
              </a:rPr>
              <a:t>الكلية الأنموذج</a:t>
            </a:r>
            <a:endParaRPr lang="en-US" dirty="0">
              <a:solidFill>
                <a:schemeClr val="tx1"/>
              </a:solidFill>
            </a:endParaRPr>
          </a:p>
        </p:txBody>
      </p:sp>
      <p:sp>
        <p:nvSpPr>
          <p:cNvPr id="3" name="Subtitle 2"/>
          <p:cNvSpPr>
            <a:spLocks noGrp="1"/>
          </p:cNvSpPr>
          <p:nvPr>
            <p:ph type="subTitle" idx="1"/>
          </p:nvPr>
        </p:nvSpPr>
        <p:spPr>
          <a:xfrm>
            <a:off x="685800" y="1143000"/>
            <a:ext cx="7772400" cy="4038600"/>
          </a:xfrm>
          <a:ln>
            <a:solidFill>
              <a:schemeClr val="tx1"/>
            </a:solidFill>
          </a:ln>
        </p:spPr>
        <p:txBody>
          <a:bodyPr>
            <a:normAutofit/>
          </a:bodyPr>
          <a:lstStyle/>
          <a:p>
            <a:pPr rtl="1"/>
            <a:r>
              <a:rPr lang="ar-SA" dirty="0"/>
              <a:t> </a:t>
            </a:r>
            <a:endParaRPr lang="en-US" sz="2800" b="1" dirty="0">
              <a:solidFill>
                <a:schemeClr val="accent1"/>
              </a:solidFill>
            </a:endParaRPr>
          </a:p>
          <a:p>
            <a:pPr rtl="1"/>
            <a:r>
              <a:rPr lang="ar-SA" sz="2800" b="1" dirty="0">
                <a:solidFill>
                  <a:schemeClr val="accent1"/>
                </a:solidFill>
              </a:rPr>
              <a:t>       وفي إطار جهود تطوير التعليم العالي من حيث الجـــــ،ـــــــودة وتحت إشراف المجلس القومي للتعليم العالي صدر مقترح الكليــــــة الأنموذج بموجب القرار رقم (8) في دورة انعقاد المجلس رقم (20) لسنة 2009م بتاريخ 16 فبراير 2010م ، وتم تحديث الكليـــــــــــــة الأنموذج لبرامج الدراسات الاقتصادية والاجتماعية من قبل لجنــــــة الدراســـات الاقتصادية والاجتماعية التابعة للمجلس وحوى المقترح البنود الآتية</a:t>
            </a:r>
            <a:r>
              <a:rPr lang="ar-SA" sz="2800" b="1" baseline="30000" dirty="0">
                <a:solidFill>
                  <a:schemeClr val="accent1"/>
                </a:solidFill>
              </a:rPr>
              <a:t> </a:t>
            </a:r>
            <a:r>
              <a:rPr lang="ar-SA" sz="2800" b="1" dirty="0">
                <a:solidFill>
                  <a:schemeClr val="accent1"/>
                </a:solidFill>
              </a:rPr>
              <a:t>:</a:t>
            </a:r>
            <a:endParaRPr lang="en-US" sz="2800" b="1" dirty="0">
              <a:solidFill>
                <a:schemeClr val="accent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0" y="533400"/>
            <a:ext cx="3228769" cy="523220"/>
          </a:xfrm>
          <a:prstGeom prst="rect">
            <a:avLst/>
          </a:prstGeom>
          <a:solidFill>
            <a:schemeClr val="accent5">
              <a:lumMod val="20000"/>
              <a:lumOff val="80000"/>
            </a:schemeClr>
          </a:solidFill>
          <a:ln>
            <a:solidFill>
              <a:srgbClr val="FF0000"/>
            </a:solidFill>
          </a:ln>
        </p:spPr>
        <p:txBody>
          <a:bodyPr wrap="none">
            <a:spAutoFit/>
          </a:bodyPr>
          <a:lstStyle/>
          <a:p>
            <a:r>
              <a:rPr lang="ar-SA" b="1" dirty="0"/>
              <a:t>ا</a:t>
            </a:r>
            <a:r>
              <a:rPr lang="ar-SA" sz="2800" b="1" dirty="0"/>
              <a:t>لرؤية والرسالة والأهداف </a:t>
            </a:r>
            <a:endParaRPr lang="en-US" sz="2800" dirty="0"/>
          </a:p>
        </p:txBody>
      </p:sp>
      <p:sp>
        <p:nvSpPr>
          <p:cNvPr id="3" name="Rectangle 2"/>
          <p:cNvSpPr/>
          <p:nvPr/>
        </p:nvSpPr>
        <p:spPr>
          <a:xfrm>
            <a:off x="6172200" y="1371600"/>
            <a:ext cx="2514600" cy="523220"/>
          </a:xfrm>
          <a:prstGeom prst="rect">
            <a:avLst/>
          </a:prstGeom>
          <a:solidFill>
            <a:schemeClr val="accent5">
              <a:lumMod val="20000"/>
              <a:lumOff val="80000"/>
            </a:schemeClr>
          </a:solidFill>
          <a:ln>
            <a:solidFill>
              <a:srgbClr val="FF0000"/>
            </a:solidFill>
          </a:ln>
        </p:spPr>
        <p:txBody>
          <a:bodyPr wrap="square">
            <a:spAutoFit/>
          </a:bodyPr>
          <a:lstStyle/>
          <a:p>
            <a:r>
              <a:rPr lang="ar-SA" sz="2800" b="1" dirty="0"/>
              <a:t>البرامج الدراسية </a:t>
            </a:r>
            <a:endParaRPr lang="en-US" sz="2800" dirty="0"/>
          </a:p>
        </p:txBody>
      </p:sp>
      <p:sp>
        <p:nvSpPr>
          <p:cNvPr id="4" name="Rectangle 3"/>
          <p:cNvSpPr/>
          <p:nvPr/>
        </p:nvSpPr>
        <p:spPr>
          <a:xfrm>
            <a:off x="6477000" y="2133600"/>
            <a:ext cx="2209800" cy="523220"/>
          </a:xfrm>
          <a:prstGeom prst="rect">
            <a:avLst/>
          </a:prstGeom>
          <a:solidFill>
            <a:schemeClr val="accent5">
              <a:lumMod val="20000"/>
              <a:lumOff val="80000"/>
            </a:schemeClr>
          </a:solidFill>
          <a:ln>
            <a:solidFill>
              <a:srgbClr val="FF0000"/>
            </a:solidFill>
          </a:ln>
        </p:spPr>
        <p:txBody>
          <a:bodyPr wrap="square">
            <a:spAutoFit/>
          </a:bodyPr>
          <a:lstStyle/>
          <a:p>
            <a:r>
              <a:rPr lang="ar-SA" b="1" dirty="0"/>
              <a:t>ا</a:t>
            </a:r>
            <a:r>
              <a:rPr lang="ar-SA" sz="2800" b="1" dirty="0"/>
              <a:t>لقوى البشرية </a:t>
            </a:r>
            <a:endParaRPr lang="en-US" dirty="0"/>
          </a:p>
        </p:txBody>
      </p:sp>
      <p:sp>
        <p:nvSpPr>
          <p:cNvPr id="5" name="Rectangle 4"/>
          <p:cNvSpPr/>
          <p:nvPr/>
        </p:nvSpPr>
        <p:spPr>
          <a:xfrm>
            <a:off x="6248400" y="2819400"/>
            <a:ext cx="2369159" cy="523220"/>
          </a:xfrm>
          <a:prstGeom prst="rect">
            <a:avLst/>
          </a:prstGeom>
          <a:solidFill>
            <a:schemeClr val="accent5">
              <a:lumMod val="20000"/>
              <a:lumOff val="80000"/>
            </a:schemeClr>
          </a:solidFill>
          <a:ln>
            <a:solidFill>
              <a:srgbClr val="FF0000"/>
            </a:solidFill>
          </a:ln>
        </p:spPr>
        <p:txBody>
          <a:bodyPr wrap="square">
            <a:spAutoFit/>
          </a:bodyPr>
          <a:lstStyle/>
          <a:p>
            <a:pPr algn="ctr"/>
            <a:r>
              <a:rPr lang="ar-SA" sz="2800" b="1" dirty="0"/>
              <a:t>تقويم الطلاب </a:t>
            </a:r>
            <a:r>
              <a:rPr lang="ar-SA" sz="2800" dirty="0"/>
              <a:t> </a:t>
            </a:r>
            <a:endParaRPr lang="en-US" sz="2800" dirty="0"/>
          </a:p>
        </p:txBody>
      </p:sp>
      <p:sp>
        <p:nvSpPr>
          <p:cNvPr id="6" name="Rectangle 5"/>
          <p:cNvSpPr/>
          <p:nvPr/>
        </p:nvSpPr>
        <p:spPr>
          <a:xfrm>
            <a:off x="6629400" y="3505200"/>
            <a:ext cx="1979000" cy="523220"/>
          </a:xfrm>
          <a:prstGeom prst="rect">
            <a:avLst/>
          </a:prstGeom>
          <a:solidFill>
            <a:schemeClr val="accent5">
              <a:lumMod val="20000"/>
              <a:lumOff val="80000"/>
            </a:schemeClr>
          </a:solidFill>
          <a:ln>
            <a:solidFill>
              <a:srgbClr val="FF0000"/>
            </a:solidFill>
          </a:ln>
        </p:spPr>
        <p:txBody>
          <a:bodyPr wrap="square">
            <a:spAutoFit/>
          </a:bodyPr>
          <a:lstStyle/>
          <a:p>
            <a:pPr algn="ctr"/>
            <a:r>
              <a:rPr lang="ar-SA" sz="2800" b="1" dirty="0"/>
              <a:t>الإمكانات</a:t>
            </a:r>
            <a:endParaRPr lang="en-US" sz="2800" dirty="0"/>
          </a:p>
        </p:txBody>
      </p:sp>
      <p:sp>
        <p:nvSpPr>
          <p:cNvPr id="7" name="Rectangle 6"/>
          <p:cNvSpPr/>
          <p:nvPr/>
        </p:nvSpPr>
        <p:spPr>
          <a:xfrm>
            <a:off x="5791200" y="4267200"/>
            <a:ext cx="2799164" cy="523220"/>
          </a:xfrm>
          <a:prstGeom prst="rect">
            <a:avLst/>
          </a:prstGeom>
          <a:solidFill>
            <a:schemeClr val="accent5">
              <a:lumMod val="20000"/>
              <a:lumOff val="80000"/>
            </a:schemeClr>
          </a:solidFill>
          <a:ln>
            <a:solidFill>
              <a:srgbClr val="FF0000"/>
            </a:solidFill>
          </a:ln>
        </p:spPr>
        <p:txBody>
          <a:bodyPr wrap="none">
            <a:spAutoFit/>
          </a:bodyPr>
          <a:lstStyle/>
          <a:p>
            <a:r>
              <a:rPr lang="ar-SA" sz="2800" b="1" dirty="0"/>
              <a:t>إدارة الجودة وتوكيدها </a:t>
            </a:r>
            <a:endParaRPr lang="en-US" sz="2800" b="1" dirty="0"/>
          </a:p>
        </p:txBody>
      </p:sp>
      <p:sp>
        <p:nvSpPr>
          <p:cNvPr id="40964" name="Rectangle 4"/>
          <p:cNvSpPr>
            <a:spLocks noChangeArrowheads="1"/>
          </p:cNvSpPr>
          <p:nvPr/>
        </p:nvSpPr>
        <p:spPr bwMode="auto">
          <a:xfrm rot="449002">
            <a:off x="1042288" y="2454545"/>
            <a:ext cx="4544824" cy="3785652"/>
          </a:xfrm>
          <a:prstGeom prst="rect">
            <a:avLst/>
          </a:prstGeom>
          <a:solidFill>
            <a:schemeClr val="tx2">
              <a:lumMod val="20000"/>
              <a:lumOff val="80000"/>
            </a:schemeClr>
          </a:solidFill>
          <a:ln w="9525">
            <a:solidFill>
              <a:srgbClr val="FF0000"/>
            </a:solidFill>
            <a:miter lim="800000"/>
            <a:headEnd/>
            <a:tailEnd/>
          </a:ln>
          <a:effectLst>
            <a:outerShdw blurRad="50800" dist="38100" dir="18900000" algn="bl" rotWithShape="0">
              <a:prstClr val="black">
                <a:alpha val="40000"/>
              </a:prstClr>
            </a:outerShdw>
          </a:effectLst>
        </p:spPr>
        <p:txBody>
          <a:bodyPr vert="horz" wrap="square" lIns="91440" tIns="45720" rIns="91440" bIns="45720" numCol="1" anchor="ctr" anchorCtr="0" compatLnSpc="1">
            <a:prstTxWarp prst="textNoShape">
              <a:avLst/>
            </a:prstTxWarp>
            <a:spAutoFit/>
          </a:bodyPr>
          <a:lstStyle/>
          <a:p>
            <a:pPr marL="0" marR="0" lvl="0" indent="269875"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effectLst/>
                <a:latin typeface="Times New Roman" pitchFamily="18" charset="0"/>
                <a:ea typeface="Times New Roman" pitchFamily="18" charset="0"/>
                <a:cs typeface="Times New Roman" pitchFamily="18" charset="0"/>
              </a:rPr>
              <a:t>وبناءً على المحاور الواردة أعلاها ، أعدت لجنة الدراسات الاقتصادية والاجتماعية أطر نموذجية موحدة للمناهج للاستهداء بها</a:t>
            </a:r>
            <a:r>
              <a:rPr kumimoji="0" lang="ar-SA" sz="2400" b="1" i="0" u="none" strike="noStrike" cap="none" normalizeH="0" dirty="0">
                <a:ln>
                  <a:noFill/>
                </a:ln>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a:ln>
                <a:noFill/>
              </a:ln>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الإطار النموذجي الموحد لتخصص إدارة الأعمال.</a:t>
            </a:r>
            <a:endParaRPr kumimoji="0" lang="en-US" sz="2400" b="1" i="0" u="none" strike="noStrike" cap="none" normalizeH="0" baseline="0" dirty="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a:ln>
                  <a:noFill/>
                </a:ln>
                <a:solidFill>
                  <a:schemeClr val="accent1"/>
                </a:solidFill>
                <a:effectLst/>
                <a:latin typeface="Times New Roman" pitchFamily="18" charset="0"/>
                <a:ea typeface="Times New Roman" pitchFamily="18" charset="0"/>
                <a:cs typeface="Times New Roman" pitchFamily="18" charset="0"/>
              </a:rPr>
              <a:t>الإطار النموذجي الموحد لتخصص المحاسبة.</a:t>
            </a:r>
            <a:endParaRPr kumimoji="0" lang="en-US" sz="2400" b="1" i="0" u="none" strike="noStrike" cap="none" normalizeH="0" baseline="0" dirty="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a:ln>
                  <a:noFill/>
                </a:ln>
                <a:solidFill>
                  <a:srgbClr val="7030A0"/>
                </a:solidFill>
                <a:effectLst/>
                <a:latin typeface="Times New Roman" pitchFamily="18" charset="0"/>
                <a:ea typeface="Times New Roman" pitchFamily="18" charset="0"/>
                <a:cs typeface="Times New Roman" pitchFamily="18" charset="0"/>
              </a:rPr>
              <a:t>الإطار النموذجي الموحد لتخصص الاقتصاد.</a:t>
            </a:r>
            <a:endPar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008000"/>
                </a:solidFill>
                <a:effectLst/>
                <a:latin typeface="Arial" pitchFamily="34" charset="0"/>
                <a:ea typeface="Times New Roman" pitchFamily="18" charset="0"/>
                <a:cs typeface="Arial" pitchFamily="34" charset="0"/>
              </a:rPr>
              <a:t>الإطار النموذجي الموحد لتخصص العلوم السياسية</a:t>
            </a:r>
            <a:r>
              <a:rPr kumimoji="0" lang="en-US" sz="2400" b="0" i="0" u="none" strike="noStrike" cap="none" normalizeH="0" baseline="0" dirty="0">
                <a:ln>
                  <a:noFill/>
                </a:ln>
                <a:effectLst/>
                <a:latin typeface="Arial" pitchFamily="34" charset="0"/>
                <a:ea typeface="Times New Roman" pitchFamily="18" charset="0"/>
                <a:cs typeface="Arial" pitchFamily="34" charset="0"/>
              </a:rPr>
              <a:t>.</a:t>
            </a:r>
            <a:r>
              <a:rPr kumimoji="0" lang="en-US" sz="2400" b="0" i="0" u="none" strike="noStrike" cap="none" normalizeH="0" baseline="0" dirty="0">
                <a:ln>
                  <a:noFill/>
                </a:ln>
                <a:effectLst/>
                <a:latin typeface="Arial" pitchFamily="34" charset="0"/>
                <a:cs typeface="Arial" pitchFamily="34" charset="0"/>
              </a:rPr>
              <a:t> </a:t>
            </a:r>
            <a:r>
              <a:rPr kumimoji="0" lang="ar-SA" sz="2400" b="0" i="0" u="none" strike="noStrike" cap="none" normalizeH="0" baseline="0" dirty="0">
                <a:ln>
                  <a:noFill/>
                </a:ln>
                <a:effectLst/>
                <a:latin typeface="Arial" pitchFamily="34" charset="0"/>
                <a:cs typeface="Arial" pitchFamily="34" charset="0"/>
              </a:rPr>
              <a:t> </a:t>
            </a:r>
            <a:endParaRPr kumimoji="0" lang="en-US" sz="2400" b="0" i="0" u="none" strike="noStrike" cap="none" normalizeH="0" baseline="0" dirty="0">
              <a:ln>
                <a:noFill/>
              </a:ln>
              <a:effectLst/>
              <a:latin typeface="Arial" pitchFamily="34" charset="0"/>
              <a:cs typeface="Arial" pitchFamily="34" charset="0"/>
            </a:endParaRPr>
          </a:p>
        </p:txBody>
      </p:sp>
      <p:sp>
        <p:nvSpPr>
          <p:cNvPr id="12" name="Rectangle 11"/>
          <p:cNvSpPr/>
          <p:nvPr/>
        </p:nvSpPr>
        <p:spPr>
          <a:xfrm>
            <a:off x="7391400" y="5029200"/>
            <a:ext cx="1143000" cy="523220"/>
          </a:xfrm>
          <a:prstGeom prst="rect">
            <a:avLst/>
          </a:prstGeom>
          <a:solidFill>
            <a:schemeClr val="accent5">
              <a:lumMod val="20000"/>
              <a:lumOff val="80000"/>
            </a:schemeClr>
          </a:solidFill>
          <a:ln>
            <a:solidFill>
              <a:srgbClr val="FF0000"/>
            </a:solidFill>
          </a:ln>
        </p:spPr>
        <p:txBody>
          <a:bodyPr wrap="square">
            <a:spAutoFit/>
          </a:bodyPr>
          <a:lstStyle/>
          <a:p>
            <a:pPr algn="ctr"/>
            <a:r>
              <a:rPr lang="ar-SA" sz="2800" b="1" dirty="0"/>
              <a:t>الإدارة</a:t>
            </a:r>
            <a:endParaRPr lang="en-US" sz="2800" b="1" dirty="0"/>
          </a:p>
        </p:txBody>
      </p:sp>
      <p:sp>
        <p:nvSpPr>
          <p:cNvPr id="40965" name="Rectangle 5"/>
          <p:cNvSpPr>
            <a:spLocks noChangeArrowheads="1"/>
          </p:cNvSpPr>
          <p:nvPr/>
        </p:nvSpPr>
        <p:spPr bwMode="auto">
          <a:xfrm>
            <a:off x="914400" y="533400"/>
            <a:ext cx="2743200" cy="523220"/>
          </a:xfrm>
          <a:prstGeom prst="rect">
            <a:avLst/>
          </a:prstGeom>
          <a:solidFill>
            <a:schemeClr val="accent5">
              <a:lumMod val="20000"/>
              <a:lumOff val="80000"/>
            </a:schemeClr>
          </a:solid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a:ln>
                  <a:noFill/>
                </a:ln>
                <a:effectLst/>
                <a:latin typeface="Times New Roman" pitchFamily="18" charset="0"/>
                <a:ea typeface="Times New Roman" pitchFamily="18" charset="0"/>
                <a:cs typeface="Times New Roman" pitchFamily="18" charset="0"/>
              </a:rPr>
              <a:t>البحث العلمي</a:t>
            </a:r>
            <a:endParaRPr kumimoji="0" lang="ar-SA" sz="2800" b="1" i="0" u="none" strike="noStrike" cap="none" normalizeH="0" baseline="0" dirty="0">
              <a:ln>
                <a:noFill/>
              </a:ln>
              <a:effectLst/>
              <a:latin typeface="Arial" pitchFamily="34" charset="0"/>
              <a:cs typeface="Arial" pitchFamily="34" charset="0"/>
            </a:endParaRPr>
          </a:p>
        </p:txBody>
      </p:sp>
      <p:sp>
        <p:nvSpPr>
          <p:cNvPr id="40967" name="Rectangle 7"/>
          <p:cNvSpPr>
            <a:spLocks noChangeArrowheads="1"/>
          </p:cNvSpPr>
          <p:nvPr/>
        </p:nvSpPr>
        <p:spPr bwMode="auto">
          <a:xfrm>
            <a:off x="914400" y="1295400"/>
            <a:ext cx="3429000" cy="523220"/>
          </a:xfrm>
          <a:prstGeom prst="rect">
            <a:avLst/>
          </a:prstGeom>
          <a:solidFill>
            <a:schemeClr val="accent5">
              <a:lumMod val="20000"/>
              <a:lumOff val="80000"/>
            </a:schemeClr>
          </a:solid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علاقات الكلية بالمجتمع</a:t>
            </a:r>
            <a:endParaRPr kumimoji="0" lang="ar-SA" sz="28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
                                            <p:bg/>
                                          </p:spTgt>
                                        </p:tgtEl>
                                        <p:attrNameLst>
                                          <p:attrName>style.visibility</p:attrName>
                                        </p:attrNameLst>
                                      </p:cBhvr>
                                      <p:to>
                                        <p:strVal val="visible"/>
                                      </p:to>
                                    </p:set>
                                    <p:anim calcmode="lin" valueType="num">
                                      <p:cBhvr additive="base">
                                        <p:cTn id="2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4">
                                            <p:bg/>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5">
                                            <p:bg/>
                                          </p:spTgt>
                                        </p:tgtEl>
                                        <p:attrNameLst>
                                          <p:attrName>style.visibility</p:attrName>
                                        </p:attrNameLst>
                                      </p:cBhvr>
                                      <p:to>
                                        <p:strVal val="visible"/>
                                      </p:to>
                                    </p:set>
                                    <p:anim calcmode="lin" valueType="num">
                                      <p:cBhvr additive="base">
                                        <p:cTn id="3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5">
                                            <p:bg/>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6">
                                            <p:bg/>
                                          </p:spTgt>
                                        </p:tgtEl>
                                        <p:attrNameLst>
                                          <p:attrName>style.visibility</p:attrName>
                                        </p:attrNameLst>
                                      </p:cBhvr>
                                      <p:to>
                                        <p:strVal val="visible"/>
                                      </p:to>
                                    </p:set>
                                    <p:anim calcmode="lin" valueType="num">
                                      <p:cBhvr additive="base">
                                        <p:cTn id="4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6">
                                            <p:bg/>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7">
                                            <p:bg/>
                                          </p:spTgt>
                                        </p:tgtEl>
                                        <p:attrNameLst>
                                          <p:attrName>style.visibility</p:attrName>
                                        </p:attrNameLst>
                                      </p:cBhvr>
                                      <p:to>
                                        <p:strVal val="visible"/>
                                      </p:to>
                                    </p:set>
                                    <p:anim calcmode="lin" valueType="num">
                                      <p:cBhvr additive="base">
                                        <p:cTn id="5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7">
                                            <p:bg/>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7">
                                            <p:txEl>
                                              <p:pRg st="0" end="0"/>
                                            </p:txEl>
                                          </p:spTgt>
                                        </p:tgtEl>
                                        <p:attrNameLst>
                                          <p:attrName>style.visibility</p:attrName>
                                        </p:attrNameLst>
                                      </p:cBhvr>
                                      <p:to>
                                        <p:strVal val="visible"/>
                                      </p:to>
                                    </p:set>
                                    <p:anim calcmode="lin" valueType="num">
                                      <p:cBhvr additive="base">
                                        <p:cTn id="6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12">
                                            <p:bg/>
                                          </p:spTgt>
                                        </p:tgtEl>
                                        <p:attrNameLst>
                                          <p:attrName>style.visibility</p:attrName>
                                        </p:attrNameLst>
                                      </p:cBhvr>
                                      <p:to>
                                        <p:strVal val="visible"/>
                                      </p:to>
                                    </p:set>
                                    <p:anim calcmode="lin" valueType="num">
                                      <p:cBhvr additive="base">
                                        <p:cTn id="67"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bg/>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12">
                                            <p:txEl>
                                              <p:pRg st="0" end="0"/>
                                            </p:txEl>
                                          </p:spTgt>
                                        </p:tgtEl>
                                        <p:attrNameLst>
                                          <p:attrName>style.visibility</p:attrName>
                                        </p:attrNameLst>
                                      </p:cBhvr>
                                      <p:to>
                                        <p:strVal val="visible"/>
                                      </p:to>
                                    </p:set>
                                    <p:anim calcmode="lin" valueType="num">
                                      <p:cBhvr additive="base">
                                        <p:cTn id="72"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40965">
                                            <p:bg/>
                                          </p:spTgt>
                                        </p:tgtEl>
                                        <p:attrNameLst>
                                          <p:attrName>style.visibility</p:attrName>
                                        </p:attrNameLst>
                                      </p:cBhvr>
                                      <p:to>
                                        <p:strVal val="visible"/>
                                      </p:to>
                                    </p:set>
                                    <p:anim calcmode="lin" valueType="num">
                                      <p:cBhvr additive="base">
                                        <p:cTn id="77" dur="500" fill="hold"/>
                                        <p:tgtEl>
                                          <p:spTgt spid="40965">
                                            <p:bg/>
                                          </p:spTgt>
                                        </p:tgtEl>
                                        <p:attrNameLst>
                                          <p:attrName>ppt_x</p:attrName>
                                        </p:attrNameLst>
                                      </p:cBhvr>
                                      <p:tavLst>
                                        <p:tav tm="0">
                                          <p:val>
                                            <p:strVal val="1+#ppt_w/2"/>
                                          </p:val>
                                        </p:tav>
                                        <p:tav tm="100000">
                                          <p:val>
                                            <p:strVal val="#ppt_x"/>
                                          </p:val>
                                        </p:tav>
                                      </p:tavLst>
                                    </p:anim>
                                    <p:anim calcmode="lin" valueType="num">
                                      <p:cBhvr additive="base">
                                        <p:cTn id="78" dur="500" fill="hold"/>
                                        <p:tgtEl>
                                          <p:spTgt spid="40965">
                                            <p:bg/>
                                          </p:spTgt>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2" fill="hold" grpId="0" nodeType="afterEffect">
                                  <p:stCondLst>
                                    <p:cond delay="0"/>
                                  </p:stCondLst>
                                  <p:childTnLst>
                                    <p:set>
                                      <p:cBhvr>
                                        <p:cTn id="81" dur="1" fill="hold">
                                          <p:stCondLst>
                                            <p:cond delay="0"/>
                                          </p:stCondLst>
                                        </p:cTn>
                                        <p:tgtEl>
                                          <p:spTgt spid="40965">
                                            <p:txEl>
                                              <p:pRg st="0" end="0"/>
                                            </p:txEl>
                                          </p:spTgt>
                                        </p:tgtEl>
                                        <p:attrNameLst>
                                          <p:attrName>style.visibility</p:attrName>
                                        </p:attrNameLst>
                                      </p:cBhvr>
                                      <p:to>
                                        <p:strVal val="visible"/>
                                      </p:to>
                                    </p:set>
                                    <p:anim calcmode="lin" valueType="num">
                                      <p:cBhvr additive="base">
                                        <p:cTn id="82" dur="500" fill="hold"/>
                                        <p:tgtEl>
                                          <p:spTgt spid="40965">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40965">
                                            <p:txEl>
                                              <p:pRg st="0" end="0"/>
                                            </p:txEl>
                                          </p:spTgt>
                                        </p:tgtEl>
                                        <p:attrNameLst>
                                          <p:attrName>ppt_y</p:attrName>
                                        </p:attrNameLst>
                                      </p:cBhvr>
                                      <p:tavLst>
                                        <p:tav tm="0">
                                          <p:val>
                                            <p:strVal val="#ppt_y"/>
                                          </p:val>
                                        </p:tav>
                                        <p:tav tm="100000">
                                          <p:val>
                                            <p:strVal val="#ppt_y"/>
                                          </p:val>
                                        </p:tav>
                                      </p:tavLst>
                                    </p:anim>
                                  </p:childTnLst>
                                </p:cTn>
                              </p:par>
                            </p:childTnLst>
                          </p:cTn>
                        </p:par>
                        <p:par>
                          <p:cTn id="84" fill="hold">
                            <p:stCondLst>
                              <p:cond delay="8000"/>
                            </p:stCondLst>
                            <p:childTnLst>
                              <p:par>
                                <p:cTn id="85" presetID="2" presetClass="entr" presetSubtype="4" fill="hold" grpId="0" nodeType="afterEffect">
                                  <p:stCondLst>
                                    <p:cond delay="0"/>
                                  </p:stCondLst>
                                  <p:childTnLst>
                                    <p:set>
                                      <p:cBhvr>
                                        <p:cTn id="86" dur="1" fill="hold">
                                          <p:stCondLst>
                                            <p:cond delay="0"/>
                                          </p:stCondLst>
                                        </p:cTn>
                                        <p:tgtEl>
                                          <p:spTgt spid="40967">
                                            <p:bg/>
                                          </p:spTgt>
                                        </p:tgtEl>
                                        <p:attrNameLst>
                                          <p:attrName>style.visibility</p:attrName>
                                        </p:attrNameLst>
                                      </p:cBhvr>
                                      <p:to>
                                        <p:strVal val="visible"/>
                                      </p:to>
                                    </p:set>
                                    <p:anim calcmode="lin" valueType="num">
                                      <p:cBhvr additive="base">
                                        <p:cTn id="87" dur="500" fill="hold"/>
                                        <p:tgtEl>
                                          <p:spTgt spid="40967">
                                            <p:bg/>
                                          </p:spTgt>
                                        </p:tgtEl>
                                        <p:attrNameLst>
                                          <p:attrName>ppt_x</p:attrName>
                                        </p:attrNameLst>
                                      </p:cBhvr>
                                      <p:tavLst>
                                        <p:tav tm="0">
                                          <p:val>
                                            <p:strVal val="#ppt_x"/>
                                          </p:val>
                                        </p:tav>
                                        <p:tav tm="100000">
                                          <p:val>
                                            <p:strVal val="#ppt_x"/>
                                          </p:val>
                                        </p:tav>
                                      </p:tavLst>
                                    </p:anim>
                                    <p:anim calcmode="lin" valueType="num">
                                      <p:cBhvr additive="base">
                                        <p:cTn id="88" dur="500" fill="hold"/>
                                        <p:tgtEl>
                                          <p:spTgt spid="40967">
                                            <p:bg/>
                                          </p:spTgt>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grpId="0" nodeType="afterEffect">
                                  <p:stCondLst>
                                    <p:cond delay="0"/>
                                  </p:stCondLst>
                                  <p:childTnLst>
                                    <p:set>
                                      <p:cBhvr>
                                        <p:cTn id="91" dur="1" fill="hold">
                                          <p:stCondLst>
                                            <p:cond delay="0"/>
                                          </p:stCondLst>
                                        </p:cTn>
                                        <p:tgtEl>
                                          <p:spTgt spid="40967">
                                            <p:txEl>
                                              <p:pRg st="0" end="0"/>
                                            </p:txEl>
                                          </p:spTgt>
                                        </p:tgtEl>
                                        <p:attrNameLst>
                                          <p:attrName>style.visibility</p:attrName>
                                        </p:attrNameLst>
                                      </p:cBhvr>
                                      <p:to>
                                        <p:strVal val="visible"/>
                                      </p:to>
                                    </p:set>
                                    <p:anim calcmode="lin" valueType="num">
                                      <p:cBhvr additive="base">
                                        <p:cTn id="92" dur="500" fill="hold"/>
                                        <p:tgtEl>
                                          <p:spTgt spid="40967">
                                            <p:txEl>
                                              <p:pRg st="0" end="0"/>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40967">
                                            <p:txEl>
                                              <p:pRg st="0" end="0"/>
                                            </p:txEl>
                                          </p:spTgt>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10" presetClass="entr" presetSubtype="0" fill="hold" grpId="0" nodeType="afterEffect">
                                  <p:stCondLst>
                                    <p:cond delay="0"/>
                                  </p:stCondLst>
                                  <p:childTnLst>
                                    <p:set>
                                      <p:cBhvr>
                                        <p:cTn id="96" dur="1" fill="hold">
                                          <p:stCondLst>
                                            <p:cond delay="0"/>
                                          </p:stCondLst>
                                        </p:cTn>
                                        <p:tgtEl>
                                          <p:spTgt spid="40964">
                                            <p:bg/>
                                          </p:spTgt>
                                        </p:tgtEl>
                                        <p:attrNameLst>
                                          <p:attrName>style.visibility</p:attrName>
                                        </p:attrNameLst>
                                      </p:cBhvr>
                                      <p:to>
                                        <p:strVal val="visible"/>
                                      </p:to>
                                    </p:set>
                                    <p:animEffect transition="in" filter="fade">
                                      <p:cBhvr>
                                        <p:cTn id="97" dur="1000"/>
                                        <p:tgtEl>
                                          <p:spTgt spid="40964">
                                            <p:bg/>
                                          </p:spTgt>
                                        </p:tgtEl>
                                      </p:cBhvr>
                                    </p:animEffect>
                                  </p:childTnLst>
                                </p:cTn>
                              </p:par>
                            </p:childTnLst>
                          </p:cTn>
                        </p:par>
                        <p:par>
                          <p:cTn id="98" fill="hold">
                            <p:stCondLst>
                              <p:cond delay="10000"/>
                            </p:stCondLst>
                            <p:childTnLst>
                              <p:par>
                                <p:cTn id="99" presetID="10" presetClass="entr" presetSubtype="0" fill="hold" grpId="0" nodeType="afterEffect">
                                  <p:stCondLst>
                                    <p:cond delay="0"/>
                                  </p:stCondLst>
                                  <p:childTnLst>
                                    <p:set>
                                      <p:cBhvr>
                                        <p:cTn id="100" dur="1" fill="hold">
                                          <p:stCondLst>
                                            <p:cond delay="0"/>
                                          </p:stCondLst>
                                        </p:cTn>
                                        <p:tgtEl>
                                          <p:spTgt spid="40964">
                                            <p:txEl>
                                              <p:pRg st="0" end="0"/>
                                            </p:txEl>
                                          </p:spTgt>
                                        </p:tgtEl>
                                        <p:attrNameLst>
                                          <p:attrName>style.visibility</p:attrName>
                                        </p:attrNameLst>
                                      </p:cBhvr>
                                      <p:to>
                                        <p:strVal val="visible"/>
                                      </p:to>
                                    </p:set>
                                    <p:animEffect transition="in" filter="fade">
                                      <p:cBhvr>
                                        <p:cTn id="101" dur="1000"/>
                                        <p:tgtEl>
                                          <p:spTgt spid="40964">
                                            <p:txEl>
                                              <p:pRg st="0" end="0"/>
                                            </p:txEl>
                                          </p:spTgt>
                                        </p:tgtEl>
                                      </p:cBhvr>
                                    </p:animEffect>
                                  </p:childTnLst>
                                </p:cTn>
                              </p:par>
                            </p:childTnLst>
                          </p:cTn>
                        </p:par>
                        <p:par>
                          <p:cTn id="102" fill="hold">
                            <p:stCondLst>
                              <p:cond delay="11000"/>
                            </p:stCondLst>
                            <p:childTnLst>
                              <p:par>
                                <p:cTn id="103" presetID="10" presetClass="entr" presetSubtype="0" fill="hold" grpId="0" nodeType="afterEffect">
                                  <p:stCondLst>
                                    <p:cond delay="0"/>
                                  </p:stCondLst>
                                  <p:childTnLst>
                                    <p:set>
                                      <p:cBhvr>
                                        <p:cTn id="104" dur="1" fill="hold">
                                          <p:stCondLst>
                                            <p:cond delay="0"/>
                                          </p:stCondLst>
                                        </p:cTn>
                                        <p:tgtEl>
                                          <p:spTgt spid="40964">
                                            <p:txEl>
                                              <p:pRg st="1" end="1"/>
                                            </p:txEl>
                                          </p:spTgt>
                                        </p:tgtEl>
                                        <p:attrNameLst>
                                          <p:attrName>style.visibility</p:attrName>
                                        </p:attrNameLst>
                                      </p:cBhvr>
                                      <p:to>
                                        <p:strVal val="visible"/>
                                      </p:to>
                                    </p:set>
                                    <p:animEffect transition="in" filter="fade">
                                      <p:cBhvr>
                                        <p:cTn id="105" dur="1000"/>
                                        <p:tgtEl>
                                          <p:spTgt spid="40964">
                                            <p:txEl>
                                              <p:pRg st="1" end="1"/>
                                            </p:txEl>
                                          </p:spTgt>
                                        </p:tgtEl>
                                      </p:cBhvr>
                                    </p:animEffect>
                                  </p:childTnLst>
                                </p:cTn>
                              </p:par>
                            </p:childTnLst>
                          </p:cTn>
                        </p:par>
                        <p:par>
                          <p:cTn id="106" fill="hold">
                            <p:stCondLst>
                              <p:cond delay="12000"/>
                            </p:stCondLst>
                            <p:childTnLst>
                              <p:par>
                                <p:cTn id="107" presetID="10" presetClass="entr" presetSubtype="0" fill="hold" grpId="0" nodeType="afterEffect">
                                  <p:stCondLst>
                                    <p:cond delay="0"/>
                                  </p:stCondLst>
                                  <p:childTnLst>
                                    <p:set>
                                      <p:cBhvr>
                                        <p:cTn id="108" dur="1" fill="hold">
                                          <p:stCondLst>
                                            <p:cond delay="0"/>
                                          </p:stCondLst>
                                        </p:cTn>
                                        <p:tgtEl>
                                          <p:spTgt spid="40964">
                                            <p:txEl>
                                              <p:pRg st="2" end="2"/>
                                            </p:txEl>
                                          </p:spTgt>
                                        </p:tgtEl>
                                        <p:attrNameLst>
                                          <p:attrName>style.visibility</p:attrName>
                                        </p:attrNameLst>
                                      </p:cBhvr>
                                      <p:to>
                                        <p:strVal val="visible"/>
                                      </p:to>
                                    </p:set>
                                    <p:animEffect transition="in" filter="fade">
                                      <p:cBhvr>
                                        <p:cTn id="109" dur="1000"/>
                                        <p:tgtEl>
                                          <p:spTgt spid="40964">
                                            <p:txEl>
                                              <p:pRg st="2" end="2"/>
                                            </p:txEl>
                                          </p:spTgt>
                                        </p:tgtEl>
                                      </p:cBhvr>
                                    </p:animEffect>
                                  </p:childTnLst>
                                </p:cTn>
                              </p:par>
                            </p:childTnLst>
                          </p:cTn>
                        </p:par>
                        <p:par>
                          <p:cTn id="110" fill="hold">
                            <p:stCondLst>
                              <p:cond delay="13000"/>
                            </p:stCondLst>
                            <p:childTnLst>
                              <p:par>
                                <p:cTn id="111" presetID="10" presetClass="entr" presetSubtype="0" fill="hold" grpId="0" nodeType="afterEffect">
                                  <p:stCondLst>
                                    <p:cond delay="0"/>
                                  </p:stCondLst>
                                  <p:childTnLst>
                                    <p:set>
                                      <p:cBhvr>
                                        <p:cTn id="112" dur="1" fill="hold">
                                          <p:stCondLst>
                                            <p:cond delay="0"/>
                                          </p:stCondLst>
                                        </p:cTn>
                                        <p:tgtEl>
                                          <p:spTgt spid="40964">
                                            <p:txEl>
                                              <p:pRg st="3" end="3"/>
                                            </p:txEl>
                                          </p:spTgt>
                                        </p:tgtEl>
                                        <p:attrNameLst>
                                          <p:attrName>style.visibility</p:attrName>
                                        </p:attrNameLst>
                                      </p:cBhvr>
                                      <p:to>
                                        <p:strVal val="visible"/>
                                      </p:to>
                                    </p:set>
                                    <p:animEffect transition="in" filter="fade">
                                      <p:cBhvr>
                                        <p:cTn id="113" dur="1000"/>
                                        <p:tgtEl>
                                          <p:spTgt spid="40964">
                                            <p:txEl>
                                              <p:pRg st="3" end="3"/>
                                            </p:txEl>
                                          </p:spTgt>
                                        </p:tgtEl>
                                      </p:cBhvr>
                                    </p:animEffect>
                                  </p:childTnLst>
                                </p:cTn>
                              </p:par>
                            </p:childTnLst>
                          </p:cTn>
                        </p:par>
                        <p:par>
                          <p:cTn id="114" fill="hold">
                            <p:stCondLst>
                              <p:cond delay="14000"/>
                            </p:stCondLst>
                            <p:childTnLst>
                              <p:par>
                                <p:cTn id="115" presetID="10" presetClass="entr" presetSubtype="0" fill="hold" grpId="0" nodeType="afterEffect">
                                  <p:stCondLst>
                                    <p:cond delay="0"/>
                                  </p:stCondLst>
                                  <p:childTnLst>
                                    <p:set>
                                      <p:cBhvr>
                                        <p:cTn id="116" dur="1" fill="hold">
                                          <p:stCondLst>
                                            <p:cond delay="0"/>
                                          </p:stCondLst>
                                        </p:cTn>
                                        <p:tgtEl>
                                          <p:spTgt spid="40964">
                                            <p:txEl>
                                              <p:pRg st="4" end="4"/>
                                            </p:txEl>
                                          </p:spTgt>
                                        </p:tgtEl>
                                        <p:attrNameLst>
                                          <p:attrName>style.visibility</p:attrName>
                                        </p:attrNameLst>
                                      </p:cBhvr>
                                      <p:to>
                                        <p:strVal val="visible"/>
                                      </p:to>
                                    </p:set>
                                    <p:animEffect transition="in" filter="fade">
                                      <p:cBhvr>
                                        <p:cTn id="117" dur="1000"/>
                                        <p:tgtEl>
                                          <p:spTgt spid="409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P spid="4" grpId="0" build="p" animBg="1"/>
      <p:bldP spid="5" grpId="0" build="p" animBg="1"/>
      <p:bldP spid="6" grpId="0" build="p" animBg="1"/>
      <p:bldP spid="7" grpId="0" build="p" animBg="1"/>
      <p:bldP spid="40964" grpId="0" build="p" animBg="1"/>
      <p:bldP spid="12" grpId="0" build="p" animBg="1"/>
      <p:bldP spid="40965" grpId="0" build="p" animBg="1"/>
      <p:bldP spid="40967"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990600"/>
          </a:xfrm>
          <a:ln>
            <a:noFill/>
          </a:ln>
        </p:spPr>
        <p:txBody>
          <a:bodyPr>
            <a:noAutofit/>
          </a:bodyPr>
          <a:lstStyle/>
          <a:p>
            <a:pPr algn="ctr"/>
            <a:r>
              <a:rPr lang="ar-SA" sz="4000" dirty="0">
                <a:solidFill>
                  <a:srgbClr val="FF0000"/>
                </a:solidFill>
              </a:rPr>
              <a:t>تحديات تطبيق المعايير الوطنية </a:t>
            </a:r>
            <a:br>
              <a:rPr lang="en-US" sz="3200" dirty="0"/>
            </a:br>
            <a:endParaRPr lang="en-US" sz="3200" dirty="0"/>
          </a:p>
        </p:txBody>
      </p:sp>
      <p:sp>
        <p:nvSpPr>
          <p:cNvPr id="3" name="Subtitle 2"/>
          <p:cNvSpPr>
            <a:spLocks noGrp="1"/>
          </p:cNvSpPr>
          <p:nvPr>
            <p:ph type="subTitle" idx="1"/>
          </p:nvPr>
        </p:nvSpPr>
        <p:spPr>
          <a:xfrm>
            <a:off x="381000" y="914400"/>
            <a:ext cx="8382000" cy="5562600"/>
          </a:xfrm>
          <a:noFill/>
          <a:ln>
            <a:noFill/>
          </a:ln>
          <a:effectLst>
            <a:glow rad="101600">
              <a:schemeClr val="accent1">
                <a:satMod val="175000"/>
                <a:alpha val="40000"/>
              </a:schemeClr>
            </a:glow>
          </a:effectLst>
        </p:spPr>
        <p:txBody>
          <a:bodyPr/>
          <a:lstStyle/>
          <a:p>
            <a:pPr rtl="1"/>
            <a:r>
              <a:rPr lang="ar-SA" sz="2800" b="1" dirty="0"/>
              <a:t>@ القناعة التامة بثقافة الجودة وضمان الاعتماد لقيادات مؤسســــــــــات التعليم العالي على وجه العموم وكليات العلوم الإدارية بصورة خاصــــــــة وأعضاء هيئة التدريس والإداريين .</a:t>
            </a:r>
          </a:p>
          <a:p>
            <a:pPr rtl="1"/>
            <a:r>
              <a:rPr lang="ar-SA" sz="2800" b="1" dirty="0"/>
              <a:t>@ توافر قدر كافي من الاستقلالية للهيئة العليا للتقويم والاعتماد .</a:t>
            </a:r>
          </a:p>
          <a:p>
            <a:pPr rtl="1"/>
            <a:r>
              <a:rPr lang="ar-SA" sz="2800" b="1" dirty="0"/>
              <a:t>@ مواكبة النظم التقنية والمعلوماتية ونظم الاتصالات .</a:t>
            </a:r>
          </a:p>
          <a:p>
            <a:pPr rtl="1"/>
            <a:r>
              <a:rPr lang="ar-SA" sz="2800" b="1" dirty="0"/>
              <a:t>@ الحد من الانتشار الكمي لمؤسسات التعليم العالي بما يمكن من تجويــد وتطوير المؤسسات القائمة .</a:t>
            </a:r>
          </a:p>
          <a:p>
            <a:pPr rtl="1"/>
            <a:r>
              <a:rPr lang="ar-SA" sz="2800" b="1" dirty="0"/>
              <a:t>@ غياب الرؤية الاستراتيجية الواضحة لمؤسسات التعليم العالي وكليــات العلوم الإدارية لما يجب أن تكون عليه في المستقبل .</a:t>
            </a:r>
          </a:p>
          <a:p>
            <a:pPr rtl="1"/>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219200"/>
            <a:ext cx="7772400" cy="4648200"/>
          </a:xfrm>
          <a:noFill/>
        </p:spPr>
        <p:txBody>
          <a:bodyPr/>
          <a:lstStyle/>
          <a:p>
            <a:r>
              <a:rPr lang="ar-SA" sz="2800" b="1" dirty="0"/>
              <a:t>@ الاهتمام بالبحث العلمي باعتباره يمثل أساس التطوير والتحسين </a:t>
            </a:r>
          </a:p>
          <a:p>
            <a:pPr rtl="1"/>
            <a:r>
              <a:rPr lang="ar-SA" sz="2800" b="1" dirty="0"/>
              <a:t>وبناء المهارات وخدمة الدولة والمجتمع</a:t>
            </a:r>
          </a:p>
          <a:p>
            <a:pPr rtl="1"/>
            <a:r>
              <a:rPr lang="ar-SA" sz="2800" b="1" dirty="0"/>
              <a:t>@ توافر الإمكانات المادية والمالية اللازمة لتهيئة البيئة الجامعية بما يتوافق ومعايير الجودة وضمان الاعتماد الوطني والإقليمي .</a:t>
            </a:r>
          </a:p>
          <a:p>
            <a:pPr rtl="1"/>
            <a:r>
              <a:rPr lang="ar-SA" sz="2800" b="1" dirty="0"/>
              <a:t>@ انفتاح الجامعات وكليات العلوم الإدارية على المجتمع ولعب دور واضح في تنمية وتطوير المجتمع المحلي .</a:t>
            </a:r>
          </a:p>
          <a:p>
            <a:pPr lvl="0" rtl="1"/>
            <a:r>
              <a:rPr lang="ar-SA" sz="2800" b="1" dirty="0"/>
              <a:t>@ تنمية وتطوير الموارد البشرية ، أعضاء هيئة التدريس والكوادر الإدارية المساعدة والعاملين لأهمية الدور المنوط بهم في تطوير ونهضة تلك المؤسسات.</a:t>
            </a:r>
            <a:endParaRPr lang="en-US" sz="2800" b="1" dirty="0"/>
          </a:p>
          <a:p>
            <a:pPr rtl="1"/>
            <a:endParaRPr lang="en-US" dirty="0"/>
          </a:p>
        </p:txBody>
      </p:sp>
      <p:sp>
        <p:nvSpPr>
          <p:cNvPr id="4" name="Title 1"/>
          <p:cNvSpPr>
            <a:spLocks noGrp="1"/>
          </p:cNvSpPr>
          <p:nvPr>
            <p:ph type="ctrTitle"/>
          </p:nvPr>
        </p:nvSpPr>
        <p:spPr>
          <a:xfrm>
            <a:off x="609600" y="0"/>
            <a:ext cx="7772400" cy="1143000"/>
          </a:xfrm>
        </p:spPr>
        <p:txBody>
          <a:bodyPr>
            <a:noAutofit/>
          </a:bodyPr>
          <a:lstStyle/>
          <a:p>
            <a:pPr algn="ctr"/>
            <a:r>
              <a:rPr lang="ar-SA" sz="4000" dirty="0">
                <a:solidFill>
                  <a:srgbClr val="FF0000"/>
                </a:solidFill>
              </a:rPr>
              <a:t>تحديات تطبيق المعايير الوطنية </a:t>
            </a:r>
            <a:br>
              <a:rPr lang="en-US" sz="3200" dirty="0"/>
            </a:b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239000" cy="990600"/>
          </a:xfrm>
          <a:solidFill>
            <a:schemeClr val="bg1"/>
          </a:solidFill>
          <a:ln>
            <a:solidFill>
              <a:schemeClr val="bg1"/>
            </a:solidFill>
          </a:ln>
        </p:spPr>
        <p:txBody>
          <a:bodyPr/>
          <a:lstStyle/>
          <a:p>
            <a:pPr lvl="0" algn="ctr" rtl="1"/>
            <a:r>
              <a:rPr lang="ar-SA" dirty="0">
                <a:solidFill>
                  <a:schemeClr val="tx1"/>
                </a:solidFill>
              </a:rPr>
              <a:t>مشكلة الدراسة</a:t>
            </a:r>
            <a:endParaRPr lang="en-US" dirty="0">
              <a:solidFill>
                <a:schemeClr val="tx1"/>
              </a:solidFill>
            </a:endParaRPr>
          </a:p>
        </p:txBody>
      </p:sp>
      <p:sp>
        <p:nvSpPr>
          <p:cNvPr id="3" name="Subtitle 2"/>
          <p:cNvSpPr>
            <a:spLocks noGrp="1"/>
          </p:cNvSpPr>
          <p:nvPr>
            <p:ph type="subTitle" idx="1"/>
          </p:nvPr>
        </p:nvSpPr>
        <p:spPr>
          <a:xfrm>
            <a:off x="533400" y="1371600"/>
            <a:ext cx="7772400" cy="3962400"/>
          </a:xfrm>
          <a:solidFill>
            <a:schemeClr val="accent5">
              <a:lumMod val="20000"/>
              <a:lumOff val="80000"/>
            </a:schemeClr>
          </a:solidFill>
          <a:ln>
            <a:solidFill>
              <a:srgbClr val="FF0000"/>
            </a:solidFill>
          </a:ln>
        </p:spPr>
        <p:txBody>
          <a:bodyPr>
            <a:normAutofit/>
          </a:bodyPr>
          <a:lstStyle/>
          <a:p>
            <a:pPr rtl="1"/>
            <a:r>
              <a:rPr lang="ar-SA" sz="2800" b="1" dirty="0"/>
              <a:t>         تبرز مشكلة الدراسة في أن مؤسسات التعليم العالي وكليات العلوم الإدارية تواجه مجموعة من التحديات على المستوى </a:t>
            </a:r>
            <a:r>
              <a:rPr lang="ar-SA" sz="2800" b="1" dirty="0">
                <a:solidFill>
                  <a:srgbClr val="FF0000"/>
                </a:solidFill>
              </a:rPr>
              <a:t>الوطني</a:t>
            </a:r>
            <a:r>
              <a:rPr lang="ar-SA" sz="2800" b="1" dirty="0"/>
              <a:t> و</a:t>
            </a:r>
            <a:r>
              <a:rPr lang="ar-SA" sz="2800" b="1" dirty="0">
                <a:solidFill>
                  <a:srgbClr val="FF0000"/>
                </a:solidFill>
              </a:rPr>
              <a:t>الإقليمي</a:t>
            </a:r>
            <a:r>
              <a:rPr lang="ar-SA" sz="2800" b="1" dirty="0"/>
              <a:t> و</a:t>
            </a:r>
            <a:r>
              <a:rPr lang="ar-SA" sz="2800" b="1" dirty="0">
                <a:solidFill>
                  <a:srgbClr val="FF0000"/>
                </a:solidFill>
              </a:rPr>
              <a:t>الدولي</a:t>
            </a:r>
            <a:r>
              <a:rPr lang="ar-SA" sz="2800" b="1" dirty="0"/>
              <a:t> تعيق تطبيق نظم الجودة ، مع رغبـــــة كبيرة من هذه المؤسسات والكليات للتطوير عبر نظم الاعتماد العالميـــــة دون النظر للاعتبارات الاجتماعية والتعليمية والبيئة الاقتصادية المختلفة هذا خلق نحو من البطء في حصول العديد من الكليات على الاعتمــاد الدولي في ظل عدم اهتمام أو تركيز على النظم الوطنية والإقليميــــة والذي بدوره أحدث ضعفاً في مسيرة تطوير نظم التعليـــــم العــــالي بالجامعات وكليات العلوم الإدارية بالسودان والوطن العربي.</a:t>
            </a:r>
            <a:endParaRPr lang="en-US" sz="28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2209799"/>
          </a:xfrm>
        </p:spPr>
        <p:txBody>
          <a:bodyPr>
            <a:normAutofit fontScale="90000"/>
          </a:bodyPr>
          <a:lstStyle/>
          <a:p>
            <a:pPr lvl="0" algn="ctr" rtl="1"/>
            <a:r>
              <a:rPr lang="ar-SA" sz="4000" dirty="0">
                <a:solidFill>
                  <a:srgbClr val="FF0000"/>
                </a:solidFill>
              </a:rPr>
              <a:t>التحديات التي تواجه الجامعات وكليات إدارة الأعمال الوطنية والإقليمية في تطبيق معايير الجودة وضمان الاعتماد العالمي </a:t>
            </a:r>
            <a:br>
              <a:rPr lang="en-US" dirty="0">
                <a:solidFill>
                  <a:schemeClr val="tx1"/>
                </a:solidFill>
              </a:rPr>
            </a:br>
            <a:endParaRPr lang="en-US" dirty="0">
              <a:solidFill>
                <a:schemeClr val="tx1"/>
              </a:solidFill>
            </a:endParaRPr>
          </a:p>
        </p:txBody>
      </p:sp>
      <p:sp>
        <p:nvSpPr>
          <p:cNvPr id="3" name="Subtitle 2"/>
          <p:cNvSpPr>
            <a:spLocks noGrp="1"/>
          </p:cNvSpPr>
          <p:nvPr>
            <p:ph type="subTitle" idx="1"/>
          </p:nvPr>
        </p:nvSpPr>
        <p:spPr>
          <a:xfrm>
            <a:off x="685800" y="1828800"/>
            <a:ext cx="7772400" cy="3352800"/>
          </a:xfrm>
          <a:solidFill>
            <a:schemeClr val="accent6">
              <a:lumMod val="20000"/>
              <a:lumOff val="80000"/>
            </a:schemeClr>
          </a:solidFill>
        </p:spPr>
        <p:txBody>
          <a:bodyPr>
            <a:normAutofit lnSpcReduction="10000"/>
          </a:bodyPr>
          <a:lstStyle/>
          <a:p>
            <a:pPr rtl="1"/>
            <a:r>
              <a:rPr lang="ar-SA" sz="2800" b="1" dirty="0"/>
              <a:t>من خلال قراءة متأنية لواقع الجامعــــــــات السـودانية وكليات إدارة الأعمال يكاد يخلو سجل تلك الجامعات والكليات من الحصـــــول على اعتماد وفق معايير دولية ، وبتعميم القراءة على مؤسســــات التعليم العالي على النطاق العربي فنجد أن نسبة الجامعات وكليات العلـــــوم الإدارية الحاصلة على الاعتماد وفق المعــــــــــــايير الدولية ضعيـفة (لم تتجاوز 2.8%)بالنسبة لجمعية تطوير كليات إدارة الأعمـــــــــال الدولية (</a:t>
            </a:r>
            <a:r>
              <a:rPr lang="en-US" sz="2800" b="1" dirty="0"/>
              <a:t>AACSB</a:t>
            </a:r>
            <a:r>
              <a:rPr lang="ar-SA" sz="2800" b="1" dirty="0"/>
              <a:t>) وكذا الحال بالنسبة لبقية معايير الاعتمــــــــــاد الدولية الأخري.</a:t>
            </a:r>
            <a:endParaRPr lang="en-US" sz="2800"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1"/>
            <a:ext cx="8458200" cy="990600"/>
          </a:xfrm>
        </p:spPr>
        <p:txBody>
          <a:bodyPr>
            <a:noAutofit/>
          </a:bodyPr>
          <a:lstStyle/>
          <a:p>
            <a:pPr algn="ctr" rtl="1"/>
            <a:r>
              <a:rPr lang="ar-SA" sz="3200" dirty="0">
                <a:solidFill>
                  <a:srgbClr val="FF0000"/>
                </a:solidFill>
              </a:rPr>
              <a:t>تساؤلات المجموعة الدولية لمراقبة الجودة التابعة لمجلس اعتماد التعليم العالي الأمريكي ؟؟؟؟</a:t>
            </a:r>
            <a:endParaRPr lang="en-US" sz="3200" dirty="0">
              <a:solidFill>
                <a:srgbClr val="FF0000"/>
              </a:solidFill>
            </a:endParaRPr>
          </a:p>
        </p:txBody>
      </p:sp>
      <p:sp>
        <p:nvSpPr>
          <p:cNvPr id="3" name="Subtitle 2"/>
          <p:cNvSpPr>
            <a:spLocks noGrp="1"/>
          </p:cNvSpPr>
          <p:nvPr>
            <p:ph type="subTitle" idx="1"/>
          </p:nvPr>
        </p:nvSpPr>
        <p:spPr>
          <a:xfrm>
            <a:off x="685800" y="1371600"/>
            <a:ext cx="7772400" cy="3886200"/>
          </a:xfrm>
        </p:spPr>
        <p:txBody>
          <a:bodyPr>
            <a:noAutofit/>
          </a:bodyPr>
          <a:lstStyle/>
          <a:p>
            <a:r>
              <a:rPr lang="ar-SA" sz="3200" b="1" dirty="0"/>
              <a:t>@ (هل هناك تعارض بين الرغبة في وضع نموذج واحـــــد للتميز مع وجود تنوع أكبر بين الطلاب والمؤسسات ؟) </a:t>
            </a:r>
          </a:p>
          <a:p>
            <a:r>
              <a:rPr lang="ar-SA" sz="3200" b="1" dirty="0"/>
              <a:t>@ من الذي يملك الشرعية لوضع مجموعة من المعـــــايير الدولية حيث يصعب وضع معايير موحدة للجودة داخـــــــــل مؤسسة أو دولة واحدة ، وبالتالي فإنه من شبه المستحيـــل تطبيق هذه المعايير عبر مختلف البلدان، من الصعب وضـع مجموعة واحدة من المعايير تناسب كل المؤسسات ونظـــــم التعليم الذي يختلف في الجودة ومراحل التطور </a:t>
            </a:r>
            <a:r>
              <a:rPr lang="ar-SA" sz="2400" b="1" dirty="0"/>
              <a: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4648200"/>
          </a:xfrm>
        </p:spPr>
        <p:txBody>
          <a:bodyPr>
            <a:normAutofit fontScale="92500" lnSpcReduction="10000"/>
          </a:bodyPr>
          <a:lstStyle/>
          <a:p>
            <a:pPr algn="just" rtl="1"/>
            <a:r>
              <a:rPr lang="ar-SA" sz="3200" b="1" dirty="0"/>
              <a:t>@ اتفاق مجمـــوعة العمـــل على عــدم الســعي لخلق هيئة اعتماد بين الدول ولكنها ستعمل من خلال هيئات ضمان الجودة المحلية لتحقيق هذه المعايير المشتركة .</a:t>
            </a:r>
          </a:p>
          <a:p>
            <a:pPr rtl="1"/>
            <a:r>
              <a:rPr lang="ar-SA" sz="3200" b="1" dirty="0"/>
              <a:t>@ الأفضل التقسيم إلى مناطق جغرافية أصغر حيث يجمـــع بينها خليفة تعليمية مشتركة وروابط أعمق على المســـتوى الثقافي والاقتصادي .</a:t>
            </a:r>
          </a:p>
          <a:p>
            <a:pPr algn="ctr" rtl="1"/>
            <a:r>
              <a:rPr lang="ar-SA" sz="4000" b="1" dirty="0">
                <a:solidFill>
                  <a:srgbClr val="FF0000"/>
                </a:solidFill>
              </a:rPr>
              <a:t>خلاصة</a:t>
            </a:r>
          </a:p>
          <a:p>
            <a:pPr rtl="1"/>
            <a:r>
              <a:rPr lang="ar-SA" sz="3500" b="1" dirty="0"/>
              <a:t>التأكيد على أهمية البعد العالمي لمعايير الاعتماد وذلك ربطـاً مع التطورات الملازمة للنهضة العلمية والتجـــــارب الرائدة للبدان المتقدمة ..      </a:t>
            </a:r>
            <a:r>
              <a:rPr lang="ar-SA" sz="4300" b="1" dirty="0">
                <a:solidFill>
                  <a:srgbClr val="FF0000"/>
                </a:solidFill>
              </a:rPr>
              <a:t>لكن ....</a:t>
            </a:r>
            <a:endParaRPr lang="en-US" sz="43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7924800" cy="6172200"/>
          </a:xfrm>
          <a:noFill/>
        </p:spPr>
        <p:txBody>
          <a:bodyPr>
            <a:noAutofit/>
          </a:bodyPr>
          <a:lstStyle/>
          <a:p>
            <a:pPr rtl="1"/>
            <a:r>
              <a:rPr lang="ar-SA" sz="2800" b="1" dirty="0"/>
              <a:t>@ نجد أن البلدان المتقدمـــــــة نفسها تجد صعوبة في تبنيها لنمط واحد ومحدد من المعايير يكون صالح في التطبيق في جميع البلدان </a:t>
            </a:r>
          </a:p>
          <a:p>
            <a:pPr rtl="1"/>
            <a:r>
              <a:rPr lang="ar-SA" sz="2800" b="1" dirty="0"/>
              <a:t>@ المعايير التي تناسب المستويات العالمية العالية الجـــــودة تؤثر إذا ما طبقت على المؤسسات الناشئة في البلد نفسه أو في  البلدان النامية ..</a:t>
            </a:r>
          </a:p>
          <a:p>
            <a:pPr rtl="1"/>
            <a:r>
              <a:rPr lang="ar-SA" sz="2800" b="1" dirty="0"/>
              <a:t>@ إعطاء الأولوية للتقسيم الجغرافي أو المناطقي الذي يجمــــــــع عادات ثقافية واقتصادية واجتماعية وأنماط تعليم مشتركة وفي هذا الجانب يظل المحيط العربي محوراً ومرتكزاً يمثل منصة للانطـــلاق للعالمية .</a:t>
            </a:r>
          </a:p>
          <a:p>
            <a:pPr rtl="1"/>
            <a:r>
              <a:rPr lang="ar-SA" sz="2800" b="1" dirty="0"/>
              <a:t>@ الواقع يدل إلى أن الجامعات العربية وكليات العلوم الإداريـــــــة ستظل تلهث نحو الاعتماد والجودة العالمية ولكن محصلة الســــعي </a:t>
            </a:r>
            <a:r>
              <a:rPr lang="ar-SA" sz="2800" b="1" dirty="0">
                <a:solidFill>
                  <a:schemeClr val="bg1"/>
                </a:solidFill>
              </a:rPr>
              <a:t>نسب ضعيفة ربما لا ترضى طموحاتها ولكنها بكل تأكيد ينبغي أن لا تقدح في أداء وتطوير تلك الجامعات والكليات ..</a:t>
            </a:r>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
            <a:ext cx="7772400" cy="990600"/>
          </a:xfrm>
        </p:spPr>
        <p:txBody>
          <a:bodyPr/>
          <a:lstStyle/>
          <a:p>
            <a:pPr algn="ctr"/>
            <a:r>
              <a:rPr lang="ar-SA" dirty="0">
                <a:solidFill>
                  <a:srgbClr val="FF0000"/>
                </a:solidFill>
              </a:rPr>
              <a:t>نتائج الدراسة</a:t>
            </a:r>
            <a:endParaRPr lang="en-US" dirty="0">
              <a:solidFill>
                <a:srgbClr val="FF0000"/>
              </a:solidFill>
            </a:endParaRPr>
          </a:p>
        </p:txBody>
      </p:sp>
      <p:sp>
        <p:nvSpPr>
          <p:cNvPr id="3" name="Subtitle 2"/>
          <p:cNvSpPr>
            <a:spLocks noGrp="1"/>
          </p:cNvSpPr>
          <p:nvPr>
            <p:ph type="subTitle" idx="1"/>
          </p:nvPr>
        </p:nvSpPr>
        <p:spPr>
          <a:xfrm>
            <a:off x="381000" y="762000"/>
            <a:ext cx="8534400" cy="5486400"/>
          </a:xfrm>
        </p:spPr>
        <p:txBody>
          <a:bodyPr/>
          <a:lstStyle/>
          <a:p>
            <a:pPr rtl="1"/>
            <a:r>
              <a:rPr lang="ar-SA" b="1" dirty="0"/>
              <a:t> </a:t>
            </a:r>
            <a:endParaRPr lang="en-US" sz="2800" b="1" dirty="0">
              <a:solidFill>
                <a:schemeClr val="tx1"/>
              </a:solidFill>
            </a:endParaRPr>
          </a:p>
          <a:p>
            <a:pPr lvl="0" rtl="1"/>
            <a:r>
              <a:rPr lang="ar-SA" sz="2800" b="1" dirty="0">
                <a:solidFill>
                  <a:srgbClr val="FF0000"/>
                </a:solidFill>
              </a:rPr>
              <a:t>1-</a:t>
            </a:r>
            <a:r>
              <a:rPr lang="ar-SA" sz="2800" b="1" dirty="0">
                <a:solidFill>
                  <a:schemeClr val="tx1"/>
                </a:solidFill>
              </a:rPr>
              <a:t> تشير خلاصة استعراض التجارب العالميــة والدولية إلى تباين واختلاف نظم التعليم والنظم السياسية والقانونية والاقتصادية بين تلك البلدان.</a:t>
            </a:r>
            <a:endParaRPr lang="en-US" sz="2800" b="1" dirty="0">
              <a:solidFill>
                <a:schemeClr val="tx1"/>
              </a:solidFill>
            </a:endParaRPr>
          </a:p>
          <a:p>
            <a:pPr lvl="0" rtl="1"/>
            <a:r>
              <a:rPr lang="ar-SA" sz="2800" b="1" dirty="0">
                <a:solidFill>
                  <a:srgbClr val="FF0000"/>
                </a:solidFill>
              </a:rPr>
              <a:t>2-</a:t>
            </a:r>
            <a:r>
              <a:rPr lang="ar-SA" sz="2800" b="1" dirty="0">
                <a:solidFill>
                  <a:schemeClr val="tx1"/>
                </a:solidFill>
              </a:rPr>
              <a:t> ركزت التجارب الدولية على بناء معايير ومقاييس لضمــــــــــان الجودة والاعتماد على مستوى البرامج والتخصصات وشكلت العديد من الأنظمـــــة المتعلقة بإدارة الأعمال مثل نظم (</a:t>
            </a:r>
            <a:r>
              <a:rPr lang="en-US" sz="2800" b="1" dirty="0">
                <a:solidFill>
                  <a:schemeClr val="tx1"/>
                </a:solidFill>
              </a:rPr>
              <a:t>EQUIS</a:t>
            </a:r>
            <a:r>
              <a:rPr lang="ar-SA" sz="2800" b="1" dirty="0">
                <a:solidFill>
                  <a:schemeClr val="tx1"/>
                </a:solidFill>
              </a:rPr>
              <a:t>) و (</a:t>
            </a:r>
            <a:r>
              <a:rPr lang="en-US" sz="2800" b="1" dirty="0">
                <a:solidFill>
                  <a:schemeClr val="tx1"/>
                </a:solidFill>
              </a:rPr>
              <a:t>AACSB</a:t>
            </a:r>
            <a:r>
              <a:rPr lang="ar-SA" sz="2800" b="1" dirty="0">
                <a:solidFill>
                  <a:schemeClr val="tx1"/>
                </a:solidFill>
              </a:rPr>
              <a:t>) أســــاس لقى رواج في أوساط مدارس العلوم الإدارية على مستوى العالم.</a:t>
            </a:r>
            <a:endParaRPr lang="en-US" sz="2800" b="1" dirty="0">
              <a:solidFill>
                <a:schemeClr val="tx1"/>
              </a:solidFill>
            </a:endParaRPr>
          </a:p>
          <a:p>
            <a:pPr lvl="0" rtl="1"/>
            <a:r>
              <a:rPr lang="ar-SA" sz="2800" b="1" dirty="0">
                <a:solidFill>
                  <a:srgbClr val="FF0000"/>
                </a:solidFill>
              </a:rPr>
              <a:t>3-</a:t>
            </a:r>
            <a:r>
              <a:rPr lang="ar-SA" sz="2800" b="1" dirty="0">
                <a:solidFill>
                  <a:schemeClr val="tx1"/>
                </a:solidFill>
              </a:rPr>
              <a:t> على الرغم من سعي كليات إدارة الأعمال ورغبتها في التطوير ومجاراة الحصول على الاعتماد وفق النظم الدولية إلا أن نسبة عدد الكليات الحاصلة على تلك النظم ضعيفة وذلك لعدم ملاءمة تلك المعايير لواقع وطبيعـــــة تلك </a:t>
            </a:r>
            <a:r>
              <a:rPr lang="ar-SA" sz="2800" b="1" dirty="0">
                <a:solidFill>
                  <a:schemeClr val="bg1"/>
                </a:solidFill>
              </a:rPr>
              <a:t>الكليات في البلدان المختلفة.</a:t>
            </a:r>
            <a:endParaRPr lang="en-US" sz="2800" b="1" dirty="0">
              <a:solidFill>
                <a:schemeClr val="bg1"/>
              </a:solidFill>
            </a:endParaRPr>
          </a:p>
          <a:p>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
            <a:ext cx="8382000" cy="6019800"/>
          </a:xfrm>
        </p:spPr>
        <p:txBody>
          <a:bodyPr>
            <a:normAutofit/>
          </a:bodyPr>
          <a:lstStyle/>
          <a:p>
            <a:pPr lvl="0" rtl="1"/>
            <a:r>
              <a:rPr lang="en-US" dirty="0"/>
              <a:t> </a:t>
            </a:r>
            <a:endParaRPr lang="en-US" sz="3000" b="1" dirty="0">
              <a:solidFill>
                <a:schemeClr val="tx1"/>
              </a:solidFill>
            </a:endParaRPr>
          </a:p>
          <a:p>
            <a:pPr lvl="0" rtl="1"/>
            <a:r>
              <a:rPr lang="ar-SA" sz="3000" b="1" dirty="0">
                <a:solidFill>
                  <a:srgbClr val="FF0000"/>
                </a:solidFill>
              </a:rPr>
              <a:t>4-</a:t>
            </a:r>
            <a:r>
              <a:rPr lang="ar-SA" sz="3000" b="1" dirty="0">
                <a:solidFill>
                  <a:schemeClr val="tx1"/>
                </a:solidFill>
              </a:rPr>
              <a:t> توفر معظم البلدان العربية والنامية الدعم المادي لهيئات الجـــودة وضمان الاعتماد عبر الدعم الحكومي و يتم ذلك بصورة مشتركـة في النماذج الدولية ويؤثر ذلك على وضعية تلك الهيئات واستقلاليتها.</a:t>
            </a:r>
            <a:endParaRPr lang="en-US" sz="3000" b="1" dirty="0">
              <a:solidFill>
                <a:schemeClr val="tx1"/>
              </a:solidFill>
            </a:endParaRPr>
          </a:p>
          <a:p>
            <a:pPr lvl="0" rtl="1"/>
            <a:r>
              <a:rPr lang="ar-SA" sz="3000" b="1" dirty="0">
                <a:solidFill>
                  <a:srgbClr val="FF0000"/>
                </a:solidFill>
              </a:rPr>
              <a:t>6-</a:t>
            </a:r>
            <a:r>
              <a:rPr lang="ar-SA" sz="3000" b="1" dirty="0">
                <a:solidFill>
                  <a:schemeClr val="tx1"/>
                </a:solidFill>
              </a:rPr>
              <a:t> تجربة وضع معايير ومقاييس مشتركة مصممــــة للتطبيق في كل التخصصات كتجربة اتحاد الجامعات العربية يصعب تنفــيذها لاختلاف طبيعة وخصوصية التخصصات ولابد من تطوير تلك التجربة أســــوة بالتجارب العالمية لتخصصات  العلوم الإدارية التي سبق الإشارة لهـا </a:t>
            </a:r>
            <a:endParaRPr lang="en-US" sz="3000" b="1" dirty="0">
              <a:solidFill>
                <a:schemeClr val="tx1"/>
              </a:solidFill>
            </a:endParaRPr>
          </a:p>
          <a:p>
            <a:pPr lvl="0" rtl="1"/>
            <a:r>
              <a:rPr lang="ar-SA" sz="3000" b="1" dirty="0">
                <a:solidFill>
                  <a:srgbClr val="FF0000"/>
                </a:solidFill>
              </a:rPr>
              <a:t>7-</a:t>
            </a:r>
            <a:r>
              <a:rPr lang="ar-SA" sz="3000" b="1" dirty="0">
                <a:solidFill>
                  <a:schemeClr val="tx1"/>
                </a:solidFill>
              </a:rPr>
              <a:t> التأكيد على صعوبة تبني البلدان أياً كانت متقدمة أو نامية تطبيـق أنظمة جودة وضمان اعتماد موحدة وفق نمط أو نموذج موحد وذلك لمجموعة من الأسباب والمتغيرات أشارت لها الدراسة بصورة </a:t>
            </a:r>
            <a:r>
              <a:rPr lang="ar-SA" sz="3000" b="1" dirty="0">
                <a:solidFill>
                  <a:schemeClr val="bg1"/>
                </a:solidFill>
              </a:rPr>
              <a:t>مفصلة .</a:t>
            </a:r>
            <a:endParaRPr lang="en-US" sz="3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686800" cy="5943600"/>
          </a:xfrm>
        </p:spPr>
        <p:txBody>
          <a:bodyPr/>
          <a:lstStyle/>
          <a:p>
            <a:pPr lvl="0" rtl="1"/>
            <a:r>
              <a:rPr lang="en-US" dirty="0"/>
              <a:t> </a:t>
            </a:r>
            <a:endParaRPr lang="en-US" b="1" dirty="0">
              <a:solidFill>
                <a:schemeClr val="tx1"/>
              </a:solidFill>
            </a:endParaRPr>
          </a:p>
          <a:p>
            <a:pPr lvl="0" rtl="1"/>
            <a:r>
              <a:rPr lang="ar-SA" b="1" dirty="0">
                <a:solidFill>
                  <a:srgbClr val="FF0000"/>
                </a:solidFill>
              </a:rPr>
              <a:t>8-</a:t>
            </a:r>
            <a:r>
              <a:rPr lang="ar-SA" b="1" dirty="0">
                <a:solidFill>
                  <a:schemeClr val="tx1"/>
                </a:solidFill>
              </a:rPr>
              <a:t> تبني البلدان العربية لمعايير وطنية متطورة تمثل بداية الانطلاق نحو تطوير معايير ومقاييس الجودة الإقليمية والعالمية باعتبار أن الغرض إحداث نقلة فعلية تطبيقية لانزال تلك المعايير بصورة فاعلة وليس الغرض الحصول على شهادة جودة عالمية.</a:t>
            </a:r>
            <a:endParaRPr lang="en-US" b="1" dirty="0">
              <a:solidFill>
                <a:schemeClr val="tx1"/>
              </a:solidFill>
            </a:endParaRPr>
          </a:p>
          <a:p>
            <a:pPr lvl="0" rtl="1"/>
            <a:r>
              <a:rPr lang="ar-SA" b="1" dirty="0">
                <a:solidFill>
                  <a:srgbClr val="FF0000"/>
                </a:solidFill>
              </a:rPr>
              <a:t>9-</a:t>
            </a:r>
            <a:r>
              <a:rPr lang="ar-SA" b="1" dirty="0">
                <a:solidFill>
                  <a:schemeClr val="tx1"/>
                </a:solidFill>
              </a:rPr>
              <a:t> اعتبار البعد الجغرافي للبلدان العربية المتمثل في دليل الجودة والاعتماد للجامعات العربية وللبرامج أساس يجب تطويره ليشكل معبر للعالمية وغاية تسعى كليات العلوم الإدارية لبلوغها من خلال واقع يلائم طبيعة تلك البلدان.</a:t>
            </a:r>
            <a:endParaRPr lang="en-US" b="1" dirty="0">
              <a:solidFill>
                <a:schemeClr val="tx1"/>
              </a:solidFill>
            </a:endParaRPr>
          </a:p>
          <a:p>
            <a:pPr lvl="0" rtl="1"/>
            <a:r>
              <a:rPr lang="ar-SA" b="1" dirty="0">
                <a:solidFill>
                  <a:srgbClr val="FF0000"/>
                </a:solidFill>
              </a:rPr>
              <a:t>10-</a:t>
            </a:r>
            <a:r>
              <a:rPr lang="ar-SA" b="1" dirty="0">
                <a:solidFill>
                  <a:schemeClr val="tx1"/>
                </a:solidFill>
              </a:rPr>
              <a:t> سعي الجامعات السودانية وكليات إدارة الأعمال السودانية لخلق بيئة مناسبة لثقافة الجودة وضمان الاعتماد داخل تلك الكليات والجامعات.</a:t>
            </a:r>
            <a:endParaRPr lang="en-US" b="1" dirty="0">
              <a:solidFill>
                <a:schemeClr val="tx1"/>
              </a:solidFill>
            </a:endParaRPr>
          </a:p>
          <a:p>
            <a:r>
              <a:rPr lang="ar-SA" b="1" dirty="0">
                <a:solidFill>
                  <a:srgbClr val="FF0000"/>
                </a:solidFill>
              </a:rPr>
              <a:t>11-</a:t>
            </a:r>
            <a:r>
              <a:rPr lang="ar-SA" b="1" dirty="0">
                <a:solidFill>
                  <a:schemeClr val="tx1"/>
                </a:solidFill>
              </a:rPr>
              <a:t> اتخاذ هيئة ضمان الجودة والاعتماد لمؤسسات التعليم العالي السودانية خطوات نحو انزال تلك المعايير والمقاييس أرض الواقع مع السعي بين </a:t>
            </a:r>
            <a:r>
              <a:rPr lang="ar-SA" b="1" dirty="0">
                <a:solidFill>
                  <a:schemeClr val="bg1"/>
                </a:solidFill>
              </a:rPr>
              <a:t>الجامعات ووزارة التعليم لإزالة التحديات التي تواجه التطبيق </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
            <a:ext cx="7772400" cy="838199"/>
          </a:xfrm>
        </p:spPr>
        <p:txBody>
          <a:bodyPr/>
          <a:lstStyle/>
          <a:p>
            <a:pPr algn="ctr"/>
            <a:r>
              <a:rPr lang="ar-SA" dirty="0">
                <a:solidFill>
                  <a:srgbClr val="FF0000"/>
                </a:solidFill>
              </a:rPr>
              <a:t>توصيات الدراسة</a:t>
            </a:r>
            <a:endParaRPr lang="en-US" dirty="0">
              <a:solidFill>
                <a:srgbClr val="FF0000"/>
              </a:solidFill>
            </a:endParaRPr>
          </a:p>
        </p:txBody>
      </p:sp>
      <p:sp>
        <p:nvSpPr>
          <p:cNvPr id="3" name="Subtitle 2"/>
          <p:cNvSpPr>
            <a:spLocks noGrp="1"/>
          </p:cNvSpPr>
          <p:nvPr>
            <p:ph type="subTitle" idx="1"/>
          </p:nvPr>
        </p:nvSpPr>
        <p:spPr>
          <a:xfrm>
            <a:off x="304800" y="533400"/>
            <a:ext cx="8458200" cy="5105400"/>
          </a:xfrm>
        </p:spPr>
        <p:txBody>
          <a:bodyPr>
            <a:normAutofit lnSpcReduction="10000"/>
          </a:bodyPr>
          <a:lstStyle/>
          <a:p>
            <a:pPr rtl="1"/>
            <a:r>
              <a:rPr lang="ar-SA" b="1" dirty="0"/>
              <a:t> </a:t>
            </a:r>
            <a:endParaRPr lang="en-US" dirty="0"/>
          </a:p>
          <a:p>
            <a:pPr lvl="0" rtl="1"/>
            <a:r>
              <a:rPr lang="ar-SA" dirty="0">
                <a:solidFill>
                  <a:srgbClr val="FF0000"/>
                </a:solidFill>
              </a:rPr>
              <a:t>1-</a:t>
            </a:r>
            <a:r>
              <a:rPr lang="ar-SA" dirty="0"/>
              <a:t> </a:t>
            </a:r>
            <a:r>
              <a:rPr lang="ar-SA" b="1" dirty="0"/>
              <a:t>الاستفادة من تجربة الكليات المتناظرة لاتحاد الجامعات العربية وإنشـــــاء جمعيات شبيهة للتخصصات على مستوى بلدان العالم العربي بغرض التنسيق لبناء معايير ومقاييس متناسقة  لكليات العلوم الإدارية ، والعلوم الاقتصـــادية والسياسية.</a:t>
            </a:r>
            <a:endParaRPr lang="en-US" b="1" dirty="0"/>
          </a:p>
          <a:p>
            <a:pPr lvl="0" rtl="1"/>
            <a:r>
              <a:rPr lang="ar-SA" b="1" dirty="0">
                <a:solidFill>
                  <a:srgbClr val="FF0000"/>
                </a:solidFill>
              </a:rPr>
              <a:t>2-</a:t>
            </a:r>
            <a:r>
              <a:rPr lang="ar-SA" b="1" dirty="0"/>
              <a:t> تبني جمعية كليات إدارة الأعمال والعلوم الاقتصــــــــادية والسياسية فكرة إصدار دليل معايير جودة وضمــــان اعتمـــــاد لتخصص إدارة الأعمـــــــــــال والتخصصات الأخرى.</a:t>
            </a:r>
            <a:endParaRPr lang="en-US" b="1" dirty="0"/>
          </a:p>
          <a:p>
            <a:pPr lvl="0" rtl="1"/>
            <a:r>
              <a:rPr lang="ar-SA" b="1" dirty="0">
                <a:solidFill>
                  <a:srgbClr val="FF0000"/>
                </a:solidFill>
              </a:rPr>
              <a:t>3- </a:t>
            </a:r>
            <a:r>
              <a:rPr lang="ar-SA" b="1" dirty="0"/>
              <a:t>تطوير فكرة الكلية الأنموذج والنماذج الموحدة لتخصصات إدارة الأعمــال والعلوم الاقتصادية والسياسية والاجتماعية لتصبح مجموعة معايير متمــاثلة مع هيئة الجودة وضمان الاعتمـــــاد السودانية استناـــــــــداً على جهود لجنة الدراسات الاقتصادية والاجتماعية التابعة للمجلس القومي للتعليم </a:t>
            </a:r>
            <a:r>
              <a:rPr lang="ar-SA" b="1" dirty="0">
                <a:solidFill>
                  <a:schemeClr val="tx1"/>
                </a:solidFill>
              </a:rPr>
              <a:t>العالي</a:t>
            </a:r>
            <a:r>
              <a:rPr lang="ar-SA" b="1" dirty="0">
                <a:solidFill>
                  <a:schemeClr val="bg1"/>
                </a:solidFill>
              </a:rPr>
              <a:t> السوداني.</a:t>
            </a:r>
            <a:endParaRPr lang="en-US" b="1" dirty="0">
              <a:solidFill>
                <a:schemeClr val="bg1"/>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ded Corner 1"/>
          <p:cNvSpPr/>
          <p:nvPr/>
        </p:nvSpPr>
        <p:spPr>
          <a:xfrm>
            <a:off x="2438400" y="1066800"/>
            <a:ext cx="3962400" cy="4038600"/>
          </a:xfrm>
          <a:prstGeom prst="foldedCorner">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dirty="0"/>
              <a:t>شكرا </a:t>
            </a:r>
          </a:p>
          <a:p>
            <a:pPr algn="ctr"/>
            <a:r>
              <a:rPr lang="ar-SA" sz="6600" dirty="0"/>
              <a:t>لحسن </a:t>
            </a:r>
          </a:p>
          <a:p>
            <a:pPr algn="ctr"/>
            <a:r>
              <a:rPr lang="ar-SA" sz="6600" dirty="0"/>
              <a:t>إصغائكم </a:t>
            </a:r>
            <a:endParaRPr lang="en-US" sz="6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500"/>
                                        <p:tgtEl>
                                          <p:spTgt spid="2">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500"/>
                                        <p:tgtEl>
                                          <p:spTgt spid="2">
                                            <p:txEl>
                                              <p:pRg st="1" end="1"/>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447799"/>
          </a:xfrm>
          <a:solidFill>
            <a:schemeClr val="bg1"/>
          </a:solidFill>
          <a:ln>
            <a:solidFill>
              <a:schemeClr val="bg1"/>
            </a:solidFill>
          </a:ln>
        </p:spPr>
        <p:txBody>
          <a:bodyPr>
            <a:normAutofit fontScale="90000"/>
          </a:bodyPr>
          <a:lstStyle/>
          <a:p>
            <a:pPr lvl="0" algn="ctr" rtl="1"/>
            <a:r>
              <a:rPr lang="ar-SA" dirty="0">
                <a:solidFill>
                  <a:schemeClr val="tx1"/>
                </a:solidFill>
              </a:rPr>
              <a:t> </a:t>
            </a:r>
            <a:br>
              <a:rPr lang="en-US" dirty="0">
                <a:solidFill>
                  <a:schemeClr val="tx1"/>
                </a:solidFill>
              </a:rPr>
            </a:br>
            <a:r>
              <a:rPr lang="ar-SA" sz="3600" dirty="0">
                <a:solidFill>
                  <a:schemeClr val="tx1"/>
                </a:solidFill>
              </a:rPr>
              <a:t>المحور الأول</a:t>
            </a:r>
            <a:br>
              <a:rPr lang="en-US" sz="3600" dirty="0">
                <a:solidFill>
                  <a:schemeClr val="tx1"/>
                </a:solidFill>
              </a:rPr>
            </a:br>
            <a:r>
              <a:rPr lang="ar-SA" sz="3600" dirty="0">
                <a:solidFill>
                  <a:schemeClr val="tx1"/>
                </a:solidFill>
              </a:rPr>
              <a:t>نماذج دولية لنظم الجودة وضمان الإعتماد</a:t>
            </a:r>
            <a:br>
              <a:rPr lang="ar-SA" sz="3600" dirty="0">
                <a:solidFill>
                  <a:schemeClr val="tx1"/>
                </a:solidFill>
              </a:rPr>
            </a:br>
            <a:r>
              <a:rPr lang="ar-SA" sz="3600" dirty="0">
                <a:solidFill>
                  <a:schemeClr val="tx1"/>
                </a:solidFill>
              </a:rPr>
              <a:t> لكليات العلوم الإدارية </a:t>
            </a:r>
            <a:endParaRPr lang="en-US" sz="3600" dirty="0">
              <a:solidFill>
                <a:schemeClr val="tx1"/>
              </a:solidFill>
            </a:endParaRPr>
          </a:p>
        </p:txBody>
      </p:sp>
      <p:sp>
        <p:nvSpPr>
          <p:cNvPr id="3" name="Subtitle 2"/>
          <p:cNvSpPr>
            <a:spLocks noGrp="1"/>
          </p:cNvSpPr>
          <p:nvPr>
            <p:ph type="subTitle" idx="1"/>
          </p:nvPr>
        </p:nvSpPr>
        <p:spPr>
          <a:xfrm>
            <a:off x="685800" y="2057400"/>
            <a:ext cx="7772400" cy="3733800"/>
          </a:xfrm>
          <a:solidFill>
            <a:schemeClr val="bg2"/>
          </a:solidFill>
          <a:ln>
            <a:solidFill>
              <a:srgbClr val="FF0000"/>
            </a:solidFill>
          </a:ln>
        </p:spPr>
        <p:txBody>
          <a:bodyPr>
            <a:normAutofit lnSpcReduction="10000"/>
          </a:bodyPr>
          <a:lstStyle/>
          <a:p>
            <a:pPr rtl="1"/>
            <a:r>
              <a:rPr lang="ar-SA" dirty="0">
                <a:solidFill>
                  <a:srgbClr val="FF0000"/>
                </a:solidFill>
              </a:rPr>
              <a:t>    </a:t>
            </a:r>
            <a:r>
              <a:rPr lang="ar-SA" b="1" dirty="0">
                <a:solidFill>
                  <a:srgbClr val="FF0000"/>
                </a:solidFill>
              </a:rPr>
              <a:t>لابد من التمهيد في البدء  بإلقاء الضوء علي بعض التجارب الدولية لتلك النظم علي مستوي البلدان والجامعات بصــــورة  عامة :</a:t>
            </a:r>
          </a:p>
          <a:p>
            <a:pPr rtl="1"/>
            <a:r>
              <a:rPr lang="ar-SA" b="1" dirty="0"/>
              <a:t>@</a:t>
            </a:r>
            <a:r>
              <a:rPr lang="ar-SA" dirty="0"/>
              <a:t>  </a:t>
            </a:r>
            <a:r>
              <a:rPr lang="ar-SA" sz="3200" b="1" dirty="0">
                <a:solidFill>
                  <a:schemeClr val="tx1"/>
                </a:solidFill>
              </a:rPr>
              <a:t>التجربة الأمريكية </a:t>
            </a:r>
            <a:r>
              <a:rPr lang="ar-SA" dirty="0"/>
              <a:t>: </a:t>
            </a:r>
            <a:r>
              <a:rPr lang="ar-SA" b="1" dirty="0"/>
              <a:t>والتي تتميز بتوازنها بين التوســـع والإنتشـار والأستقلالية لمؤسسات التعليم العالي وبين االإلتزام بتطبيق الجـــــودة والإعتما د .  </a:t>
            </a:r>
          </a:p>
          <a:p>
            <a:pPr rtl="1"/>
            <a:r>
              <a:rPr lang="ar-SA" b="1" dirty="0"/>
              <a:t>@ </a:t>
            </a:r>
            <a:r>
              <a:rPr lang="ar-SA" sz="3200" b="1" dirty="0">
                <a:solidFill>
                  <a:schemeClr val="tx1"/>
                </a:solidFill>
              </a:rPr>
              <a:t>تجربة المملكة المتحدة </a:t>
            </a:r>
            <a:r>
              <a:rPr lang="ar-SA" b="1" dirty="0"/>
              <a:t>:علي الرغم من إستقلالية مؤسسات التعليم العالي تعتبر تجربة مغايرة للتجربة الأمريكية حيث تخضـــــع تلك النظم للإشراف الحكومي الإداري والمــالي ويصــــل مدي الإشراف حتي البرلمان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286000"/>
            <a:ext cx="7772400" cy="2438400"/>
          </a:xfrm>
          <a:solidFill>
            <a:schemeClr val="bg2"/>
          </a:solidFill>
          <a:ln>
            <a:solidFill>
              <a:srgbClr val="FF0000"/>
            </a:solidFill>
          </a:ln>
        </p:spPr>
        <p:txBody>
          <a:bodyPr/>
          <a:lstStyle/>
          <a:p>
            <a:pPr rtl="1"/>
            <a:r>
              <a:rPr lang="ar-SA" dirty="0"/>
              <a:t>@ </a:t>
            </a:r>
            <a:r>
              <a:rPr lang="ar-SA" sz="3200" b="1" dirty="0">
                <a:solidFill>
                  <a:schemeClr val="tx1"/>
                </a:solidFill>
              </a:rPr>
              <a:t>تجربة اليابان : </a:t>
            </a:r>
            <a:r>
              <a:rPr lang="ar-SA" b="1" dirty="0"/>
              <a:t>تتميز بإمتلاكها أضخم نظام تعليــــم عـــالي علي مستوي العالم (4700) مؤسسة أكاديمية وتربوية</a:t>
            </a:r>
            <a:r>
              <a:rPr lang="ar-SA" b="1" baseline="30000" dirty="0"/>
              <a:t> </a:t>
            </a:r>
            <a:r>
              <a:rPr lang="ar-SA" b="1" dirty="0"/>
              <a:t>، ويرجع تطــور نظم التقويم والاعتماد في مؤسسات التعليم العــــــالي اليابانية للعام 1947م بتأسيس جهاز يسمى هيئة اعتماد الجامعة اليابانية (</a:t>
            </a:r>
            <a:r>
              <a:rPr lang="en-US" b="1" dirty="0"/>
              <a:t>JUAA</a:t>
            </a:r>
            <a:r>
              <a:rPr lang="ar-SA" b="1" dirty="0"/>
              <a:t>)</a:t>
            </a:r>
            <a:r>
              <a:rPr lang="en-US" b="1" dirty="0"/>
              <a:t> </a:t>
            </a:r>
            <a:r>
              <a:rPr lang="ar-SA" b="1" dirty="0"/>
              <a:t> .</a:t>
            </a:r>
            <a:endParaRPr lang="en-US" b="1" dirty="0"/>
          </a:p>
        </p:txBody>
      </p:sp>
      <p:sp>
        <p:nvSpPr>
          <p:cNvPr id="4" name="Title 1"/>
          <p:cNvSpPr>
            <a:spLocks noGrp="1"/>
          </p:cNvSpPr>
          <p:nvPr>
            <p:ph type="ctrTitle"/>
          </p:nvPr>
        </p:nvSpPr>
        <p:spPr>
          <a:xfrm>
            <a:off x="762000" y="381000"/>
            <a:ext cx="7772400" cy="1524961"/>
          </a:xfrm>
          <a:solidFill>
            <a:schemeClr val="bg1"/>
          </a:solidFill>
          <a:ln>
            <a:solidFill>
              <a:schemeClr val="bg1"/>
            </a:solidFill>
          </a:ln>
        </p:spPr>
        <p:txBody>
          <a:bodyPr>
            <a:normAutofit fontScale="90000"/>
          </a:bodyPr>
          <a:lstStyle/>
          <a:p>
            <a:pPr lvl="0" algn="ctr" rtl="1"/>
            <a:r>
              <a:rPr lang="ar-SA" dirty="0"/>
              <a:t> </a:t>
            </a:r>
            <a:br>
              <a:rPr lang="en-US" dirty="0"/>
            </a:br>
            <a:r>
              <a:rPr lang="ar-SA" sz="3600" dirty="0">
                <a:solidFill>
                  <a:schemeClr val="tx1"/>
                </a:solidFill>
              </a:rPr>
              <a:t>المحور الأول</a:t>
            </a:r>
            <a:br>
              <a:rPr lang="en-US" sz="3600" dirty="0">
                <a:solidFill>
                  <a:schemeClr val="tx1"/>
                </a:solidFill>
              </a:rPr>
            </a:br>
            <a:r>
              <a:rPr lang="ar-SA" sz="3600" dirty="0">
                <a:solidFill>
                  <a:schemeClr val="tx1"/>
                </a:solidFill>
              </a:rPr>
              <a:t>نماذج دولية لنظم الجودة وضمان الإعتماد</a:t>
            </a:r>
            <a:br>
              <a:rPr lang="ar-SA" sz="3600" dirty="0">
                <a:solidFill>
                  <a:schemeClr val="tx1"/>
                </a:solidFill>
              </a:rPr>
            </a:br>
            <a:r>
              <a:rPr lang="ar-SA" sz="3600" dirty="0">
                <a:solidFill>
                  <a:schemeClr val="tx1"/>
                </a:solidFill>
              </a:rPr>
              <a:t> لكليات العلوم الإدارية </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1"/>
            <a:ext cx="7772400" cy="1447800"/>
          </a:xfrm>
          <a:solidFill>
            <a:schemeClr val="bg1"/>
          </a:solidFill>
          <a:ln>
            <a:solidFill>
              <a:schemeClr val="bg1"/>
            </a:solidFill>
          </a:ln>
        </p:spPr>
        <p:txBody>
          <a:bodyPr>
            <a:normAutofit fontScale="90000"/>
          </a:bodyPr>
          <a:lstStyle/>
          <a:p>
            <a:pPr algn="ctr"/>
            <a:r>
              <a:rPr lang="ar-SA" dirty="0">
                <a:solidFill>
                  <a:schemeClr val="tx1"/>
                </a:solidFill>
              </a:rPr>
              <a:t>نماذج دولية للجودة و نظم الاعتماد على مستوى كليات ومدارس إدارة الأعمال</a:t>
            </a:r>
            <a:endParaRPr lang="en-US" dirty="0">
              <a:solidFill>
                <a:schemeClr val="tx1"/>
              </a:solidFill>
            </a:endParaRPr>
          </a:p>
        </p:txBody>
      </p:sp>
      <p:sp>
        <p:nvSpPr>
          <p:cNvPr id="3" name="Subtitle 2"/>
          <p:cNvSpPr>
            <a:spLocks noGrp="1"/>
          </p:cNvSpPr>
          <p:nvPr>
            <p:ph type="subTitle" idx="1"/>
          </p:nvPr>
        </p:nvSpPr>
        <p:spPr>
          <a:xfrm>
            <a:off x="685800" y="1981200"/>
            <a:ext cx="8077200" cy="4648200"/>
          </a:xfrm>
          <a:solidFill>
            <a:schemeClr val="bg2"/>
          </a:solidFill>
          <a:ln>
            <a:solidFill>
              <a:srgbClr val="FF0000"/>
            </a:solidFill>
          </a:ln>
        </p:spPr>
        <p:txBody>
          <a:bodyPr/>
          <a:lstStyle/>
          <a:p>
            <a:pPr algn="ctr" rtl="1"/>
            <a:r>
              <a:rPr lang="ar-SA" dirty="0"/>
              <a:t>:</a:t>
            </a:r>
            <a:endParaRPr lang="en-US" dirty="0">
              <a:solidFill>
                <a:srgbClr val="FF0000"/>
              </a:solidFill>
            </a:endParaRPr>
          </a:p>
          <a:p>
            <a:pPr algn="ctr" rtl="1"/>
            <a:r>
              <a:rPr lang="ar-SA" b="1" dirty="0">
                <a:solidFill>
                  <a:srgbClr val="FF0000"/>
                </a:solidFill>
              </a:rPr>
              <a:t>جمعية تطوير كليات إدارة الأعمال الدولية      </a:t>
            </a:r>
          </a:p>
          <a:p>
            <a:pPr algn="ctr" rtl="1"/>
            <a:r>
              <a:rPr lang="ar-SA" b="1" dirty="0">
                <a:solidFill>
                  <a:srgbClr val="FF0000"/>
                </a:solidFill>
              </a:rPr>
              <a:t>( </a:t>
            </a:r>
            <a:r>
              <a:rPr lang="en-US" b="1" dirty="0">
                <a:solidFill>
                  <a:srgbClr val="FF0000"/>
                </a:solidFill>
              </a:rPr>
              <a:t>AACSB International</a:t>
            </a:r>
            <a:r>
              <a:rPr lang="ar-SA" b="1" dirty="0">
                <a:solidFill>
                  <a:srgbClr val="FF0000"/>
                </a:solidFill>
              </a:rPr>
              <a:t>)  </a:t>
            </a:r>
          </a:p>
          <a:p>
            <a:pPr rtl="1"/>
            <a:endParaRPr lang="ar-SA" b="1" dirty="0">
              <a:solidFill>
                <a:srgbClr val="FF0000"/>
              </a:solidFill>
            </a:endParaRPr>
          </a:p>
          <a:p>
            <a:pPr rtl="1"/>
            <a:r>
              <a:rPr lang="ar-SA" b="1" dirty="0"/>
              <a:t>@ تأسست في العام 1916م وتتألف عضويتها من أكثر من (1350) مؤسسة أكاديمية وهيئات منظمات من بلدان متعددة .</a:t>
            </a:r>
          </a:p>
          <a:p>
            <a:pPr rtl="1"/>
            <a:r>
              <a:rPr lang="ar-SA" b="1" dirty="0"/>
              <a:t>@ مقر الجمعية الرئيسي بولاية فلوريدا بالولايات المتحدة الأمريكية .</a:t>
            </a:r>
          </a:p>
          <a:p>
            <a:pPr rtl="1"/>
            <a:r>
              <a:rPr lang="ar-SA" b="1" dirty="0"/>
              <a:t>@  صدرت أول معاييرها لبرامج البكالوريوس في إدارة الأعمال في العام 1919م .</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458200" cy="4191000"/>
          </a:xfrm>
          <a:solidFill>
            <a:schemeClr val="bg2"/>
          </a:solidFill>
        </p:spPr>
        <p:txBody>
          <a:bodyPr>
            <a:normAutofit fontScale="85000" lnSpcReduction="20000"/>
          </a:bodyPr>
          <a:lstStyle/>
          <a:p>
            <a:pPr rtl="1"/>
            <a:r>
              <a:rPr lang="ar-SA" dirty="0"/>
              <a:t> </a:t>
            </a:r>
            <a:endParaRPr lang="en-US" dirty="0"/>
          </a:p>
          <a:p>
            <a:pPr rtl="1"/>
            <a:r>
              <a:rPr lang="ar-SA" sz="3500" b="1" dirty="0">
                <a:solidFill>
                  <a:srgbClr val="FF0000"/>
                </a:solidFill>
              </a:rPr>
              <a:t>ويمكن تلخيص أهم معايير التقييم في الآتي :</a:t>
            </a:r>
            <a:endParaRPr lang="en-US" sz="3500" b="1" dirty="0">
              <a:solidFill>
                <a:srgbClr val="FF0000"/>
              </a:solidFill>
            </a:endParaRPr>
          </a:p>
          <a:p>
            <a:pPr lvl="0" rtl="1"/>
            <a:r>
              <a:rPr lang="ar-SA" sz="3000" b="1" dirty="0"/>
              <a:t>1. خبرات أعضاء هيئة التدريس.</a:t>
            </a:r>
            <a:endParaRPr lang="en-US" sz="3000" b="1" dirty="0"/>
          </a:p>
          <a:p>
            <a:pPr lvl="0" rtl="1"/>
            <a:r>
              <a:rPr lang="ar-SA" sz="3000" b="1" dirty="0"/>
              <a:t>2.  نوعية البرامج مستوى الطلاب.</a:t>
            </a:r>
            <a:endParaRPr lang="en-US" sz="3000" b="1" dirty="0"/>
          </a:p>
          <a:p>
            <a:pPr lvl="0" rtl="1"/>
            <a:r>
              <a:rPr lang="ar-SA" sz="3000" b="1" dirty="0"/>
              <a:t>3. المشاركة المجتمعية مع المنظمات والمؤسسات الأكاديمية التعليمية.</a:t>
            </a:r>
            <a:endParaRPr lang="en-US" sz="3000" b="1" dirty="0"/>
          </a:p>
          <a:p>
            <a:pPr lvl="0" rtl="1"/>
            <a:r>
              <a:rPr lang="ar-SA" sz="3000" b="1" dirty="0"/>
              <a:t>4. الإدارة المالية.</a:t>
            </a:r>
            <a:endParaRPr lang="en-US" sz="3000" b="1" dirty="0"/>
          </a:p>
          <a:p>
            <a:pPr lvl="0" rtl="1"/>
            <a:r>
              <a:rPr lang="ar-SA" sz="3000" b="1" dirty="0"/>
              <a:t>5. التخطيط الاستراتيجي .</a:t>
            </a:r>
            <a:endParaRPr lang="en-US" sz="3000" b="1" dirty="0"/>
          </a:p>
          <a:p>
            <a:pPr lvl="0" rtl="1"/>
            <a:r>
              <a:rPr lang="ar-SA" sz="3000" b="1" dirty="0"/>
              <a:t>6. طرق تقييم جودة البرنامج الأكاديمي .</a:t>
            </a:r>
            <a:endParaRPr lang="en-US" sz="3000" b="1" dirty="0"/>
          </a:p>
          <a:p>
            <a:pPr lvl="0" rtl="1"/>
            <a:r>
              <a:rPr lang="ar-SA" sz="3000" b="1" dirty="0"/>
              <a:t>7. موقف خريج الكلية بعد التخرج .</a:t>
            </a:r>
            <a:endParaRPr lang="en-US" sz="3000" b="1" dirty="0"/>
          </a:p>
          <a:p>
            <a:pPr rtl="1"/>
            <a:r>
              <a:rPr lang="ar-SA" b="1" dirty="0"/>
              <a:t>8.  البحث العلمي </a:t>
            </a:r>
          </a:p>
          <a:p>
            <a:pPr rtl="1"/>
            <a:r>
              <a:rPr lang="ar-SA" sz="3800" b="1" dirty="0">
                <a:solidFill>
                  <a:srgbClr val="00B050"/>
                </a:solidFill>
              </a:rPr>
              <a:t>((( تضمنت الدراسة عرض وافي لمجموع المعايير الرئيسية )))</a:t>
            </a:r>
          </a:p>
          <a:p>
            <a:endParaRPr lang="en-US" dirty="0"/>
          </a:p>
        </p:txBody>
      </p:sp>
      <p:sp>
        <p:nvSpPr>
          <p:cNvPr id="4" name="Title 1"/>
          <p:cNvSpPr>
            <a:spLocks noGrp="1"/>
          </p:cNvSpPr>
          <p:nvPr>
            <p:ph type="ctrTitle"/>
          </p:nvPr>
        </p:nvSpPr>
        <p:spPr>
          <a:xfrm>
            <a:off x="838200" y="228600"/>
            <a:ext cx="7772400" cy="1372562"/>
          </a:xfrm>
          <a:solidFill>
            <a:schemeClr val="bg1"/>
          </a:solidFill>
          <a:ln>
            <a:solidFill>
              <a:schemeClr val="bg1"/>
            </a:solidFill>
          </a:ln>
        </p:spPr>
        <p:txBody>
          <a:bodyPr>
            <a:normAutofit fontScale="90000"/>
          </a:bodyPr>
          <a:lstStyle/>
          <a:p>
            <a:pPr algn="ctr"/>
            <a:r>
              <a:rPr lang="ar-SA" dirty="0">
                <a:solidFill>
                  <a:schemeClr val="tx1"/>
                </a:solidFill>
              </a:rPr>
              <a:t>نماذج دولية للجودة و نظم الاعتماد على مستوى كليات ومدارس إدارة الأعمال</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up)">
                                      <p:cBhvr>
                                        <p:cTn id="12" dur="500"/>
                                        <p:tgtEl>
                                          <p:spTgt spid="3">
                                            <p:bg/>
                                          </p:spTgt>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up)">
                                      <p:cBhvr>
                                        <p:cTn id="16" dur="500"/>
                                        <p:tgtEl>
                                          <p:spTgt spid="3">
                                            <p:txEl>
                                              <p:pRg st="0" end="0"/>
                                            </p:txEl>
                                          </p:spTgt>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up)">
                                      <p:cBhvr>
                                        <p:cTn id="20" dur="500"/>
                                        <p:tgtEl>
                                          <p:spTgt spid="3">
                                            <p:txEl>
                                              <p:pRg st="1" end="1"/>
                                            </p:txEl>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up)">
                                      <p:cBhvr>
                                        <p:cTn id="28" dur="500"/>
                                        <p:tgtEl>
                                          <p:spTgt spid="3">
                                            <p:txEl>
                                              <p:pRg st="3" end="3"/>
                                            </p:txEl>
                                          </p:spTgt>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up)">
                                      <p:cBhvr>
                                        <p:cTn id="36" dur="500"/>
                                        <p:tgtEl>
                                          <p:spTgt spid="3">
                                            <p:txEl>
                                              <p:pRg st="5" end="5"/>
                                            </p:txEl>
                                          </p:spTgt>
                                        </p:tgtEl>
                                      </p:cBhvr>
                                    </p:animEffect>
                                  </p:childTnLst>
                                </p:cTn>
                              </p:par>
                            </p:childTnLst>
                          </p:cTn>
                        </p:par>
                        <p:par>
                          <p:cTn id="37" fill="hold">
                            <p:stCondLst>
                              <p:cond delay="4000"/>
                            </p:stCondLst>
                            <p:childTnLst>
                              <p:par>
                                <p:cTn id="38" presetID="22" presetClass="entr" presetSubtype="1"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up)">
                                      <p:cBhvr>
                                        <p:cTn id="40" dur="500"/>
                                        <p:tgtEl>
                                          <p:spTgt spid="3">
                                            <p:txEl>
                                              <p:pRg st="6" end="6"/>
                                            </p:txEl>
                                          </p:spTgt>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up)">
                                      <p:cBhvr>
                                        <p:cTn id="44" dur="500"/>
                                        <p:tgtEl>
                                          <p:spTgt spid="3">
                                            <p:txEl>
                                              <p:pRg st="7" end="7"/>
                                            </p:txEl>
                                          </p:spTgt>
                                        </p:tgtEl>
                                      </p:cBhvr>
                                    </p:animEffect>
                                  </p:childTnLst>
                                </p:cTn>
                              </p:par>
                            </p:childTnLst>
                          </p:cTn>
                        </p:par>
                        <p:par>
                          <p:cTn id="45" fill="hold">
                            <p:stCondLst>
                              <p:cond delay="5000"/>
                            </p:stCondLst>
                            <p:childTnLst>
                              <p:par>
                                <p:cTn id="46" presetID="22" presetClass="entr" presetSubtype="1" fill="hold" grpId="0"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wipe(up)">
                                      <p:cBhvr>
                                        <p:cTn id="48" dur="500"/>
                                        <p:tgtEl>
                                          <p:spTgt spid="3">
                                            <p:txEl>
                                              <p:pRg st="8" end="8"/>
                                            </p:txEl>
                                          </p:spTgt>
                                        </p:tgtEl>
                                      </p:cBhvr>
                                    </p:animEffect>
                                  </p:childTnLst>
                                </p:cTn>
                              </p:par>
                            </p:childTnLst>
                          </p:cTn>
                        </p:par>
                        <p:par>
                          <p:cTn id="49" fill="hold">
                            <p:stCondLst>
                              <p:cond delay="5500"/>
                            </p:stCondLst>
                            <p:childTnLst>
                              <p:par>
                                <p:cTn id="50" presetID="22" presetClass="entr" presetSubtype="1"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up)">
                                      <p:cBhvr>
                                        <p:cTn id="52" dur="500"/>
                                        <p:tgtEl>
                                          <p:spTgt spid="3">
                                            <p:txEl>
                                              <p:pRg st="9" end="9"/>
                                            </p:txEl>
                                          </p:spTgt>
                                        </p:tgtEl>
                                      </p:cBhvr>
                                    </p:animEffect>
                                  </p:childTnLst>
                                </p:cTn>
                              </p:par>
                            </p:childTnLst>
                          </p:cTn>
                        </p:par>
                        <p:par>
                          <p:cTn id="53" fill="hold">
                            <p:stCondLst>
                              <p:cond delay="6000"/>
                            </p:stCondLst>
                            <p:childTnLst>
                              <p:par>
                                <p:cTn id="54" presetID="22" presetClass="entr" presetSubtype="1" fill="hold" grpId="0"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wipe(up)">
                                      <p:cBhvr>
                                        <p:cTn id="5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620000" cy="1447800"/>
          </a:xfrm>
          <a:solidFill>
            <a:schemeClr val="bg1"/>
          </a:solidFill>
          <a:ln>
            <a:solidFill>
              <a:schemeClr val="bg1"/>
            </a:solidFill>
          </a:ln>
        </p:spPr>
        <p:txBody>
          <a:bodyPr>
            <a:normAutofit fontScale="90000"/>
          </a:bodyPr>
          <a:lstStyle/>
          <a:p>
            <a:pPr algn="ctr" rtl="1"/>
            <a:r>
              <a:rPr lang="ar-SA" dirty="0"/>
              <a:t> </a:t>
            </a:r>
            <a:r>
              <a:rPr lang="ar-SA" sz="3200" dirty="0">
                <a:solidFill>
                  <a:schemeClr val="tx1"/>
                </a:solidFill>
              </a:rPr>
              <a:t>نظام تحسين الجودة (</a:t>
            </a:r>
            <a:r>
              <a:rPr lang="en-US" sz="3200" dirty="0">
                <a:solidFill>
                  <a:schemeClr val="tx1"/>
                </a:solidFill>
              </a:rPr>
              <a:t>EQUIS</a:t>
            </a:r>
            <a:r>
              <a:rPr lang="ar-SA" sz="3200" dirty="0">
                <a:solidFill>
                  <a:schemeClr val="tx1"/>
                </a:solidFill>
              </a:rPr>
              <a:t>)</a:t>
            </a:r>
            <a:br>
              <a:rPr lang="en-US" sz="3200" dirty="0"/>
            </a:br>
            <a:r>
              <a:rPr lang="ar-SA" sz="3200" dirty="0"/>
              <a:t> (</a:t>
            </a:r>
            <a:r>
              <a:rPr lang="en-US" sz="3200" dirty="0">
                <a:solidFill>
                  <a:schemeClr val="tx1"/>
                </a:solidFill>
              </a:rPr>
              <a:t>EFMD Quality Improvement System</a:t>
            </a:r>
            <a:r>
              <a:rPr lang="ar-SA" dirty="0">
                <a:solidFill>
                  <a:schemeClr val="tx1"/>
                </a:solidFill>
              </a:rPr>
              <a:t>)</a:t>
            </a:r>
            <a:br>
              <a:rPr lang="en-US" dirty="0"/>
            </a:br>
            <a:endParaRPr lang="en-US" dirty="0"/>
          </a:p>
        </p:txBody>
      </p:sp>
      <p:sp>
        <p:nvSpPr>
          <p:cNvPr id="3" name="Subtitle 2"/>
          <p:cNvSpPr>
            <a:spLocks noGrp="1"/>
          </p:cNvSpPr>
          <p:nvPr>
            <p:ph type="subTitle" idx="1"/>
          </p:nvPr>
        </p:nvSpPr>
        <p:spPr>
          <a:xfrm>
            <a:off x="457200" y="1447800"/>
            <a:ext cx="8229600" cy="4114800"/>
          </a:xfrm>
          <a:solidFill>
            <a:schemeClr val="bg2"/>
          </a:solidFill>
          <a:ln>
            <a:solidFill>
              <a:srgbClr val="FF0000"/>
            </a:solidFill>
          </a:ln>
        </p:spPr>
        <p:txBody>
          <a:bodyPr/>
          <a:lstStyle/>
          <a:p>
            <a:endParaRPr lang="en-US" dirty="0"/>
          </a:p>
          <a:p>
            <a:pPr rtl="1"/>
            <a:r>
              <a:rPr lang="ar-SA" sz="3200" b="1" dirty="0"/>
              <a:t>تعتبر شبكة (</a:t>
            </a:r>
            <a:r>
              <a:rPr lang="en-US" sz="3200" b="1" dirty="0"/>
              <a:t>EFMD</a:t>
            </a:r>
            <a:r>
              <a:rPr lang="ar-SA" sz="3200" b="1" dirty="0"/>
              <a:t>) إحدى المنظمات الدولية غير الهادفة للربح ومقرها بروكسل – بلجيكا ، وتشمل عضويتها أكثر من (800) منظمة ومؤسسة اكاديمية ورجال أعمال وتشمل حوالي (25000) من الأكاديميين من اكثر من (81) بلداً حول العالم وهي منظمة عالمية معترف بها كهيئة اعتماد والجودة في مجالات التعليم الإداري في كليات إدارة الأعمال والتعليم التكنولوجي المتقدم</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315200" cy="914399"/>
          </a:xfrm>
          <a:solidFill>
            <a:schemeClr val="bg1"/>
          </a:solidFill>
          <a:ln>
            <a:solidFill>
              <a:schemeClr val="bg1"/>
            </a:solidFill>
          </a:ln>
        </p:spPr>
        <p:txBody>
          <a:bodyPr>
            <a:normAutofit/>
          </a:bodyPr>
          <a:lstStyle/>
          <a:p>
            <a:pPr algn="ctr" rtl="1"/>
            <a:r>
              <a:rPr lang="ar-SA" sz="3600" dirty="0">
                <a:solidFill>
                  <a:schemeClr val="tx1"/>
                </a:solidFill>
              </a:rPr>
              <a:t>نظام تحسين الجودة (</a:t>
            </a:r>
            <a:r>
              <a:rPr lang="en-US" sz="3600" dirty="0">
                <a:solidFill>
                  <a:schemeClr val="tx1"/>
                </a:solidFill>
              </a:rPr>
              <a:t>EQUIS</a:t>
            </a:r>
            <a:r>
              <a:rPr lang="ar-SA" sz="3600" dirty="0">
                <a:solidFill>
                  <a:schemeClr val="tx1"/>
                </a:solidFill>
              </a:rPr>
              <a:t>)</a:t>
            </a:r>
            <a:endParaRPr lang="en-US" sz="3600" dirty="0">
              <a:solidFill>
                <a:schemeClr val="tx1"/>
              </a:solidFill>
            </a:endParaRPr>
          </a:p>
        </p:txBody>
      </p:sp>
      <p:sp>
        <p:nvSpPr>
          <p:cNvPr id="3" name="Subtitle 2"/>
          <p:cNvSpPr>
            <a:spLocks noGrp="1"/>
          </p:cNvSpPr>
          <p:nvPr>
            <p:ph type="subTitle" idx="1"/>
          </p:nvPr>
        </p:nvSpPr>
        <p:spPr>
          <a:xfrm>
            <a:off x="609600" y="1219200"/>
            <a:ext cx="8001000" cy="4724400"/>
          </a:xfrm>
          <a:solidFill>
            <a:schemeClr val="bg2"/>
          </a:solidFill>
          <a:ln>
            <a:solidFill>
              <a:srgbClr val="FF0000"/>
            </a:solidFill>
          </a:ln>
        </p:spPr>
        <p:txBody>
          <a:bodyPr>
            <a:normAutofit/>
          </a:bodyPr>
          <a:lstStyle/>
          <a:p>
            <a:pPr rtl="1"/>
            <a:r>
              <a:rPr lang="ar-SA" sz="3200" b="1" dirty="0">
                <a:solidFill>
                  <a:srgbClr val="FF0000"/>
                </a:solidFill>
              </a:rPr>
              <a:t>وتقدم الشبكة حوالي (6) ستة أنواع من الخدمات للأعضاء:</a:t>
            </a:r>
          </a:p>
          <a:p>
            <a:pPr rtl="1"/>
            <a:r>
              <a:rPr lang="ar-SA" sz="3200" b="1" dirty="0">
                <a:solidFill>
                  <a:srgbClr val="FF0000"/>
                </a:solidFill>
              </a:rPr>
              <a:t>                      </a:t>
            </a:r>
            <a:endParaRPr lang="en-US" sz="3200" b="1" dirty="0">
              <a:solidFill>
                <a:srgbClr val="FF0000"/>
              </a:solidFill>
            </a:endParaRPr>
          </a:p>
          <a:p>
            <a:pPr rtl="1"/>
            <a:r>
              <a:rPr lang="ar-SA" b="1" dirty="0"/>
              <a:t>أ/ خدمات الجودة (</a:t>
            </a:r>
            <a:r>
              <a:rPr lang="en-US" b="1" dirty="0"/>
              <a:t>Quality Services </a:t>
            </a:r>
            <a:r>
              <a:rPr lang="ar-SA" b="1" dirty="0"/>
              <a:t>) من خلال مجموعة من أنظمة الاعتماد والتطوير .</a:t>
            </a:r>
            <a:endParaRPr lang="en-US" b="1" dirty="0"/>
          </a:p>
          <a:p>
            <a:pPr rtl="1"/>
            <a:r>
              <a:rPr lang="ar-SA" b="1" dirty="0"/>
              <a:t>ب/ شبكات التعليم المجتمعي</a:t>
            </a:r>
            <a:endParaRPr lang="en-US" b="1" dirty="0"/>
          </a:p>
          <a:p>
            <a:pPr rtl="1"/>
            <a:r>
              <a:rPr lang="ar-SA" b="1" dirty="0"/>
              <a:t>ج/ الخدمات المعرفية </a:t>
            </a:r>
            <a:endParaRPr lang="en-US" b="1" dirty="0"/>
          </a:p>
          <a:p>
            <a:pPr rtl="1"/>
            <a:r>
              <a:rPr lang="ar-SA" b="1" dirty="0"/>
              <a:t>د/الخدمات الاستشارية .</a:t>
            </a:r>
            <a:endParaRPr lang="en-US" b="1" dirty="0"/>
          </a:p>
          <a:p>
            <a:pPr rtl="1"/>
            <a:r>
              <a:rPr lang="ar-SA" b="1" dirty="0"/>
              <a:t>هـ/ الدعم الدولي ( العالمية)</a:t>
            </a:r>
            <a:endParaRPr lang="en-US" b="1" dirty="0"/>
          </a:p>
          <a:p>
            <a:pPr rtl="1"/>
            <a:r>
              <a:rPr lang="ar-SA" b="1" dirty="0"/>
              <a:t>و/ المشاريع</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612</TotalTime>
  <Words>1840</Words>
  <Application>Microsoft Office PowerPoint</Application>
  <PresentationFormat>عرض على الشاشة (4:3)</PresentationFormat>
  <Paragraphs>230</Paragraphs>
  <Slides>38</Slides>
  <Notes>1</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Concourse</vt:lpstr>
      <vt:lpstr>   </vt:lpstr>
      <vt:lpstr>  أ.د/ بكري الطيب موسى    عميد كلية العلوم الإدارية – جامعة العلوم والتقانة  د. صلاح علي أحمد   عميد كلية العلوم الإدارية   –    جامعة أم درمان الإسلامية </vt:lpstr>
      <vt:lpstr>مشكلة الدراسة</vt:lpstr>
      <vt:lpstr>  المحور الأول نماذج دولية لنظم الجودة وضمان الإعتماد  لكليات العلوم الإدارية </vt:lpstr>
      <vt:lpstr>  المحور الأول نماذج دولية لنظم الجودة وضمان الإعتماد  لكليات العلوم الإدارية </vt:lpstr>
      <vt:lpstr>نماذج دولية للجودة و نظم الاعتماد على مستوى كليات ومدارس إدارة الأعمال</vt:lpstr>
      <vt:lpstr>نماذج دولية للجودة و نظم الاعتماد على مستوى كليات ومدارس إدارة الأعمال</vt:lpstr>
      <vt:lpstr> نظام تحسين الجودة (EQUIS)  (EFMD Quality Improvement System) </vt:lpstr>
      <vt:lpstr>نظام تحسين الجودة (EQUIS)</vt:lpstr>
      <vt:lpstr>معايير التقييم وفق (EQUIS) </vt:lpstr>
      <vt:lpstr>معايير التقييم وفق (EQUIS) </vt:lpstr>
      <vt:lpstr>خلاصة المحور الأول</vt:lpstr>
      <vt:lpstr>المحور الثاني  معايير ضمان الجودة والاعتماد على المستوى الإقليمي  </vt:lpstr>
      <vt:lpstr>عرض تقديمي في PowerPoint</vt:lpstr>
      <vt:lpstr>عرض تقديمي في PowerPoint</vt:lpstr>
      <vt:lpstr>عرض تقديمي في PowerPoint</vt:lpstr>
      <vt:lpstr>عرض تقديمي في PowerPoint</vt:lpstr>
      <vt:lpstr>عرض تقديمي في PowerPoint</vt:lpstr>
      <vt:lpstr>  المحور الثالث  المعايير الوطنية لضمان جودة التعليم العالي في السودان </vt:lpstr>
      <vt:lpstr>عرض تقديمي في PowerPoint</vt:lpstr>
      <vt:lpstr>عرض تقديمي في PowerPoint</vt:lpstr>
      <vt:lpstr>مجالات ومحاور المعايير الوطنية لضمان جودة مؤسسات التعليم في السودان </vt:lpstr>
      <vt:lpstr>عرض تقديمي في PowerPoint</vt:lpstr>
      <vt:lpstr>عرض تقديمي في PowerPoint</vt:lpstr>
      <vt:lpstr>عرض تقديمي في PowerPoint</vt:lpstr>
      <vt:lpstr>الكلية الأنموذج</vt:lpstr>
      <vt:lpstr>عرض تقديمي في PowerPoint</vt:lpstr>
      <vt:lpstr>تحديات تطبيق المعايير الوطنية  </vt:lpstr>
      <vt:lpstr>تحديات تطبيق المعايير الوطنية  </vt:lpstr>
      <vt:lpstr>التحديات التي تواجه الجامعات وكليات إدارة الأعمال الوطنية والإقليمية في تطبيق معايير الجودة وضمان الاعتماد العالمي  </vt:lpstr>
      <vt:lpstr>تساؤلات المجموعة الدولية لمراقبة الجودة التابعة لمجلس اعتماد التعليم العالي الأمريكي ؟؟؟؟</vt:lpstr>
      <vt:lpstr>عرض تقديمي في PowerPoint</vt:lpstr>
      <vt:lpstr>عرض تقديمي في PowerPoint</vt:lpstr>
      <vt:lpstr>نتائج الدراسة</vt:lpstr>
      <vt:lpstr>عرض تقديمي في PowerPoint</vt:lpstr>
      <vt:lpstr>عرض تقديمي في PowerPoint</vt:lpstr>
      <vt:lpstr>توصيات الدراسة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Salah</dc:creator>
  <cp:lastModifiedBy>مستخدم غير معروف</cp:lastModifiedBy>
  <cp:revision>81</cp:revision>
  <dcterms:created xsi:type="dcterms:W3CDTF">2016-04-14T18:50:15Z</dcterms:created>
  <dcterms:modified xsi:type="dcterms:W3CDTF">2019-10-26T16:51:27Z</dcterms:modified>
</cp:coreProperties>
</file>