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309" r:id="rId4"/>
    <p:sldId id="275" r:id="rId5"/>
    <p:sldId id="310" r:id="rId6"/>
    <p:sldId id="31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A8D2-11B4-4EFE-B5B6-43BF432065C0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6943-6D9B-4452-A885-AB7E5B6FF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A8D2-11B4-4EFE-B5B6-43BF432065C0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6943-6D9B-4452-A885-AB7E5B6FF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A8D2-11B4-4EFE-B5B6-43BF432065C0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6943-6D9B-4452-A885-AB7E5B6FF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A8D2-11B4-4EFE-B5B6-43BF432065C0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6943-6D9B-4452-A885-AB7E5B6FF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A8D2-11B4-4EFE-B5B6-43BF432065C0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6943-6D9B-4452-A885-AB7E5B6FF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A8D2-11B4-4EFE-B5B6-43BF432065C0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6943-6D9B-4452-A885-AB7E5B6FF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A8D2-11B4-4EFE-B5B6-43BF432065C0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6943-6D9B-4452-A885-AB7E5B6FF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A8D2-11B4-4EFE-B5B6-43BF432065C0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6943-6D9B-4452-A885-AB7E5B6FF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A8D2-11B4-4EFE-B5B6-43BF432065C0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6943-6D9B-4452-A885-AB7E5B6FF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A8D2-11B4-4EFE-B5B6-43BF432065C0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6943-6D9B-4452-A885-AB7E5B6FF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DA8D2-11B4-4EFE-B5B6-43BF432065C0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C6943-6D9B-4452-A885-AB7E5B6FF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DA8D2-11B4-4EFE-B5B6-43BF432065C0}" type="datetimeFigureOut">
              <a:rPr lang="en-US" smtClean="0"/>
              <a:pPr/>
              <a:t>8/5/2015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C6943-6D9B-4452-A885-AB7E5B6FF4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Basel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JO" b="1" dirty="0" smtClean="0"/>
              <a:t>هامش رأس المال لمواجهة التقلبات الدورية</a:t>
            </a:r>
            <a:endParaRPr lang="en-US" b="1" dirty="0" smtClean="0"/>
          </a:p>
          <a:p>
            <a:r>
              <a:rPr lang="en-US" b="1" dirty="0" smtClean="0"/>
              <a:t>Countercyclical Capital buffer</a:t>
            </a:r>
            <a:endParaRPr lang="ar-JO" b="1" dirty="0" smtClean="0"/>
          </a:p>
          <a:p>
            <a:r>
              <a:rPr lang="ar-JO" b="1" dirty="0" smtClean="0">
                <a:solidFill>
                  <a:schemeClr val="tx1"/>
                </a:solidFill>
              </a:rPr>
              <a:t>محمد عمايرة</a:t>
            </a:r>
          </a:p>
          <a:p>
            <a:r>
              <a:rPr lang="ar-JO" b="1" dirty="0" smtClean="0">
                <a:solidFill>
                  <a:schemeClr val="tx1"/>
                </a:solidFill>
              </a:rPr>
              <a:t>البنك المركزي الأردني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Countercyclical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GB" sz="2200" dirty="0">
                <a:latin typeface="Arial" pitchFamily="34" charset="0"/>
                <a:cs typeface="Arial" pitchFamily="34" charset="0"/>
              </a:rPr>
              <a:t>The countercyclical buffer aims to ensure that banking sector capital requirements take account of the macro-financial environment in which banks operate. It will be deployed by national jurisdictions when excess aggregate credit growth is judged to be associated with a build-up of system-wide risk to ensure the banking system has a buffer of capital to protect it against future potential losses. 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Countercyclical buffer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GB" sz="2200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GB" sz="2200" dirty="0">
                <a:latin typeface="Arial" pitchFamily="34" charset="0"/>
                <a:cs typeface="Arial" pitchFamily="34" charset="0"/>
              </a:rPr>
              <a:t>focus on excess aggregate credit growth means that jurisdictions are likely to only need to deploy the buffer on an infrequent basis. The buffer for internationally-active banks will be a weighted average of the buffers deployed across all the jurisdictions to which it has credit exposures. This means that they will likely find themselves subject to a small buffer on a more frequent basis, since credit cycles are not always highly correlated across jurisdictions.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Countercyclical buffer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1"/>
            <a:ext cx="9144000" cy="4038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   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National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countercyclical buffer requirements 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Each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Basel Committee member jurisdiction will identify an authority with the responsibility to make decisions on the size of the countercyclical capital buffer. If the relevant national authority judges a period of excess credit growth to be leading to the build up of system-wide risk, they will consider, together with any other </a:t>
            </a:r>
            <a:r>
              <a:rPr lang="en-GB" sz="2000" dirty="0" err="1">
                <a:latin typeface="Arial" pitchFamily="34" charset="0"/>
                <a:cs typeface="Arial" pitchFamily="34" charset="0"/>
              </a:rPr>
              <a:t>macroprudential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 tools at their disposal, putting in place a countercyclical buffer requirement. This will vary between </a:t>
            </a:r>
            <a:r>
              <a:rPr lang="en-GB" sz="2000" b="1" dirty="0">
                <a:latin typeface="Arial" pitchFamily="34" charset="0"/>
                <a:cs typeface="Arial" pitchFamily="34" charset="0"/>
              </a:rPr>
              <a:t>zero and 2.5%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of risk weighted assets, depending on their judgement as to the extent of the build up of system-wide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risk.</a:t>
            </a: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>
                <a:latin typeface="Arial" pitchFamily="34" charset="0"/>
                <a:cs typeface="Arial" pitchFamily="34" charset="0"/>
              </a:rPr>
              <a:t>The document entitled </a:t>
            </a:r>
            <a:r>
              <a:rPr lang="en-GB" sz="2000" i="1" dirty="0">
                <a:latin typeface="Arial" pitchFamily="34" charset="0"/>
                <a:cs typeface="Arial" pitchFamily="34" charset="0"/>
              </a:rPr>
              <a:t>Guidance for national authorities operating the countercyclical capital buffer, sets out the principles that national authorities have agreed to follow in making buffer decisions.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5715000"/>
            <a:ext cx="7315200" cy="9144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Countercyclical Buffer Range=  0% - 2.5%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Countercyclical buffer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038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   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National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countercyclical buffer requirements 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Calculate Credit-to GDP Ratio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Compare Credit-to GDP Ratio with its long term trend(</a:t>
            </a:r>
            <a:r>
              <a:rPr lang="en-GB" sz="2000" dirty="0" err="1" smtClean="0">
                <a:latin typeface="Arial" pitchFamily="34" charset="0"/>
                <a:cs typeface="Arial" pitchFamily="34" charset="0"/>
              </a:rPr>
              <a:t>Hodrick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-Prescott Filter)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If the deviation is 10 percentage points or more then the countercyclical Buffer = 2.5% of RWA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If the deviation is 2 percentage points or less then the countercyclical Buffer = 0% of RWA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Countercyclical buffer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038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/>
              <a:t>   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National </a:t>
            </a:r>
            <a:r>
              <a:rPr lang="en-US" sz="2000" b="1" dirty="0">
                <a:latin typeface="Arial" pitchFamily="34" charset="0"/>
                <a:cs typeface="Arial" pitchFamily="34" charset="0"/>
              </a:rPr>
              <a:t>countercyclical buffer requirements </a:t>
            </a: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If the deviation is between 2-10 percentage points then the countercyclical Buffer is between 0-2.5% of RWA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For example if the deviation= 6 percentage points then the buffer = 1.25% of RWA</a:t>
            </a: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</TotalTime>
  <Words>415</Words>
  <Application>Microsoft Office PowerPoint</Application>
  <PresentationFormat>عرض على الشاشة (3:4)‏</PresentationFormat>
  <Paragraphs>42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Basel III</vt:lpstr>
      <vt:lpstr>Countercyclical buffer</vt:lpstr>
      <vt:lpstr>Countercyclical buffer</vt:lpstr>
      <vt:lpstr>Countercyclical buffer (Cont’d)</vt:lpstr>
      <vt:lpstr>Countercyclical buffer (Cont’d)</vt:lpstr>
      <vt:lpstr>Countercyclical buffer (Cont’d)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Basel III</dc:title>
  <dc:creator>toshiba</dc:creator>
  <cp:lastModifiedBy>toshiba</cp:lastModifiedBy>
  <cp:revision>100</cp:revision>
  <dcterms:created xsi:type="dcterms:W3CDTF">2011-02-08T16:00:43Z</dcterms:created>
  <dcterms:modified xsi:type="dcterms:W3CDTF">2015-08-05T20:54:44Z</dcterms:modified>
</cp:coreProperties>
</file>