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7" r:id="rId4"/>
    <p:sldId id="258" r:id="rId5"/>
    <p:sldId id="259" r:id="rId6"/>
    <p:sldId id="263" r:id="rId7"/>
    <p:sldId id="260" r:id="rId8"/>
    <p:sldId id="262" r:id="rId9"/>
  </p:sldIdLst>
  <p:sldSz cx="9144000" cy="6858000" type="screen4x3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aximized"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119169-0E67-4D0D-BC27-E6DA24CF00AB}" type="datetimeFigureOut">
              <a:rPr lang="ar-JO" smtClean="0"/>
              <a:pPr/>
              <a:t>20/10/1436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A07648-F7DF-4B2B-94F0-BB1A40C0940F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B0388F-764E-4507-AA11-977A48E63C0F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ABDB-0DBE-48C4-82D5-732FE58945B4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1DC5E-F0E6-40DD-8ECF-87BD44729F73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1F957-CB15-40F3-8E11-A7D00089A09A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BA946-31DD-4A72-AEF2-6914C12E7E01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E04A7-8996-4A2E-9CC3-258AB4B17F90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62677-1481-4C9E-9270-5D6C8DB83EEF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3B8F4-F2A5-4A49-BDE2-64D4E89855A1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BBC50-54A8-47CB-9F3E-BBFFB6097D10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322B78-928F-4FB1-92DD-3C83B419AA2D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1BCA54-2255-4B25-9777-C4F237150071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91CF2D-949B-4FEB-8D79-7D92F64C4AEC}" type="datetime1">
              <a:rPr lang="ar-SA" smtClean="0"/>
              <a:pPr/>
              <a:t>20/10/1436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29650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extrusionH="57150" prstMaterial="softEdge">
              <a:bevelT w="25400" h="25400" prst="angle"/>
            </a:sp3d>
          </a:bodyPr>
          <a:lstStyle/>
          <a:p>
            <a:pPr algn="ctr"/>
            <a:r>
              <a:rPr lang="ar-JO" sz="2700" b="1" dirty="0" smtClean="0"/>
              <a:t>منهجية تحديد البنوك ذات الأهمية النظامية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JO" sz="2700" b="1" dirty="0" smtClean="0"/>
              <a:t>على المستوى المحلي </a:t>
            </a:r>
            <a:r>
              <a:rPr lang="en-US" sz="2700" b="1" dirty="0" smtClean="0"/>
              <a:t>(Domestic Systemically Important Banks D-SIBs)</a:t>
            </a:r>
            <a:r>
              <a:rPr lang="ar-JO" sz="2700" b="1" dirty="0" smtClean="0"/>
              <a:t> واحتساب متطلبات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JO" sz="2700" b="1" dirty="0" smtClean="0"/>
              <a:t>رأس المال الإضافية المطلوبة منها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603211"/>
          </a:xfr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ctr"/>
            <a:r>
              <a:rPr lang="ar-EG" dirty="0" smtClean="0">
                <a:solidFill>
                  <a:schemeClr val="tx1"/>
                </a:solidFill>
              </a:rPr>
              <a:t>محمد عمايرة</a:t>
            </a:r>
          </a:p>
          <a:p>
            <a:pPr algn="ctr"/>
            <a:r>
              <a:rPr lang="ar-EG" dirty="0" smtClean="0">
                <a:solidFill>
                  <a:schemeClr val="tx1"/>
                </a:solidFill>
              </a:rPr>
              <a:t>المدير التنفيذي لدائرة الاستقرار المالي</a:t>
            </a:r>
          </a:p>
          <a:p>
            <a:pPr algn="ctr"/>
            <a:r>
              <a:rPr lang="ar-EG" dirty="0" smtClean="0">
                <a:solidFill>
                  <a:schemeClr val="tx1"/>
                </a:solidFill>
              </a:rPr>
              <a:t>البنك المركزي الأردني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05126"/>
          </a:xfr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JO" sz="2600" dirty="0" smtClean="0"/>
              <a:t>أوصى مجلس </a:t>
            </a:r>
            <a:r>
              <a:rPr lang="ar-JO" sz="2600" dirty="0" err="1" smtClean="0"/>
              <a:t>الإستقرار</a:t>
            </a:r>
            <a:r>
              <a:rPr lang="ar-JO" sz="2600" dirty="0" smtClean="0"/>
              <a:t> المالي عام 2010 بضرورة وجود إطار للتعامل مع البنوك ذات الأهمية النظامية والحد من مخاطرها.</a:t>
            </a:r>
          </a:p>
          <a:p>
            <a:pPr algn="just"/>
            <a:r>
              <a:rPr lang="ar-JO" sz="2600" dirty="0" smtClean="0"/>
              <a:t>ثم قامت لجنة بازل للرقابة المصرفية في عام 2011 بوضع منهجية لتحديد البنوك ذات الأهمية النظامية على المستوى العالمي </a:t>
            </a:r>
            <a:r>
              <a:rPr lang="en-US" sz="2600" dirty="0" smtClean="0"/>
              <a:t>(G-SIBs)</a:t>
            </a:r>
            <a:r>
              <a:rPr lang="ar-JO" sz="2600" dirty="0" smtClean="0"/>
              <a:t>، حيث </a:t>
            </a:r>
            <a:r>
              <a:rPr lang="ar-JO" sz="2600" dirty="0" err="1" smtClean="0"/>
              <a:t>إعتمدت</a:t>
            </a:r>
            <a:r>
              <a:rPr lang="ar-JO" sz="2600" dirty="0" smtClean="0"/>
              <a:t> هذه المنهجية على </a:t>
            </a:r>
            <a:r>
              <a:rPr lang="ar-JO" sz="2600" dirty="0" err="1" smtClean="0"/>
              <a:t>إستعمال</a:t>
            </a:r>
            <a:r>
              <a:rPr lang="ar-JO" sz="2600" dirty="0" smtClean="0"/>
              <a:t> مقاييس كمية ونوعية لتحديد هذه البنوك.</a:t>
            </a:r>
          </a:p>
          <a:p>
            <a:pPr>
              <a:buNone/>
            </a:pPr>
            <a:endParaRPr lang="ar-J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أولاً: مقدمة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JO" sz="2800" dirty="0" smtClean="0"/>
              <a:t>كما قامت لجنة بازل للرقابة المصرفية بإصدار ورقة في شهر 2012/10 تحت عنوان </a:t>
            </a:r>
            <a:r>
              <a:rPr lang="en-US" sz="2800" dirty="0" smtClean="0"/>
              <a:t>(A Framework For Dealing With Domestic Systemically Important Banks D-SIBs)</a:t>
            </a:r>
            <a:r>
              <a:rPr lang="ar-JO" sz="2800" dirty="0" smtClean="0"/>
              <a:t> تم بموجبها تحديد (12) مبدأ للتعامل مع هذه البنوك، </a:t>
            </a:r>
            <a:r>
              <a:rPr lang="ar-AE" sz="2800" dirty="0" smtClean="0"/>
              <a:t>حيث تشتمل المبادئ السبعة الأولى على المنهجية المقترحة لتحديد البنوك ذات الأهمية النظامية المحلية، فيما تتطرق المبادئ الخمسة الأخرى للمتطلبات الرقابية الإضافية لتعزيز قدرة هذه البنوك على مواجهة الخسائر.</a:t>
            </a:r>
            <a:endParaRPr lang="ar-JO" sz="2800" dirty="0" smtClean="0"/>
          </a:p>
          <a:p>
            <a:pPr>
              <a:buNone/>
            </a:pPr>
            <a:endParaRPr lang="ar-J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تابع/مقدمة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ar-JO" sz="2400" dirty="0" err="1" smtClean="0">
                <a:latin typeface="Biondi" pitchFamily="2" charset="0"/>
              </a:rPr>
              <a:t>لإحتساب</a:t>
            </a:r>
            <a:r>
              <a:rPr lang="ar-JO" sz="2400" dirty="0" smtClean="0">
                <a:latin typeface="Biondi" pitchFamily="2" charset="0"/>
              </a:rPr>
              <a:t> الأهمية النظامية لبنوك </a:t>
            </a:r>
            <a:r>
              <a:rPr lang="en-US" sz="2400" dirty="0" smtClean="0">
                <a:latin typeface="Biondi" pitchFamily="2" charset="0"/>
              </a:rPr>
              <a:t>D-SIBs</a:t>
            </a:r>
            <a:r>
              <a:rPr lang="ar-JO" sz="2400" dirty="0" smtClean="0">
                <a:latin typeface="Biondi" pitchFamily="2" charset="0"/>
              </a:rPr>
              <a:t>؛ فقد تم الأخذ </a:t>
            </a:r>
            <a:r>
              <a:rPr lang="ar-JO" sz="2400" dirty="0" err="1" smtClean="0">
                <a:latin typeface="Biondi" pitchFamily="2" charset="0"/>
              </a:rPr>
              <a:t>بالإعتبار</a:t>
            </a:r>
            <a:r>
              <a:rPr lang="ar-JO" sz="2400" dirty="0" smtClean="0">
                <a:latin typeface="Biondi" pitchFamily="2" charset="0"/>
              </a:rPr>
              <a:t> المؤشرات التي حددتها لجنة بازل للرقابة المصرفية وهي: الحجم، الترابط، </a:t>
            </a:r>
            <a:r>
              <a:rPr lang="ar-JO" sz="2400" dirty="0" err="1" smtClean="0">
                <a:latin typeface="Biondi" pitchFamily="2" charset="0"/>
              </a:rPr>
              <a:t>الإستبدال</a:t>
            </a:r>
            <a:r>
              <a:rPr lang="ar-JO" sz="2400" dirty="0" smtClean="0">
                <a:latin typeface="Biondi" pitchFamily="2" charset="0"/>
              </a:rPr>
              <a:t> والتعقيد.</a:t>
            </a:r>
            <a:endParaRPr lang="en-US" sz="2400" dirty="0" smtClean="0">
              <a:latin typeface="Biondi" pitchFamily="2" charset="0"/>
            </a:endParaRPr>
          </a:p>
          <a:p>
            <a:pPr lvl="0" algn="just"/>
            <a:r>
              <a:rPr lang="ar-JO" sz="2400" dirty="0" smtClean="0">
                <a:latin typeface="Biondi" pitchFamily="2" charset="0"/>
              </a:rPr>
              <a:t>تم إعطاء أوزان متساوية للمؤشرات الأربعة أعلاه، حيث تم </a:t>
            </a:r>
            <a:r>
              <a:rPr lang="ar-JO" sz="2400" dirty="0" err="1" smtClean="0">
                <a:latin typeface="Biondi" pitchFamily="2" charset="0"/>
              </a:rPr>
              <a:t>إحتساب</a:t>
            </a:r>
            <a:r>
              <a:rPr lang="ar-JO" sz="2400" dirty="0" smtClean="0">
                <a:latin typeface="Biondi" pitchFamily="2" charset="0"/>
              </a:rPr>
              <a:t> الأهمية النظامية المحلية بناءً على البيانات المالية السنوية للبنوك لعام 2014، مع الأخذ </a:t>
            </a:r>
            <a:r>
              <a:rPr lang="ar-JO" sz="2400" dirty="0" err="1" smtClean="0">
                <a:latin typeface="Biondi" pitchFamily="2" charset="0"/>
              </a:rPr>
              <a:t>بالإعتبار</a:t>
            </a:r>
            <a:r>
              <a:rPr lang="ar-JO" sz="2400" dirty="0" smtClean="0">
                <a:latin typeface="Biondi" pitchFamily="2" charset="0"/>
              </a:rPr>
              <a:t> ضرورة تحديث عملية احتساب الأهمية النظامية للبنوك من قبل البنك المركزي ومن قبل البنوك نفسها بشكل سنوي، حيث سيقوم البنك المركزي بنشر البيانات الإجمالية اللازمة لعملية </a:t>
            </a:r>
            <a:r>
              <a:rPr lang="ar-JO" sz="2400" dirty="0" err="1" smtClean="0">
                <a:latin typeface="Biondi" pitchFamily="2" charset="0"/>
              </a:rPr>
              <a:t>الإحتساب</a:t>
            </a:r>
            <a:r>
              <a:rPr lang="ar-JO" sz="2400" dirty="0" smtClean="0">
                <a:latin typeface="Biondi" pitchFamily="2" charset="0"/>
              </a:rPr>
              <a:t> على موقعه الإلكتروني.</a:t>
            </a:r>
            <a:endParaRPr lang="en-US" sz="2400" dirty="0" smtClean="0">
              <a:latin typeface="Biondi" pitchFamily="2" charset="0"/>
            </a:endParaRPr>
          </a:p>
          <a:p>
            <a:endParaRPr lang="ar-J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/>
              <a:t>ثانياً: معايير تحديد بنوك </a:t>
            </a:r>
            <a:r>
              <a:rPr lang="en-US" b="1" dirty="0" smtClean="0"/>
              <a:t>D-SIBs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JO" sz="2000" dirty="0" smtClean="0"/>
              <a:t>فيما يتعلق بكيفية قياس المؤشرات أعلاه فقد تم تحديد المؤشرات الفرعية التالية وفق الجدول المدرج أدناه:-</a:t>
            </a:r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r>
              <a:rPr lang="ar-JO" sz="1400" dirty="0" smtClean="0"/>
              <a:t>*</a:t>
            </a:r>
            <a:r>
              <a:rPr lang="ar-JO" b="1" dirty="0" smtClean="0"/>
              <a:t> </a:t>
            </a:r>
            <a:r>
              <a:rPr lang="ar-JO" sz="1400" b="1" dirty="0" smtClean="0"/>
              <a:t>على مستوى البيانات المالية الموحدة (فروع الأردن والخارج والشركات التابعة داخل وخارج الأردن).</a:t>
            </a:r>
            <a:endParaRPr lang="ar-JO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تابع: </a:t>
            </a:r>
            <a:r>
              <a:rPr lang="ar-JO" b="1" dirty="0" smtClean="0"/>
              <a:t>معايير تحديد بنوك </a:t>
            </a:r>
            <a:r>
              <a:rPr lang="en-US" b="1" dirty="0" smtClean="0"/>
              <a:t>D-SIBs</a:t>
            </a:r>
            <a:endParaRPr lang="ar-JO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0" y="2285992"/>
          <a:ext cx="7429556" cy="373667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883830"/>
                <a:gridCol w="604152"/>
                <a:gridCol w="4895816"/>
                <a:gridCol w="1045758"/>
              </a:tblGrid>
              <a:tr h="516165">
                <a:tc>
                  <a:txBody>
                    <a:bodyPr/>
                    <a:lstStyle/>
                    <a:p>
                      <a:pPr algn="ctr" rtl="1"/>
                      <a:r>
                        <a:rPr lang="ar-JO" sz="1400" dirty="0" smtClean="0"/>
                        <a:t>المؤشر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dirty="0" smtClean="0"/>
                        <a:t>الرمز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dirty="0" smtClean="0"/>
                        <a:t>أداة القياس (المؤشر الفرعي)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dirty="0" smtClean="0"/>
                        <a:t>معامل الضرب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الحجم</a:t>
                      </a:r>
                      <a:endParaRPr lang="ar-JO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A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إجمالي موجودات فروع البنك داخل الأردن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1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832">
                <a:tc rowSpan="2"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الترابط</a:t>
                      </a:r>
                      <a:endParaRPr lang="ar-JO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B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إجمالي أرصدة وإيداعات البنك لدى البنوك والمؤسسات المصرفية*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0.5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832">
                <a:tc vMerge="1">
                  <a:txBody>
                    <a:bodyPr/>
                    <a:lstStyle/>
                    <a:p>
                      <a:pPr rtl="1"/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C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إجمالي ودائع البنوك والمؤسسات المصرفية لدى البنك*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0.5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385">
                <a:tc rowSpan="4">
                  <a:txBody>
                    <a:bodyPr/>
                    <a:lstStyle/>
                    <a:p>
                      <a:pPr algn="ctr" rtl="1"/>
                      <a:r>
                        <a:rPr lang="ar-JO" sz="1400" b="1" dirty="0" err="1" smtClean="0"/>
                        <a:t>الإستبدال</a:t>
                      </a:r>
                      <a:endParaRPr lang="ar-JO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D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dirty="0" smtClean="0"/>
                        <a:t>إجمالي التسهيلات الممنوحة للأفراد بالإضافة إلى التسهيلات العقارية 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0.25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832">
                <a:tc vMerge="1">
                  <a:txBody>
                    <a:bodyPr/>
                    <a:lstStyle/>
                    <a:p>
                      <a:pPr rtl="1"/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E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إجمالي التسهيلات الممنوحة للشركات*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0.25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832">
                <a:tc vMerge="1">
                  <a:txBody>
                    <a:bodyPr/>
                    <a:lstStyle/>
                    <a:p>
                      <a:pPr rtl="1"/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F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إجمالي التسهيلات الممنوحة للحكومة والقطاع العام  *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0.25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832">
                <a:tc vMerge="1">
                  <a:txBody>
                    <a:bodyPr/>
                    <a:lstStyle/>
                    <a:p>
                      <a:pPr rtl="1"/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G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حجم التعاملات في نظام المدفوعات الوطني في الأردن </a:t>
                      </a:r>
                      <a:r>
                        <a:rPr lang="en-US" sz="1400" b="1" dirty="0" smtClean="0"/>
                        <a:t>RTGS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0.25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6165">
                <a:tc rowSpan="2"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التعقيد</a:t>
                      </a:r>
                      <a:endParaRPr lang="ar-JO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H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إجمالي موجودات البنك خارج الأردن (موجودات فروع البنك وشركاته التابعة خارج الأردن)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0.5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6165">
                <a:tc vMerge="1">
                  <a:txBody>
                    <a:bodyPr/>
                    <a:lstStyle/>
                    <a:p>
                      <a:pPr rtl="1"/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X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موجودات مالية بالقيمة العادلة من خلال بيان الدخل+ موجودات مالية بالقيمة العادلة من خلال بيان الدخل الشامل*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0.5</a:t>
                      </a:r>
                      <a:endParaRPr lang="ar-JO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/>
            <a:r>
              <a:rPr lang="ar-SA" sz="2000" dirty="0" smtClean="0"/>
              <a:t>تستخدم المعادلة التالية لتحديد البنوك المرخصة ذات الأهمية النظامية على المستوى المحلي، حيث يقيس </a:t>
            </a:r>
            <a:r>
              <a:rPr lang="ar-SA" sz="2000" dirty="0" err="1" smtClean="0"/>
              <a:t>الـ</a:t>
            </a:r>
            <a:r>
              <a:rPr lang="en-US" sz="1800" dirty="0" err="1" smtClean="0"/>
              <a:t>SCOREij</a:t>
            </a:r>
            <a:r>
              <a:rPr lang="en-US" sz="1800" dirty="0" smtClean="0"/>
              <a:t> </a:t>
            </a:r>
            <a:r>
              <a:rPr lang="ar-JO" sz="2000" dirty="0" smtClean="0"/>
              <a:t>الأهمية النظامية للبنك 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</a:t>
            </a:r>
            <a:r>
              <a:rPr lang="ar-SA" sz="2000" dirty="0" smtClean="0"/>
              <a:t>، حيث تبدأ الأهمية النظامية المحلية للبنك عندما تصل قيمة  </a:t>
            </a:r>
            <a:r>
              <a:rPr lang="en-US" sz="1800" dirty="0" err="1" smtClean="0"/>
              <a:t>SCOREij</a:t>
            </a:r>
            <a:r>
              <a:rPr lang="ar-SA" sz="2000" dirty="0" smtClean="0"/>
              <a:t> إلى (0.15)، علماً أن الحد الأقصى </a:t>
            </a:r>
            <a:r>
              <a:rPr lang="ar-SA" sz="2000" dirty="0" err="1" smtClean="0"/>
              <a:t>للـ</a:t>
            </a:r>
            <a:r>
              <a:rPr lang="ar-SA" sz="2000" dirty="0" smtClean="0"/>
              <a:t> </a:t>
            </a:r>
            <a:r>
              <a:rPr lang="en-US" sz="1800" dirty="0" err="1" smtClean="0"/>
              <a:t>SCOREij</a:t>
            </a:r>
            <a:r>
              <a:rPr lang="en-US" sz="1800" dirty="0" smtClean="0"/>
              <a:t> </a:t>
            </a:r>
            <a:r>
              <a:rPr lang="ar-JO" sz="2000" dirty="0" smtClean="0"/>
              <a:t> </a:t>
            </a:r>
            <a:r>
              <a:rPr lang="ar-SA" sz="2000" dirty="0" smtClean="0"/>
              <a:t>هو (4) (على </a:t>
            </a:r>
            <a:r>
              <a:rPr lang="ar-SA" sz="2000" dirty="0" err="1" smtClean="0"/>
              <a:t>إفتراض</a:t>
            </a:r>
            <a:r>
              <a:rPr lang="ar-SA" sz="2000" dirty="0" smtClean="0"/>
              <a:t> وجود بنك واحد فقط):</a:t>
            </a:r>
            <a:r>
              <a:rPr lang="ar-JO" sz="2000" dirty="0" smtClean="0"/>
              <a:t>-</a:t>
            </a:r>
          </a:p>
          <a:p>
            <a:pPr lvl="0" algn="just" rtl="0">
              <a:buNone/>
            </a:pPr>
            <a:endParaRPr lang="ar-JO" sz="2400" dirty="0" smtClean="0"/>
          </a:p>
          <a:p>
            <a:pPr algn="just" rtl="0">
              <a:buNone/>
            </a:pPr>
            <a:r>
              <a:rPr lang="en-US" sz="2400" b="1" dirty="0" smtClean="0"/>
              <a:t>	</a:t>
            </a:r>
            <a:endParaRPr lang="ar-JO" sz="2400" dirty="0" smtClean="0"/>
          </a:p>
          <a:p>
            <a:pPr algn="just"/>
            <a:endParaRPr lang="ar-JO" sz="2400" dirty="0" smtClean="0"/>
          </a:p>
          <a:p>
            <a:pPr algn="just"/>
            <a:endParaRPr lang="ar-JO" sz="2400" dirty="0" smtClean="0"/>
          </a:p>
          <a:p>
            <a:pPr algn="just"/>
            <a:endParaRPr lang="ar-JO" sz="2400" dirty="0" smtClean="0"/>
          </a:p>
          <a:p>
            <a:pPr algn="just"/>
            <a:endParaRPr lang="ar-JO" sz="2400" dirty="0" smtClean="0"/>
          </a:p>
          <a:p>
            <a:pPr algn="just"/>
            <a:r>
              <a:rPr lang="ar-JO" sz="2400" dirty="0" smtClean="0"/>
              <a:t>حيث </a:t>
            </a:r>
            <a:r>
              <a:rPr lang="ar-JO" sz="2000" dirty="0" smtClean="0"/>
              <a:t>يمثل البسط إجمالي البند لدى البنك في حين يمثل المقام إجمالي البند لدى إجمالي البنوك، كما ترمز </a:t>
            </a:r>
            <a:r>
              <a:rPr lang="en-US" sz="2000" dirty="0" smtClean="0"/>
              <a:t>n</a:t>
            </a:r>
            <a:r>
              <a:rPr lang="ar-JO" sz="2000" dirty="0" smtClean="0"/>
              <a:t> إلى إجمالي عدد البنوك خلال الفترة </a:t>
            </a:r>
            <a:r>
              <a:rPr lang="en-US" sz="2000" dirty="0" smtClean="0"/>
              <a:t>j</a:t>
            </a:r>
            <a:r>
              <a:rPr lang="ar-JO" sz="2000" dirty="0" smtClean="0"/>
              <a:t>.</a:t>
            </a:r>
            <a:endParaRPr lang="en-US" sz="2000" dirty="0" smtClean="0"/>
          </a:p>
          <a:p>
            <a:pPr lvl="0"/>
            <a:endParaRPr lang="ar-JO" sz="2800" dirty="0" smtClean="0"/>
          </a:p>
          <a:p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تابع: معايير تحديد بنوك </a:t>
            </a:r>
            <a:r>
              <a:rPr lang="en-US" dirty="0" smtClean="0"/>
              <a:t>D-SIBs</a:t>
            </a:r>
            <a:endParaRPr lang="ar-JO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371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895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071810"/>
            <a:ext cx="7358114" cy="14382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125" indent="-82550" algn="just">
              <a:buFont typeface="Wingdings" pitchFamily="2" charset="2"/>
              <a:buChar char="Ø"/>
              <a:tabLst>
                <a:tab pos="282575" algn="l"/>
              </a:tabLst>
            </a:pPr>
            <a:r>
              <a:rPr lang="ar-JO" sz="2400" dirty="0" smtClean="0"/>
              <a:t> بهدف تعزيز قدرة بنوك </a:t>
            </a:r>
            <a:r>
              <a:rPr lang="en-US" sz="2000" dirty="0" smtClean="0"/>
              <a:t>D-SIB</a:t>
            </a:r>
            <a:r>
              <a:rPr lang="en-US" sz="2400" dirty="0" smtClean="0"/>
              <a:t>s </a:t>
            </a:r>
            <a:r>
              <a:rPr lang="ar-JO" sz="2400" dirty="0" smtClean="0"/>
              <a:t>على </a:t>
            </a:r>
            <a:r>
              <a:rPr lang="ar-JO" sz="2400" dirty="0" err="1" smtClean="0"/>
              <a:t>إستيعاب</a:t>
            </a:r>
            <a:r>
              <a:rPr lang="ar-JO" sz="2400" dirty="0" smtClean="0"/>
              <a:t> الخسائر سيتم الطلب من تلك البنوك رأسمال إضافي</a:t>
            </a:r>
            <a:r>
              <a:rPr lang="en-US" sz="2000" dirty="0" smtClean="0"/>
              <a:t>(surcharge) </a:t>
            </a:r>
            <a:r>
              <a:rPr lang="ar-JO" sz="2000" dirty="0" smtClean="0"/>
              <a:t> </a:t>
            </a:r>
            <a:r>
              <a:rPr lang="ar-JO" sz="2400" dirty="0" smtClean="0"/>
              <a:t>وبحيث يتكون من الأسهم العادية عالية الجودة </a:t>
            </a:r>
            <a:r>
              <a:rPr lang="en-US" sz="2000" dirty="0" smtClean="0"/>
              <a:t>(Common Equity Tier 1 “CET1”)</a:t>
            </a:r>
            <a:r>
              <a:rPr lang="ar-JO" sz="2000" dirty="0" smtClean="0"/>
              <a:t> </a:t>
            </a:r>
            <a:r>
              <a:rPr lang="ar-JO" sz="2400" dirty="0" smtClean="0"/>
              <a:t>وفقاً لما هو معرف في معيار بازل 3، وكما هو موضح بالجدول أدناه:-</a:t>
            </a:r>
            <a:endParaRPr lang="en-US" sz="2400" dirty="0" smtClean="0"/>
          </a:p>
          <a:p>
            <a:pPr lvl="0" algn="just">
              <a:buNone/>
            </a:pPr>
            <a:r>
              <a:rPr lang="ar-JO" sz="2400" dirty="0" smtClean="0"/>
              <a:t> </a:t>
            </a:r>
          </a:p>
          <a:p>
            <a:pPr lvl="0" algn="just">
              <a:buNone/>
            </a:pPr>
            <a:endParaRPr lang="ar-JO" sz="2400" dirty="0" smtClean="0"/>
          </a:p>
          <a:p>
            <a:pPr lvl="0" algn="just">
              <a:buNone/>
            </a:pPr>
            <a:endParaRPr lang="ar-JO" sz="2400" dirty="0" smtClean="0"/>
          </a:p>
          <a:p>
            <a:pPr lvl="0" algn="just">
              <a:buNone/>
            </a:pPr>
            <a:endParaRPr lang="ar-JO" sz="2400" dirty="0" smtClean="0"/>
          </a:p>
          <a:p>
            <a:pPr lvl="0" algn="just">
              <a:buNone/>
            </a:pPr>
            <a:endParaRPr lang="ar-JO" sz="2400" dirty="0" smtClean="0"/>
          </a:p>
          <a:p>
            <a:endParaRPr lang="ar-J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3200" dirty="0" smtClean="0"/>
              <a:t>ثالثاً: رأس المال الإضافي المطلوب من بنوك </a:t>
            </a:r>
            <a:r>
              <a:rPr lang="en-US" sz="3200" dirty="0" smtClean="0"/>
              <a:t>D-SIBs</a:t>
            </a:r>
            <a:endParaRPr lang="ar-JO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9" y="3429001"/>
          <a:ext cx="7500985" cy="2643207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1592169"/>
                <a:gridCol w="1408225"/>
                <a:gridCol w="1500197"/>
                <a:gridCol w="1500197"/>
                <a:gridCol w="1500197"/>
              </a:tblGrid>
              <a:tr h="377601"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Score</a:t>
                      </a:r>
                      <a:r>
                        <a:rPr lang="ar-JO" sz="1400" b="1" dirty="0" smtClean="0"/>
                        <a:t> (نتيجة تطبيق المعادلة أعلاه)</a:t>
                      </a:r>
                      <a:endParaRPr lang="ar-JO" sz="1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نسبة</a:t>
                      </a:r>
                      <a:r>
                        <a:rPr lang="ar-JO" sz="1400" b="1" baseline="0" dirty="0" smtClean="0"/>
                        <a:t> الأسهم العادية المطلوب إضافتها إلى </a:t>
                      </a:r>
                      <a:r>
                        <a:rPr lang="en-US" sz="1400" b="1" baseline="0" dirty="0" smtClean="0"/>
                        <a:t>(CET1)</a:t>
                      </a:r>
                      <a:r>
                        <a:rPr lang="ar-JO" sz="1400" b="1" baseline="0" dirty="0" smtClean="0"/>
                        <a:t> (كنسبة مئوية من الأصول المرجحة بالمخاطر)</a:t>
                      </a:r>
                      <a:endParaRPr lang="ar-JO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 sz="1400" dirty="0"/>
                    </a:p>
                  </a:txBody>
                  <a:tcPr/>
                </a:tc>
              </a:tr>
              <a:tr h="377601">
                <a:tc vMerge="1">
                  <a:txBody>
                    <a:bodyPr/>
                    <a:lstStyle/>
                    <a:p>
                      <a:pPr rtl="1"/>
                      <a:endParaRPr lang="ar-J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2016/1/1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2017/1/1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2018/1/1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2019/1/1</a:t>
                      </a:r>
                      <a:endParaRPr lang="ar-JO" sz="1400" b="1" dirty="0"/>
                    </a:p>
                  </a:txBody>
                  <a:tcPr/>
                </a:tc>
              </a:tr>
              <a:tr h="377601"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من 0.15 ولغاية 0.50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0.125%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0.25%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0.375%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0.5%</a:t>
                      </a:r>
                      <a:endParaRPr lang="ar-JO" sz="1400" b="1" dirty="0"/>
                    </a:p>
                  </a:txBody>
                  <a:tcPr/>
                </a:tc>
              </a:tr>
              <a:tr h="377601"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أكبر من 0.50 ولغاية 1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0.25%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0.75%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1%</a:t>
                      </a:r>
                      <a:endParaRPr lang="ar-JO" sz="1400" b="1" dirty="0"/>
                    </a:p>
                  </a:txBody>
                  <a:tcPr/>
                </a:tc>
              </a:tr>
              <a:tr h="377601"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أكبر من 1 ولغاية 1.5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0.375%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0.75%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1.125%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1.5%</a:t>
                      </a:r>
                      <a:endParaRPr lang="ar-JO" sz="1400" b="1" dirty="0"/>
                    </a:p>
                  </a:txBody>
                  <a:tcPr/>
                </a:tc>
              </a:tr>
              <a:tr h="377601"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أكبر من 1.5 ولغاية 2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1%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1.5%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2%</a:t>
                      </a:r>
                      <a:endParaRPr lang="ar-JO" sz="1400" b="1" dirty="0"/>
                    </a:p>
                  </a:txBody>
                  <a:tcPr/>
                </a:tc>
              </a:tr>
              <a:tr h="377601"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أكبر من 2 ولغاية 2.5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0.625%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1.25%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1.875%</a:t>
                      </a:r>
                      <a:endParaRPr lang="ar-J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/>
                        <a:t>2.5%</a:t>
                      </a:r>
                      <a:endParaRPr lang="ar-JO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JO" dirty="0" smtClean="0"/>
              <a:t>إ</a:t>
            </a:r>
            <a:r>
              <a:rPr lang="ar-JO" sz="2400" dirty="0" smtClean="0"/>
              <a:t>ضافةً إلى رأس المال الإضافي المطلوب من بنوك </a:t>
            </a:r>
            <a:r>
              <a:rPr lang="en-US" sz="2400" dirty="0" smtClean="0"/>
              <a:t>D-SIBs </a:t>
            </a:r>
            <a:r>
              <a:rPr lang="ar-JO" sz="2400" dirty="0" smtClean="0"/>
              <a:t> فإنه سيتم لاحقاً تحديد المتطلبات الإضافية الخاصة ببنوك </a:t>
            </a:r>
            <a:r>
              <a:rPr lang="en-US" sz="2400" dirty="0" smtClean="0"/>
              <a:t>D-SIBs </a:t>
            </a:r>
            <a:r>
              <a:rPr lang="ar-JO" sz="2400" dirty="0" smtClean="0"/>
              <a:t>التي تتضمن المتطلبات النوعية المطلوبة من هذه البنوك والإجراءات الرقابية الخاصة </a:t>
            </a:r>
            <a:r>
              <a:rPr lang="ar-JO" sz="2400" dirty="0" err="1" smtClean="0"/>
              <a:t>بها</a:t>
            </a:r>
            <a:r>
              <a:rPr lang="ar-JO" sz="2400" dirty="0" smtClean="0"/>
              <a:t>، حيث سيتم التركيز على الجوانب التالية</a:t>
            </a:r>
            <a:r>
              <a:rPr lang="ar-JO" dirty="0" smtClean="0"/>
              <a:t>:-</a:t>
            </a:r>
            <a:endParaRPr lang="en-US" dirty="0" smtClean="0"/>
          </a:p>
          <a:p>
            <a:pPr lvl="0"/>
            <a:r>
              <a:rPr lang="ar-JO" b="1" dirty="0" err="1" smtClean="0"/>
              <a:t>ا</a:t>
            </a:r>
            <a:r>
              <a:rPr lang="ar-JO" sz="2400" b="1" dirty="0" err="1" smtClean="0"/>
              <a:t>لحاكمية</a:t>
            </a:r>
            <a:r>
              <a:rPr lang="ar-JO" sz="2400" b="1" dirty="0" smtClean="0"/>
              <a:t> المؤسسية.</a:t>
            </a:r>
            <a:endParaRPr lang="en-US" sz="2400" dirty="0" smtClean="0"/>
          </a:p>
          <a:p>
            <a:pPr lvl="0"/>
            <a:r>
              <a:rPr lang="ar-JO" sz="2400" b="1" dirty="0" smtClean="0"/>
              <a:t>إدارة المخاطر.</a:t>
            </a:r>
            <a:endParaRPr lang="en-US" sz="2400" dirty="0" smtClean="0"/>
          </a:p>
          <a:p>
            <a:pPr lvl="0"/>
            <a:r>
              <a:rPr lang="ar-JO" sz="2400" b="1" dirty="0" smtClean="0"/>
              <a:t>مستوى المخاطر المقبولة وثقافة المخاطر.</a:t>
            </a:r>
            <a:endParaRPr lang="en-US" sz="2400" dirty="0" smtClean="0"/>
          </a:p>
          <a:p>
            <a:pPr lvl="0"/>
            <a:r>
              <a:rPr lang="ar-JO" sz="2400" b="1" dirty="0" err="1" smtClean="0"/>
              <a:t>إختبارات</a:t>
            </a:r>
            <a:r>
              <a:rPr lang="ar-JO" sz="2400" b="1" dirty="0" smtClean="0"/>
              <a:t> الأوضاع الضاغطة.</a:t>
            </a:r>
            <a:endParaRPr lang="en-US" sz="2400" dirty="0" smtClean="0"/>
          </a:p>
          <a:p>
            <a:pPr lvl="0"/>
            <a:r>
              <a:rPr lang="ar-JO" sz="2400" b="1" dirty="0" smtClean="0"/>
              <a:t>خطط الإنعاش </a:t>
            </a:r>
            <a:r>
              <a:rPr lang="en-US" sz="2400" b="1" dirty="0" smtClean="0"/>
              <a:t>(Recovery Plans)</a:t>
            </a:r>
            <a:r>
              <a:rPr lang="ar-JO" sz="2400" b="1" dirty="0" smtClean="0"/>
              <a:t>.</a:t>
            </a:r>
            <a:endParaRPr lang="en-US" sz="2400" dirty="0" smtClean="0"/>
          </a:p>
          <a:p>
            <a:pPr lvl="0"/>
            <a:r>
              <a:rPr lang="ar-JO" sz="2400" b="1" dirty="0" smtClean="0"/>
              <a:t>خطط الحلول </a:t>
            </a:r>
            <a:r>
              <a:rPr lang="en-US" sz="2400" b="1" dirty="0" smtClean="0"/>
              <a:t>(Resolution Plans)</a:t>
            </a:r>
            <a:r>
              <a:rPr lang="ar-JO" sz="2400" b="1" dirty="0" smtClean="0"/>
              <a:t>.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3200" b="1" dirty="0" smtClean="0"/>
              <a:t>رابعاً: المتطلبات النوعية الخاصة ببنوك </a:t>
            </a:r>
            <a:r>
              <a:rPr lang="en-US" sz="3200" b="1" dirty="0" smtClean="0"/>
              <a:t>D-SIBs</a:t>
            </a:r>
            <a:r>
              <a:rPr lang="ar-JO" sz="3200" b="1" dirty="0" smtClean="0"/>
              <a:t> والإجراءات الرقابية الخاصة </a:t>
            </a:r>
            <a:r>
              <a:rPr lang="ar-JO" sz="3200" b="1" dirty="0" err="1" smtClean="0"/>
              <a:t>بها</a:t>
            </a:r>
            <a:endParaRPr lang="ar-J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4362</TotalTime>
  <Words>690</Words>
  <Application>Microsoft Office PowerPoint</Application>
  <PresentationFormat>عرض على الشاشة (3:4)‏</PresentationFormat>
  <Paragraphs>120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Concourse</vt:lpstr>
      <vt:lpstr>منهجية تحديد البنوك ذات الأهمية النظامية  على المستوى المحلي (Domestic Systemically Important Banks D-SIBs) واحتساب متطلبات  رأس المال الإضافية المطلوبة منها </vt:lpstr>
      <vt:lpstr>أولاً: مقدمة</vt:lpstr>
      <vt:lpstr>تابع/مقدمة</vt:lpstr>
      <vt:lpstr>ثانياً: معايير تحديد بنوك D-SIBs</vt:lpstr>
      <vt:lpstr>تابع: معايير تحديد بنوك D-SIBs</vt:lpstr>
      <vt:lpstr>تابع: معايير تحديد بنوك D-SIBs</vt:lpstr>
      <vt:lpstr>ثالثاً: رأس المال الإضافي المطلوب من بنوك D-SIBs</vt:lpstr>
      <vt:lpstr>رابعاً: المتطلبات النوعية الخاصة ببنوك D-SIBs والإجراءات الرقابية الخاصة بها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منهجية تحديد البنوك ذات الأهمية النظامية  على المستوى المحلي (With Domestic Systemically Important Banks D-SIBs) واحتساب متطلبات  رأس المال الإضافية المطلوبة منها</dc:title>
  <dc:creator>Rami Y. Obeid</dc:creator>
  <cp:lastModifiedBy>toshiba</cp:lastModifiedBy>
  <cp:revision>31</cp:revision>
  <dcterms:created xsi:type="dcterms:W3CDTF">2015-05-10T05:29:45Z</dcterms:created>
  <dcterms:modified xsi:type="dcterms:W3CDTF">2015-08-05T20:53:06Z</dcterms:modified>
</cp:coreProperties>
</file>