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sldIdLst>
    <p:sldId id="256" r:id="rId2"/>
    <p:sldId id="441" r:id="rId3"/>
    <p:sldId id="442" r:id="rId4"/>
    <p:sldId id="443" r:id="rId5"/>
    <p:sldId id="450" r:id="rId6"/>
    <p:sldId id="451" r:id="rId7"/>
    <p:sldId id="453" r:id="rId8"/>
    <p:sldId id="454" r:id="rId9"/>
    <p:sldId id="455" r:id="rId10"/>
    <p:sldId id="456" r:id="rId11"/>
    <p:sldId id="457" r:id="rId12"/>
    <p:sldId id="458" r:id="rId13"/>
    <p:sldId id="459" r:id="rId14"/>
    <p:sldId id="464" r:id="rId15"/>
    <p:sldId id="460" r:id="rId16"/>
    <p:sldId id="461" r:id="rId17"/>
    <p:sldId id="462" r:id="rId18"/>
    <p:sldId id="463" r:id="rId19"/>
    <p:sldId id="465" r:id="rId20"/>
    <p:sldId id="466" r:id="rId21"/>
    <p:sldId id="470" r:id="rId22"/>
    <p:sldId id="472" r:id="rId23"/>
    <p:sldId id="473" r:id="rId24"/>
    <p:sldId id="487" r:id="rId25"/>
    <p:sldId id="528" r:id="rId26"/>
    <p:sldId id="529" r:id="rId27"/>
    <p:sldId id="530" r:id="rId28"/>
    <p:sldId id="713" r:id="rId29"/>
    <p:sldId id="714" r:id="rId30"/>
    <p:sldId id="715" r:id="rId31"/>
    <p:sldId id="716" r:id="rId32"/>
    <p:sldId id="717" r:id="rId33"/>
    <p:sldId id="718" r:id="rId34"/>
    <p:sldId id="719" r:id="rId35"/>
    <p:sldId id="720" r:id="rId36"/>
    <p:sldId id="721" r:id="rId37"/>
    <p:sldId id="722" r:id="rId38"/>
    <p:sldId id="298" r:id="rId39"/>
    <p:sldId id="723" r:id="rId40"/>
    <p:sldId id="724" r:id="rId41"/>
    <p:sldId id="302" r:id="rId42"/>
    <p:sldId id="303" r:id="rId43"/>
    <p:sldId id="535" r:id="rId44"/>
    <p:sldId id="304" r:id="rId45"/>
    <p:sldId id="305" r:id="rId46"/>
    <p:sldId id="537" r:id="rId47"/>
    <p:sldId id="538" r:id="rId48"/>
    <p:sldId id="539" r:id="rId49"/>
    <p:sldId id="541" r:id="rId50"/>
    <p:sldId id="542" r:id="rId51"/>
    <p:sldId id="543" r:id="rId52"/>
    <p:sldId id="545" r:id="rId53"/>
    <p:sldId id="725" r:id="rId54"/>
    <p:sldId id="726" r:id="rId55"/>
    <p:sldId id="727" r:id="rId56"/>
    <p:sldId id="728" r:id="rId57"/>
    <p:sldId id="729" r:id="rId58"/>
    <p:sldId id="730" r:id="rId59"/>
    <p:sldId id="731" r:id="rId60"/>
    <p:sldId id="732" r:id="rId61"/>
    <p:sldId id="733" r:id="rId62"/>
    <p:sldId id="734" r:id="rId63"/>
    <p:sldId id="735" r:id="rId64"/>
    <p:sldId id="736" r:id="rId65"/>
    <p:sldId id="738" r:id="rId66"/>
    <p:sldId id="739" r:id="rId67"/>
    <p:sldId id="740" r:id="rId68"/>
    <p:sldId id="741" r:id="rId69"/>
    <p:sldId id="742" r:id="rId70"/>
    <p:sldId id="743" r:id="rId71"/>
    <p:sldId id="744" r:id="rId72"/>
    <p:sldId id="745" r:id="rId73"/>
    <p:sldId id="765" r:id="rId74"/>
    <p:sldId id="746" r:id="rId75"/>
    <p:sldId id="764" r:id="rId76"/>
    <p:sldId id="747" r:id="rId77"/>
    <p:sldId id="748" r:id="rId78"/>
    <p:sldId id="749" r:id="rId79"/>
    <p:sldId id="750" r:id="rId80"/>
    <p:sldId id="751" r:id="rId81"/>
    <p:sldId id="753" r:id="rId82"/>
    <p:sldId id="754" r:id="rId83"/>
    <p:sldId id="766" r:id="rId84"/>
    <p:sldId id="767" r:id="rId85"/>
    <p:sldId id="768" r:id="rId86"/>
    <p:sldId id="769" r:id="rId87"/>
    <p:sldId id="770" r:id="rId88"/>
    <p:sldId id="771" r:id="rId89"/>
    <p:sldId id="772" r:id="rId90"/>
    <p:sldId id="773" r:id="rId91"/>
    <p:sldId id="755" r:id="rId92"/>
    <p:sldId id="756" r:id="rId93"/>
    <p:sldId id="757" r:id="rId94"/>
    <p:sldId id="758" r:id="rId95"/>
    <p:sldId id="759" r:id="rId96"/>
    <p:sldId id="709" r:id="rId97"/>
    <p:sldId id="710" r:id="rId98"/>
    <p:sldId id="711" r:id="rId99"/>
  </p:sldIdLst>
  <p:sldSz cx="9144000" cy="6858000" type="screen4x3"/>
  <p:notesSz cx="6858000" cy="9144000"/>
  <p:defaultTextStyle>
    <a:defPPr>
      <a:defRPr lang="en-US"/>
    </a:defPPr>
    <a:lvl1pPr algn="l" rtl="0" fontAlgn="base">
      <a:spcBef>
        <a:spcPct val="0"/>
      </a:spcBef>
      <a:spcAft>
        <a:spcPct val="0"/>
      </a:spcAft>
      <a:defRPr sz="4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4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4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4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4000" kern="1200">
        <a:solidFill>
          <a:schemeClr val="tx1"/>
        </a:solidFill>
        <a:latin typeface="Arial" pitchFamily="34" charset="0"/>
        <a:ea typeface="+mn-ea"/>
        <a:cs typeface="Arial" pitchFamily="34" charset="0"/>
      </a:defRPr>
    </a:lvl5pPr>
    <a:lvl6pPr marL="2286000" algn="r" defTabSz="914400" rtl="1" eaLnBrk="1" latinLnBrk="0" hangingPunct="1">
      <a:defRPr sz="4000" kern="1200">
        <a:solidFill>
          <a:schemeClr val="tx1"/>
        </a:solidFill>
        <a:latin typeface="Arial" pitchFamily="34" charset="0"/>
        <a:ea typeface="+mn-ea"/>
        <a:cs typeface="Arial" pitchFamily="34" charset="0"/>
      </a:defRPr>
    </a:lvl6pPr>
    <a:lvl7pPr marL="2743200" algn="r" defTabSz="914400" rtl="1" eaLnBrk="1" latinLnBrk="0" hangingPunct="1">
      <a:defRPr sz="4000" kern="1200">
        <a:solidFill>
          <a:schemeClr val="tx1"/>
        </a:solidFill>
        <a:latin typeface="Arial" pitchFamily="34" charset="0"/>
        <a:ea typeface="+mn-ea"/>
        <a:cs typeface="Arial" pitchFamily="34" charset="0"/>
      </a:defRPr>
    </a:lvl7pPr>
    <a:lvl8pPr marL="3200400" algn="r" defTabSz="914400" rtl="1" eaLnBrk="1" latinLnBrk="0" hangingPunct="1">
      <a:defRPr sz="4000" kern="1200">
        <a:solidFill>
          <a:schemeClr val="tx1"/>
        </a:solidFill>
        <a:latin typeface="Arial" pitchFamily="34" charset="0"/>
        <a:ea typeface="+mn-ea"/>
        <a:cs typeface="Arial" pitchFamily="34" charset="0"/>
      </a:defRPr>
    </a:lvl8pPr>
    <a:lvl9pPr marL="3657600" algn="r" defTabSz="914400" rtl="1" eaLnBrk="1" latinLnBrk="0" hangingPunct="1">
      <a:defRPr sz="4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894" autoAdjust="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14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088E4EC-5412-481F-8A81-17C4BDDE0A30}" type="slidenum">
              <a:rPr lang="en-US"/>
              <a:pPr>
                <a:defRPr/>
              </a:pPr>
              <a:t>‹#›</a:t>
            </a:fld>
            <a:endParaRPr lang="en-US"/>
          </a:p>
        </p:txBody>
      </p:sp>
    </p:spTree>
    <p:extLst>
      <p:ext uri="{BB962C8B-B14F-4D97-AF65-F5344CB8AC3E}">
        <p14:creationId xmlns:p14="http://schemas.microsoft.com/office/powerpoint/2010/main" xmlns="" val="110951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960722B2-5E9A-491C-A600-054029E1B56D}" type="slidenum">
              <a:rPr lang="en-US"/>
              <a:pPr/>
              <a:t>6</a:t>
            </a:fld>
            <a:endParaRPr lang="en-US"/>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r>
              <a:rPr lang="ar-JO" smtClean="0"/>
              <a:t>ة</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39D6B5-8CA5-43FD-8F55-DD7D7FAF58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C875F6-EE68-4F89-B75C-C2A39C1ADD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F115DD-402F-4EB4-B6F1-DE0306A7E0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5D3C67-D559-413E-93F3-1B38A92B6E8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75F2FC-F293-4543-8AEC-EDC589B124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3F205F-F3B1-4D0A-97CA-C241D34B66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B1FA1C-C475-4534-8B08-9497A9E74D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A5B544-3456-463C-A935-2273E14285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0C906D6-B3F3-4976-B4DD-7D64E4BC00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CADA0EA-0F61-45B3-A664-897C5BEF9AB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603017B-6701-4F2A-B4CB-B035049D54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C46DE8-3B0A-43CB-AEBB-B8EB3334676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941A4D-EA7B-4630-B321-81004E412F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615F8B0-F80F-448A-BC08-F1AD695CDED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ar-JO" dirty="0" smtClean="0"/>
              <a:t>مقررات لجنة بازل لقياس مخاطر الائتمان حسب الطريقة المعيارية والداخلية </a:t>
            </a:r>
          </a:p>
        </p:txBody>
      </p:sp>
      <p:sp>
        <p:nvSpPr>
          <p:cNvPr id="8195" name="Rectangle 3"/>
          <p:cNvSpPr>
            <a:spLocks noGrp="1" noChangeArrowheads="1"/>
          </p:cNvSpPr>
          <p:nvPr>
            <p:ph type="subTitle" idx="1"/>
          </p:nvPr>
        </p:nvSpPr>
        <p:spPr/>
        <p:txBody>
          <a:bodyPr/>
          <a:lstStyle/>
          <a:p>
            <a:pPr rtl="1" eaLnBrk="1" hangingPunct="1"/>
            <a:r>
              <a:rPr lang="ar-JO" dirty="0" smtClean="0"/>
              <a:t>د. وليد </a:t>
            </a:r>
            <a:r>
              <a:rPr lang="ar-JO" dirty="0" err="1" smtClean="0"/>
              <a:t>القصراوي</a:t>
            </a:r>
            <a:endParaRPr lang="ar-JO" dirty="0" smtClean="0"/>
          </a:p>
          <a:p>
            <a:pPr rtl="1" eaLnBrk="1" hangingPunct="1"/>
            <a:r>
              <a:rPr lang="ar-JO" dirty="0" smtClean="0"/>
              <a:t>البنك المركزي </a:t>
            </a:r>
            <a:r>
              <a:rPr lang="ar-JO" dirty="0" err="1" smtClean="0"/>
              <a:t>الاردني</a:t>
            </a:r>
            <a:endParaRPr lang="ar-JO"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5603" name="Rectangle 3"/>
          <p:cNvSpPr>
            <a:spLocks noGrp="1" noChangeArrowheads="1"/>
          </p:cNvSpPr>
          <p:nvPr>
            <p:ph type="body" idx="1"/>
          </p:nvPr>
        </p:nvSpPr>
        <p:spPr/>
        <p:txBody>
          <a:bodyPr/>
          <a:lstStyle/>
          <a:p>
            <a:pPr marL="609600" indent="-609600" algn="r" rtl="1" eaLnBrk="1" hangingPunct="1">
              <a:buFontTx/>
              <a:buNone/>
            </a:pPr>
            <a:r>
              <a:rPr lang="ar-JO" sz="2800" dirty="0" smtClean="0"/>
              <a:t>2. رأس المال المساند </a:t>
            </a:r>
            <a:r>
              <a:rPr lang="en-US" sz="2800" dirty="0" smtClean="0"/>
              <a:t>(Tier 2: Supplementary Capital)</a:t>
            </a:r>
            <a:r>
              <a:rPr lang="ar-JO" sz="2800" dirty="0" smtClean="0"/>
              <a:t> </a:t>
            </a:r>
          </a:p>
          <a:p>
            <a:pPr marL="609600" indent="-609600" algn="r" rtl="1" eaLnBrk="1" hangingPunct="1">
              <a:buFontTx/>
              <a:buNone/>
            </a:pPr>
            <a:endParaRPr lang="ar-JO" sz="2800" dirty="0" smtClean="0"/>
          </a:p>
          <a:p>
            <a:pPr marL="609600" indent="-609600" algn="r" rtl="1" eaLnBrk="1" hangingPunct="1">
              <a:buFontTx/>
              <a:buNone/>
            </a:pPr>
            <a:r>
              <a:rPr lang="ar-JO" sz="2800" dirty="0" smtClean="0"/>
              <a:t>وهو مزيج من البنود/العناصر التي تدخل في احتساب رأس المال التنظيمي.</a:t>
            </a:r>
          </a:p>
          <a:p>
            <a:pPr marL="609600" indent="-609600" algn="r" rtl="1" eaLnBrk="1" hangingPunct="1">
              <a:buFontTx/>
              <a:buNone/>
            </a:pPr>
            <a:r>
              <a:rPr lang="ar-JO" sz="2800" dirty="0" smtClean="0"/>
              <a:t>كون </a:t>
            </a:r>
            <a:r>
              <a:rPr lang="ar-JO" sz="2800" dirty="0" err="1" smtClean="0"/>
              <a:t>ان</a:t>
            </a:r>
            <a:r>
              <a:rPr lang="ar-JO" sz="2800" dirty="0" smtClean="0"/>
              <a:t> هنالك محدودية في قدرة هذه البنود/ العناصر على امتصاص الخسائر فأن هنالك محددات لتضمينها في رأس المال.    </a:t>
            </a:r>
          </a:p>
          <a:p>
            <a:pPr marL="609600" indent="-609600" algn="r" rtl="1" eaLnBrk="1" hangingPunct="1">
              <a:buFontTx/>
              <a:buNone/>
            </a:pPr>
            <a:endParaRPr lang="en-US" sz="2800" dirty="0" smtClean="0"/>
          </a:p>
          <a:p>
            <a:pPr marL="609600" indent="-609600" algn="r" rtl="1" eaLnBrk="1" hangingPunct="1">
              <a:buFontTx/>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6627" name="Rectangle 3"/>
          <p:cNvSpPr>
            <a:spLocks noGrp="1" noChangeArrowheads="1"/>
          </p:cNvSpPr>
          <p:nvPr>
            <p:ph type="body" idx="1"/>
          </p:nvPr>
        </p:nvSpPr>
        <p:spPr/>
        <p:txBody>
          <a:bodyPr/>
          <a:lstStyle/>
          <a:p>
            <a:pPr algn="r" rtl="1" eaLnBrk="1" hangingPunct="1">
              <a:buFontTx/>
              <a:buNone/>
            </a:pPr>
            <a:r>
              <a:rPr lang="ar-JO" sz="2800" dirty="0" smtClean="0"/>
              <a:t>2. رأس المال المساند </a:t>
            </a:r>
            <a:r>
              <a:rPr lang="en-US" sz="2800" dirty="0" smtClean="0"/>
              <a:t>(Tier 2: Supplementary Capital)</a:t>
            </a:r>
            <a:r>
              <a:rPr lang="ar-JO" sz="2800" dirty="0" smtClean="0"/>
              <a:t> </a:t>
            </a:r>
          </a:p>
          <a:p>
            <a:pPr algn="r" rtl="1" eaLnBrk="1" hangingPunct="1">
              <a:buFontTx/>
              <a:buNone/>
            </a:pPr>
            <a:r>
              <a:rPr lang="ar-JO" dirty="0" smtClean="0"/>
              <a:t>تقسم </a:t>
            </a:r>
            <a:r>
              <a:rPr lang="ar-JO" dirty="0" err="1" smtClean="0"/>
              <a:t>الى</a:t>
            </a:r>
            <a:r>
              <a:rPr lang="ar-JO" dirty="0" smtClean="0"/>
              <a:t> نوعين:</a:t>
            </a:r>
          </a:p>
          <a:p>
            <a:pPr algn="r" rtl="1" eaLnBrk="1" hangingPunct="1">
              <a:buFontTx/>
              <a:buNone/>
            </a:pPr>
            <a:endParaRPr lang="ar-JO" dirty="0" smtClean="0"/>
          </a:p>
          <a:p>
            <a:pPr algn="r" rtl="1" eaLnBrk="1" hangingPunct="1">
              <a:buFontTx/>
              <a:buNone/>
            </a:pPr>
            <a:r>
              <a:rPr lang="ar-JO" dirty="0" smtClean="0"/>
              <a:t>أ. رأس المال المساند العلوي </a:t>
            </a:r>
            <a:r>
              <a:rPr lang="en-US" dirty="0" smtClean="0"/>
              <a:t>(Upper Tier 2)</a:t>
            </a:r>
            <a:r>
              <a:rPr lang="ar-JO" dirty="0" smtClean="0"/>
              <a:t> </a:t>
            </a:r>
          </a:p>
          <a:p>
            <a:pPr algn="r" rtl="1" eaLnBrk="1" hangingPunct="1">
              <a:buFontTx/>
              <a:buNone/>
            </a:pPr>
            <a:endParaRPr lang="ar-JO" dirty="0" smtClean="0"/>
          </a:p>
          <a:p>
            <a:pPr algn="r" rtl="1" eaLnBrk="1" hangingPunct="1">
              <a:buFontTx/>
              <a:buNone/>
            </a:pPr>
            <a:r>
              <a:rPr lang="ar-JO" dirty="0" smtClean="0"/>
              <a:t>ب. رأس المال المساند السفلي </a:t>
            </a:r>
            <a:r>
              <a:rPr lang="en-US" dirty="0" smtClean="0"/>
              <a:t>(Lower Tier 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7651" name="Rectangle 3"/>
          <p:cNvSpPr>
            <a:spLocks noGrp="1" noChangeArrowheads="1"/>
          </p:cNvSpPr>
          <p:nvPr>
            <p:ph type="body" idx="1"/>
          </p:nvPr>
        </p:nvSpPr>
        <p:spPr/>
        <p:txBody>
          <a:bodyPr/>
          <a:lstStyle/>
          <a:p>
            <a:pPr algn="r" rtl="1" eaLnBrk="1" hangingPunct="1">
              <a:buFontTx/>
              <a:buNone/>
            </a:pPr>
            <a:r>
              <a:rPr lang="ar-JO" sz="2800" dirty="0" smtClean="0"/>
              <a:t>2. رأس المال المساند </a:t>
            </a:r>
            <a:r>
              <a:rPr lang="en-US" sz="2800" dirty="0" smtClean="0"/>
              <a:t>(Tier 2: Supplementary Capital)</a:t>
            </a:r>
            <a:r>
              <a:rPr lang="ar-JO" sz="2800" dirty="0" smtClean="0"/>
              <a:t> </a:t>
            </a:r>
          </a:p>
          <a:p>
            <a:pPr algn="r" rtl="1" eaLnBrk="1" hangingPunct="1">
              <a:buFontTx/>
              <a:buNone/>
            </a:pPr>
            <a:r>
              <a:rPr lang="ar-JO" dirty="0" smtClean="0"/>
              <a:t>أ. رأس المال المساند العلوي </a:t>
            </a:r>
            <a:r>
              <a:rPr lang="en-US" dirty="0" smtClean="0"/>
              <a:t>(Upper Tier 2)</a:t>
            </a:r>
            <a:r>
              <a:rPr lang="ar-JO" dirty="0" smtClean="0"/>
              <a:t> </a:t>
            </a:r>
          </a:p>
          <a:p>
            <a:pPr algn="r" rtl="1" eaLnBrk="1" hangingPunct="1">
              <a:buFontTx/>
              <a:buChar char="-"/>
            </a:pPr>
            <a:r>
              <a:rPr lang="ar-JO" dirty="0" err="1" smtClean="0"/>
              <a:t>فروقات</a:t>
            </a:r>
            <a:r>
              <a:rPr lang="ar-JO" dirty="0" smtClean="0"/>
              <a:t> ترجمة العملات </a:t>
            </a:r>
            <a:r>
              <a:rPr lang="ar-JO" dirty="0" err="1" smtClean="0"/>
              <a:t>الاجنبية</a:t>
            </a:r>
            <a:r>
              <a:rPr lang="ar-JO" dirty="0" smtClean="0"/>
              <a:t> في البيانات المالية الموحدة</a:t>
            </a:r>
          </a:p>
          <a:p>
            <a:pPr algn="r" rtl="1" eaLnBrk="1" hangingPunct="1">
              <a:buFontTx/>
              <a:buChar char="-"/>
            </a:pPr>
            <a:r>
              <a:rPr lang="ar-JO" dirty="0" smtClean="0"/>
              <a:t>التغير المتراكم في القيمة العادلة للموجودات المتوفرة للبيع</a:t>
            </a:r>
            <a:r>
              <a:rPr lang="en-US" dirty="0" smtClean="0"/>
              <a:t> </a:t>
            </a:r>
            <a:r>
              <a:rPr lang="ar-JO" dirty="0" smtClean="0"/>
              <a:t> وبنسبة لا تزيد عن 45% منة </a:t>
            </a:r>
            <a:r>
              <a:rPr lang="ar-JO" dirty="0" err="1" smtClean="0"/>
              <a:t>اذا</a:t>
            </a:r>
            <a:r>
              <a:rPr lang="ar-JO" dirty="0" smtClean="0"/>
              <a:t> كان موجب وتطرح </a:t>
            </a:r>
            <a:r>
              <a:rPr lang="ar-JO" dirty="0" err="1" smtClean="0"/>
              <a:t>اذ</a:t>
            </a:r>
            <a:r>
              <a:rPr lang="ar-JO" dirty="0" smtClean="0"/>
              <a:t> كانت بالسالب.</a:t>
            </a:r>
          </a:p>
          <a:p>
            <a:pPr algn="r" rtl="1" eaLnBrk="1" hangingPunct="1">
              <a:buFontTx/>
              <a:buChar char="-"/>
            </a:pPr>
            <a:r>
              <a:rPr lang="ar-JO" dirty="0" smtClean="0"/>
              <a:t>احتياطي المخاطر المصرفية العامة وبما لا يزيد عن 1.25% من الموجودات المرجحة بالمخاطر. </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ar-JO" sz="4000" b="1" dirty="0" smtClean="0"/>
              <a:t> تعريف رأس المال التنظيمي</a:t>
            </a:r>
            <a:br>
              <a:rPr lang="ar-JO" sz="4000" b="1" dirty="0" smtClean="0"/>
            </a:br>
            <a:endParaRPr lang="en-US" sz="4000" b="1" dirty="0" smtClean="0"/>
          </a:p>
        </p:txBody>
      </p:sp>
      <p:sp>
        <p:nvSpPr>
          <p:cNvPr id="28675" name="Rectangle 3"/>
          <p:cNvSpPr>
            <a:spLocks noGrp="1" noChangeArrowheads="1"/>
          </p:cNvSpPr>
          <p:nvPr>
            <p:ph type="body" idx="1"/>
          </p:nvPr>
        </p:nvSpPr>
        <p:spPr/>
        <p:txBody>
          <a:bodyPr/>
          <a:lstStyle/>
          <a:p>
            <a:pPr marL="1089025" indent="-906463" algn="r" rtl="1" eaLnBrk="1" hangingPunct="1">
              <a:buFontTx/>
              <a:buNone/>
            </a:pPr>
            <a:r>
              <a:rPr lang="ar-JO" sz="2400" smtClean="0"/>
              <a:t>2. رأس المال المساند </a:t>
            </a:r>
            <a:r>
              <a:rPr lang="en-US" sz="2400" smtClean="0"/>
              <a:t>(Tier 2: Supplementary Capital)</a:t>
            </a:r>
            <a:r>
              <a:rPr lang="ar-JO" sz="2400" smtClean="0"/>
              <a:t> </a:t>
            </a:r>
          </a:p>
          <a:p>
            <a:pPr marL="1089025" indent="-906463" algn="r" rtl="1" eaLnBrk="1" hangingPunct="1">
              <a:buFontTx/>
              <a:buNone/>
            </a:pPr>
            <a:r>
              <a:rPr lang="ar-JO" sz="2800" smtClean="0"/>
              <a:t>أ. رأس المال المساند العلوي </a:t>
            </a:r>
            <a:r>
              <a:rPr lang="en-US" sz="2800" smtClean="0"/>
              <a:t>(Upper Tier 2)</a:t>
            </a:r>
            <a:r>
              <a:rPr lang="ar-JO" sz="2800" smtClean="0"/>
              <a:t> </a:t>
            </a:r>
          </a:p>
          <a:p>
            <a:pPr marL="1089025" indent="-906463" algn="r" rtl="1" eaLnBrk="1" hangingPunct="1">
              <a:buFontTx/>
              <a:buNone/>
            </a:pPr>
            <a:r>
              <a:rPr lang="ar-JO" sz="2800" smtClean="0"/>
              <a:t>- الادوات ذات الصفات المشتركة ما بين ادوات الدين وأدوات الملكية </a:t>
            </a:r>
            <a:r>
              <a:rPr lang="en-US" sz="2800" smtClean="0"/>
              <a:t>.(Hybrid Debt) </a:t>
            </a:r>
            <a:r>
              <a:rPr lang="ar-JO" sz="2800" smtClean="0"/>
              <a:t> ويجب ان تتصف هذه الادوات بما يلي: </a:t>
            </a:r>
          </a:p>
          <a:p>
            <a:pPr marL="1089025" indent="-906463" algn="r" rtl="1" eaLnBrk="1" hangingPunct="1">
              <a:buFont typeface="Wingdings" pitchFamily="2" charset="2"/>
              <a:buChar char="Ø"/>
            </a:pPr>
            <a:r>
              <a:rPr lang="ar-JO" sz="2400" smtClean="0"/>
              <a:t>ان لا تكون مضمونة برهن أي من موجودات البنك</a:t>
            </a:r>
          </a:p>
          <a:p>
            <a:pPr marL="1089025" indent="-906463" algn="r" rtl="1" eaLnBrk="1" hangingPunct="1">
              <a:buFont typeface="Wingdings" pitchFamily="2" charset="2"/>
              <a:buChar char="Ø"/>
            </a:pPr>
            <a:r>
              <a:rPr lang="ar-JO" sz="2400" smtClean="0"/>
              <a:t>ان لا تكون اولوية سدادها من الدرجة الاولى</a:t>
            </a:r>
          </a:p>
          <a:p>
            <a:pPr marL="1089025" indent="-906463" algn="r" rtl="1" eaLnBrk="1" hangingPunct="1">
              <a:buFont typeface="Wingdings" pitchFamily="2" charset="2"/>
              <a:buChar char="Ø"/>
            </a:pPr>
            <a:r>
              <a:rPr lang="ar-JO" sz="2400" smtClean="0"/>
              <a:t>ان تكون مدفوعة بالكامل</a:t>
            </a:r>
          </a:p>
          <a:p>
            <a:pPr marL="1089025" indent="-906463" algn="r" rtl="1" eaLnBrk="1" hangingPunct="1">
              <a:buFont typeface="Wingdings" pitchFamily="2" charset="2"/>
              <a:buChar char="Ø"/>
            </a:pPr>
            <a:r>
              <a:rPr lang="ar-JO" sz="2400" smtClean="0"/>
              <a:t>ان لا تكون قابلة للسداد المبكر</a:t>
            </a:r>
          </a:p>
          <a:p>
            <a:pPr marL="1089025" indent="-906463" algn="r" rtl="1" eaLnBrk="1" hangingPunct="1">
              <a:buFont typeface="Wingdings" pitchFamily="2" charset="2"/>
              <a:buChar char="Ø"/>
            </a:pPr>
            <a:r>
              <a:rPr lang="ar-JO" sz="2400" smtClean="0"/>
              <a:t>عدم جواز دفع الفوائد عليها او الارباح اذا كان ذلك يؤدي الى انخفاض نسبة كفاية رأس المال للبنك.</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9699" name="Rectangle 3"/>
          <p:cNvSpPr>
            <a:spLocks noGrp="1" noChangeArrowheads="1"/>
          </p:cNvSpPr>
          <p:nvPr>
            <p:ph type="body" idx="1"/>
          </p:nvPr>
        </p:nvSpPr>
        <p:spPr/>
        <p:txBody>
          <a:bodyPr/>
          <a:lstStyle/>
          <a:p>
            <a:pPr marL="1089025" indent="-906463" algn="r" rtl="1" eaLnBrk="1" hangingPunct="1">
              <a:buFontTx/>
              <a:buNone/>
            </a:pPr>
            <a:r>
              <a:rPr lang="ar-JO" sz="2800" smtClean="0"/>
              <a:t>2. رأس المال المساند </a:t>
            </a:r>
            <a:r>
              <a:rPr lang="en-US" sz="2800" smtClean="0"/>
              <a:t>(Tier 2: Supplementary Capital)</a:t>
            </a:r>
            <a:r>
              <a:rPr lang="ar-JO" sz="2800" smtClean="0"/>
              <a:t> </a:t>
            </a:r>
          </a:p>
          <a:p>
            <a:pPr marL="1089025" indent="-906463" algn="r" rtl="1" eaLnBrk="1" hangingPunct="1">
              <a:buFontTx/>
              <a:buNone/>
            </a:pPr>
            <a:r>
              <a:rPr lang="ar-JO" smtClean="0"/>
              <a:t>أ. رأس المال المساند العلوي </a:t>
            </a:r>
            <a:r>
              <a:rPr lang="en-US" smtClean="0"/>
              <a:t>(Upper Tier 2)</a:t>
            </a:r>
            <a:r>
              <a:rPr lang="ar-JO" smtClean="0"/>
              <a:t> </a:t>
            </a:r>
          </a:p>
          <a:p>
            <a:pPr marL="1089025" indent="-906463" algn="r" rtl="1" eaLnBrk="1" hangingPunct="1">
              <a:buFontTx/>
              <a:buNone/>
            </a:pPr>
            <a:r>
              <a:rPr lang="ar-JO" smtClean="0"/>
              <a:t>من الامثلة على ادوات ذات الصفات المشتركة ما بين ادوات الدين وأدوات الملكية </a:t>
            </a:r>
            <a:r>
              <a:rPr lang="en-US" smtClean="0"/>
              <a:t>(Hybrid Debt)</a:t>
            </a:r>
            <a:r>
              <a:rPr lang="ar-JO" smtClean="0"/>
              <a:t> كما يلي:</a:t>
            </a:r>
          </a:p>
          <a:p>
            <a:pPr marL="1089025" indent="-906463" algn="r" rtl="1" eaLnBrk="1" hangingPunct="1">
              <a:buFontTx/>
              <a:buNone/>
            </a:pPr>
            <a:r>
              <a:rPr lang="ar-JO" sz="2800" smtClean="0"/>
              <a:t>- السندات القابلة للتحويل الى اسهم </a:t>
            </a:r>
            <a:r>
              <a:rPr lang="en-US" sz="2800" smtClean="0"/>
              <a:t>(Convertible Bonds)</a:t>
            </a:r>
            <a:r>
              <a:rPr lang="ar-JO" sz="2800" smtClean="0"/>
              <a:t> </a:t>
            </a:r>
          </a:p>
          <a:p>
            <a:pPr marL="1089025" indent="-906463" algn="r" rtl="1" eaLnBrk="1" hangingPunct="1">
              <a:buFontTx/>
              <a:buNone/>
            </a:pPr>
            <a:r>
              <a:rPr lang="ar-JO" sz="2800" smtClean="0"/>
              <a:t>- الاسهم الممتازة </a:t>
            </a:r>
            <a:r>
              <a:rPr lang="en-US" sz="2800" smtClean="0"/>
              <a:t>(Preferred Stocks)</a:t>
            </a:r>
            <a:endParaRPr lang="ar-JO"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0723" name="Rectangle 3"/>
          <p:cNvSpPr>
            <a:spLocks noGrp="1" noChangeArrowheads="1"/>
          </p:cNvSpPr>
          <p:nvPr>
            <p:ph type="body" idx="1"/>
          </p:nvPr>
        </p:nvSpPr>
        <p:spPr/>
        <p:txBody>
          <a:bodyPr/>
          <a:lstStyle/>
          <a:p>
            <a:pPr algn="r" rtl="1" eaLnBrk="1" hangingPunct="1">
              <a:buFontTx/>
              <a:buNone/>
            </a:pPr>
            <a:r>
              <a:rPr lang="ar-JO" sz="2800" dirty="0" smtClean="0"/>
              <a:t>2. رأس المال المساند </a:t>
            </a:r>
            <a:r>
              <a:rPr lang="en-US" sz="2800" dirty="0" smtClean="0"/>
              <a:t>(Tier 2: Supplementary Capital)</a:t>
            </a:r>
            <a:r>
              <a:rPr lang="ar-JO" sz="2800" dirty="0" smtClean="0"/>
              <a:t> </a:t>
            </a:r>
          </a:p>
          <a:p>
            <a:pPr algn="r" rtl="1" eaLnBrk="1" hangingPunct="1">
              <a:buFontTx/>
              <a:buNone/>
            </a:pPr>
            <a:r>
              <a:rPr lang="ar-JO" dirty="0" smtClean="0"/>
              <a:t>ب. رأس المال المساند السفلي </a:t>
            </a:r>
            <a:r>
              <a:rPr lang="en-US" dirty="0" smtClean="0"/>
              <a:t>(Lower Tier 2)</a:t>
            </a:r>
            <a:r>
              <a:rPr lang="ar-JO" dirty="0" smtClean="0"/>
              <a:t> </a:t>
            </a:r>
          </a:p>
          <a:p>
            <a:pPr algn="r" rtl="1" eaLnBrk="1" hangingPunct="1">
              <a:buFontTx/>
              <a:buChar char="-"/>
            </a:pPr>
            <a:r>
              <a:rPr lang="ar-JO" dirty="0" smtClean="0"/>
              <a:t>القروض المساندة </a:t>
            </a:r>
            <a:r>
              <a:rPr lang="en-US" dirty="0" smtClean="0"/>
              <a:t>(Subordinated Debts)</a:t>
            </a:r>
            <a:r>
              <a:rPr lang="ar-JO" dirty="0" smtClean="0"/>
              <a:t> :</a:t>
            </a:r>
          </a:p>
          <a:p>
            <a:pPr algn="r" rtl="1" eaLnBrk="1" hangingPunct="1">
              <a:buFontTx/>
              <a:buNone/>
            </a:pPr>
            <a:endParaRPr lang="en-US" dirty="0" smtClean="0"/>
          </a:p>
          <a:p>
            <a:pPr algn="r" rtl="1" eaLnBrk="1" hangingPunct="1">
              <a:buFontTx/>
              <a:buNone/>
            </a:pPr>
            <a:r>
              <a:rPr lang="ar-JO" dirty="0" smtClean="0"/>
              <a:t>هي </a:t>
            </a:r>
            <a:r>
              <a:rPr lang="ar-JO" dirty="0" err="1" smtClean="0"/>
              <a:t>ادوات</a:t>
            </a:r>
            <a:r>
              <a:rPr lang="ar-JO" dirty="0" smtClean="0"/>
              <a:t> الدين التي يقوم البنك بإصدارها </a:t>
            </a:r>
            <a:r>
              <a:rPr lang="ar-JO" dirty="0" err="1" smtClean="0"/>
              <a:t>وهذة</a:t>
            </a:r>
            <a:r>
              <a:rPr lang="ar-JO" dirty="0" smtClean="0"/>
              <a:t> </a:t>
            </a:r>
            <a:r>
              <a:rPr lang="ar-JO" dirty="0" err="1" smtClean="0"/>
              <a:t>الادوات</a:t>
            </a:r>
            <a:r>
              <a:rPr lang="ar-JO" dirty="0" smtClean="0"/>
              <a:t> لها تاريخ استحقاق محدد وتساهم في امتصاص خسائر البنك عند تصفية البنك.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1747" name="Rectangle 3"/>
          <p:cNvSpPr>
            <a:spLocks noGrp="1" noChangeArrowheads="1"/>
          </p:cNvSpPr>
          <p:nvPr>
            <p:ph type="body" idx="1"/>
          </p:nvPr>
        </p:nvSpPr>
        <p:spPr/>
        <p:txBody>
          <a:bodyPr/>
          <a:lstStyle/>
          <a:p>
            <a:pPr algn="r" rtl="1" eaLnBrk="1" hangingPunct="1">
              <a:buFontTx/>
              <a:buNone/>
            </a:pPr>
            <a:r>
              <a:rPr lang="ar-JO" sz="2400" smtClean="0"/>
              <a:t>2. رأس المال المساند </a:t>
            </a:r>
            <a:r>
              <a:rPr lang="en-US" sz="2400" smtClean="0"/>
              <a:t>(Tier 2: Supplementary Capital)</a:t>
            </a:r>
            <a:r>
              <a:rPr lang="ar-JO" sz="2400" smtClean="0"/>
              <a:t> </a:t>
            </a:r>
          </a:p>
          <a:p>
            <a:pPr algn="r" rtl="1" eaLnBrk="1" hangingPunct="1">
              <a:buFontTx/>
              <a:buNone/>
            </a:pPr>
            <a:r>
              <a:rPr lang="ar-JO" sz="2800" smtClean="0"/>
              <a:t>ب. رأس المال المساند السفلي </a:t>
            </a:r>
            <a:r>
              <a:rPr lang="en-US" sz="2800" smtClean="0"/>
              <a:t>(Lower Tier 2)</a:t>
            </a:r>
            <a:r>
              <a:rPr lang="ar-JO" sz="2800" smtClean="0"/>
              <a:t> </a:t>
            </a:r>
          </a:p>
          <a:p>
            <a:pPr algn="r" rtl="1" eaLnBrk="1" hangingPunct="1">
              <a:buFontTx/>
              <a:buChar char="-"/>
            </a:pPr>
            <a:r>
              <a:rPr lang="ar-JO" sz="2800" smtClean="0"/>
              <a:t>القروض المساندة </a:t>
            </a:r>
            <a:r>
              <a:rPr lang="en-US" sz="2800" smtClean="0"/>
              <a:t>(Subordinated Debts)</a:t>
            </a:r>
            <a:r>
              <a:rPr lang="ar-JO" sz="2800" smtClean="0"/>
              <a:t> :</a:t>
            </a:r>
          </a:p>
          <a:p>
            <a:pPr algn="r" rtl="1" eaLnBrk="1" hangingPunct="1">
              <a:buFontTx/>
              <a:buNone/>
            </a:pPr>
            <a:r>
              <a:rPr lang="ar-JO" sz="2800" smtClean="0"/>
              <a:t>حتى تكون القروض المساندة مؤهلة لاعتبارها ضمن رأس المال التنظيمي فيجب ان تتوفر فيها الشروط التالية:</a:t>
            </a:r>
          </a:p>
          <a:p>
            <a:pPr algn="r" rtl="1" eaLnBrk="1" hangingPunct="1">
              <a:buFontTx/>
              <a:buChar char="-"/>
            </a:pPr>
            <a:r>
              <a:rPr lang="ar-JO" sz="2800" smtClean="0"/>
              <a:t>ان لا تكون اولوية سدادها من الدرجة الاولى</a:t>
            </a:r>
          </a:p>
          <a:p>
            <a:pPr algn="r" rtl="1" eaLnBrk="1" hangingPunct="1">
              <a:buFontTx/>
              <a:buChar char="-"/>
            </a:pPr>
            <a:r>
              <a:rPr lang="ar-JO" sz="2800" smtClean="0"/>
              <a:t>ان لا تكون مضمونة برهن أي من موجودات البنك</a:t>
            </a:r>
          </a:p>
          <a:p>
            <a:pPr algn="r" rtl="1" eaLnBrk="1" hangingPunct="1">
              <a:buFontTx/>
              <a:buChar char="-"/>
            </a:pPr>
            <a:r>
              <a:rPr lang="ar-JO" sz="2800" smtClean="0"/>
              <a:t>ان لا تقل فترة استحقاقها الاصلية عند الاصدار عن 5 سنوات</a:t>
            </a:r>
          </a:p>
          <a:p>
            <a:pPr algn="r" rtl="1" eaLnBrk="1" hangingPunct="1">
              <a:buFontTx/>
              <a:buChar char="-"/>
            </a:pPr>
            <a:r>
              <a:rPr lang="ar-JO" sz="2800" smtClean="0"/>
              <a:t>ان لا تكون قابلة للسداد المبكر بناء على رغبة حاملها</a:t>
            </a: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868362"/>
          </a:xfrm>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2771" name="Rectangle 3"/>
          <p:cNvSpPr>
            <a:spLocks noGrp="1" noChangeArrowheads="1"/>
          </p:cNvSpPr>
          <p:nvPr>
            <p:ph type="body" sz="half" idx="1"/>
          </p:nvPr>
        </p:nvSpPr>
        <p:spPr>
          <a:xfrm>
            <a:off x="457200" y="1066800"/>
            <a:ext cx="7924800" cy="5059363"/>
          </a:xfrm>
        </p:spPr>
        <p:txBody>
          <a:bodyPr/>
          <a:lstStyle/>
          <a:p>
            <a:pPr algn="r" rtl="1" eaLnBrk="1" hangingPunct="1">
              <a:buFontTx/>
              <a:buNone/>
            </a:pPr>
            <a:r>
              <a:rPr lang="ar-JO" sz="2400" smtClean="0"/>
              <a:t>2. رأس المال المساند </a:t>
            </a:r>
            <a:r>
              <a:rPr lang="en-US" sz="2400" smtClean="0"/>
              <a:t>(Tier 2: Supplementary Capital)</a:t>
            </a:r>
            <a:r>
              <a:rPr lang="ar-JO" sz="2400" smtClean="0"/>
              <a:t> </a:t>
            </a:r>
          </a:p>
          <a:p>
            <a:pPr algn="r" rtl="1" eaLnBrk="1" hangingPunct="1">
              <a:buFontTx/>
              <a:buNone/>
            </a:pPr>
            <a:r>
              <a:rPr lang="ar-JO" sz="2800" smtClean="0"/>
              <a:t>ب. رأس المال المساند السفلي </a:t>
            </a:r>
            <a:r>
              <a:rPr lang="en-US" sz="2800" smtClean="0"/>
              <a:t>(Lower Tier 2)</a:t>
            </a:r>
            <a:r>
              <a:rPr lang="ar-JO" sz="2800" smtClean="0"/>
              <a:t> </a:t>
            </a:r>
          </a:p>
          <a:p>
            <a:pPr algn="r" rtl="1" eaLnBrk="1" hangingPunct="1">
              <a:buFontTx/>
              <a:buChar char="-"/>
            </a:pPr>
            <a:r>
              <a:rPr lang="ar-JO" sz="2800" smtClean="0"/>
              <a:t>القروض المساندة </a:t>
            </a:r>
            <a:r>
              <a:rPr lang="en-US" sz="2800" smtClean="0"/>
              <a:t>(Subordinated Debts)</a:t>
            </a:r>
            <a:r>
              <a:rPr lang="ar-JO" sz="2800" smtClean="0"/>
              <a:t> :</a:t>
            </a:r>
          </a:p>
          <a:p>
            <a:pPr algn="r" rtl="1" eaLnBrk="1" hangingPunct="1">
              <a:buFontTx/>
              <a:buNone/>
            </a:pPr>
            <a:r>
              <a:rPr lang="ar-JO" sz="2400" smtClean="0"/>
              <a:t>ترجح قيمة القروض المساندة بأوزان ترجيحية بناء على الفترة المتبقية على تاريخ استحقاقها وكما يلي:</a:t>
            </a:r>
          </a:p>
          <a:p>
            <a:pPr algn="r" rtl="1" eaLnBrk="1" hangingPunct="1">
              <a:buFontTx/>
              <a:buNone/>
            </a:pPr>
            <a:endParaRPr lang="ar-JO" sz="2400" smtClean="0"/>
          </a:p>
        </p:txBody>
      </p:sp>
      <p:graphicFrame>
        <p:nvGraphicFramePr>
          <p:cNvPr id="221233" name="Group 49"/>
          <p:cNvGraphicFramePr>
            <a:graphicFrameLocks noGrp="1"/>
          </p:cNvGraphicFramePr>
          <p:nvPr>
            <p:ph sz="half" idx="2"/>
          </p:nvPr>
        </p:nvGraphicFramePr>
        <p:xfrm>
          <a:off x="1219200" y="3352800"/>
          <a:ext cx="7543800" cy="3200400"/>
        </p:xfrm>
        <a:graphic>
          <a:graphicData uri="http://schemas.openxmlformats.org/drawingml/2006/table">
            <a:tbl>
              <a:tblPr/>
              <a:tblGrid>
                <a:gridCol w="3703638"/>
                <a:gridCol w="3840162"/>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الوزن</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الفترة المتبقية للاستحقاق</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سنة او اقل</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20%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اكثر من سنة - سنتين</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40%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اكثر من سنتين – ثلاث سنوات</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0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60%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اكثر من ثلاث سنوات – 4 سنوات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80%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اكثر من 4 سنوات – 5 سنوات</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100%</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0" i="0" u="none" strike="noStrike" cap="none" normalizeH="0" baseline="0" smtClean="0">
                          <a:ln>
                            <a:noFill/>
                          </a:ln>
                          <a:solidFill>
                            <a:schemeClr val="tx1"/>
                          </a:solidFill>
                          <a:effectLst/>
                          <a:latin typeface="Arial" pitchFamily="34" charset="0"/>
                          <a:cs typeface="Arial" pitchFamily="34" charset="0"/>
                        </a:rPr>
                        <a:t>اكثر من 5 سنوات</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3795" name="Rectangle 3"/>
          <p:cNvSpPr>
            <a:spLocks noGrp="1" noChangeArrowheads="1"/>
          </p:cNvSpPr>
          <p:nvPr>
            <p:ph type="body" idx="1"/>
          </p:nvPr>
        </p:nvSpPr>
        <p:spPr/>
        <p:txBody>
          <a:bodyPr/>
          <a:lstStyle/>
          <a:p>
            <a:pPr algn="r" rtl="1" eaLnBrk="1" hangingPunct="1">
              <a:buFontTx/>
              <a:buNone/>
            </a:pPr>
            <a:r>
              <a:rPr lang="ar-JO" sz="2800" smtClean="0"/>
              <a:t>2. رأس المال المساند </a:t>
            </a:r>
            <a:r>
              <a:rPr lang="en-US" sz="2800" smtClean="0"/>
              <a:t>(Tier 2: Supplementary Capital)</a:t>
            </a:r>
            <a:r>
              <a:rPr lang="ar-JO" sz="2800" smtClean="0"/>
              <a:t> </a:t>
            </a:r>
          </a:p>
          <a:p>
            <a:pPr algn="r" rtl="1" eaLnBrk="1" hangingPunct="1">
              <a:buFontTx/>
              <a:buNone/>
            </a:pPr>
            <a:r>
              <a:rPr lang="ar-JO" smtClean="0"/>
              <a:t>المحددات على رأس المال المساند:</a:t>
            </a:r>
          </a:p>
          <a:p>
            <a:pPr algn="r" rtl="1" eaLnBrk="1" hangingPunct="1">
              <a:buFontTx/>
              <a:buChar char="-"/>
            </a:pPr>
            <a:r>
              <a:rPr lang="ar-JO" sz="2800" smtClean="0"/>
              <a:t>يجب ان لا يزيد رأس المال الاساسي </a:t>
            </a:r>
            <a:r>
              <a:rPr lang="en-US" sz="2800" smtClean="0"/>
              <a:t>(Tier 2)</a:t>
            </a:r>
            <a:r>
              <a:rPr lang="ar-JO" sz="2800" smtClean="0"/>
              <a:t> عن 100% من رأس المال الاساسي </a:t>
            </a:r>
            <a:r>
              <a:rPr lang="en-US" sz="2800" smtClean="0"/>
              <a:t>(Tier 1)</a:t>
            </a:r>
            <a:endParaRPr lang="ar-JO" sz="2800" smtClean="0"/>
          </a:p>
          <a:p>
            <a:pPr algn="r" rtl="1" eaLnBrk="1" hangingPunct="1">
              <a:buFontTx/>
              <a:buChar char="-"/>
            </a:pPr>
            <a:endParaRPr lang="ar-JO" sz="2800" smtClean="0"/>
          </a:p>
          <a:p>
            <a:pPr algn="r" rtl="1" eaLnBrk="1" hangingPunct="1">
              <a:buFontTx/>
              <a:buNone/>
            </a:pPr>
            <a:r>
              <a:rPr lang="ar-JO" sz="2800" smtClean="0"/>
              <a:t>-  يجب ان لا يزيد اجمالي القروض المساندة </a:t>
            </a:r>
            <a:r>
              <a:rPr lang="en-US" sz="2800" smtClean="0"/>
              <a:t>(Lower Tier 1)</a:t>
            </a:r>
            <a:r>
              <a:rPr lang="ar-JO" sz="2800" smtClean="0"/>
              <a:t> عن 50% من رأس المال الاساسي </a:t>
            </a:r>
            <a:endParaRPr lang="en-U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4819" name="Rectangle 3"/>
          <p:cNvSpPr>
            <a:spLocks noGrp="1" noChangeArrowheads="1"/>
          </p:cNvSpPr>
          <p:nvPr>
            <p:ph type="body" idx="1"/>
          </p:nvPr>
        </p:nvSpPr>
        <p:spPr/>
        <p:txBody>
          <a:bodyPr/>
          <a:lstStyle/>
          <a:p>
            <a:pPr algn="r" rtl="1" eaLnBrk="1" hangingPunct="1">
              <a:lnSpc>
                <a:spcPct val="80000"/>
              </a:lnSpc>
              <a:buFontTx/>
              <a:buNone/>
            </a:pPr>
            <a:r>
              <a:rPr lang="ar-JO" sz="2800" smtClean="0"/>
              <a:t>الاقتطاعات من رأس المال التنظيمي:</a:t>
            </a:r>
          </a:p>
          <a:p>
            <a:pPr algn="r" rtl="1" eaLnBrk="1" hangingPunct="1">
              <a:lnSpc>
                <a:spcPct val="80000"/>
              </a:lnSpc>
              <a:buFontTx/>
              <a:buNone/>
            </a:pPr>
            <a:r>
              <a:rPr lang="ar-JO" sz="2800" b="1" smtClean="0"/>
              <a:t>الاقتطاعات من رأس المال الاساسي </a:t>
            </a:r>
            <a:r>
              <a:rPr lang="en-US" sz="2800" b="1" smtClean="0"/>
              <a:t>(Tier 1)</a:t>
            </a:r>
            <a:endParaRPr lang="ar-JO" sz="2800" b="1" smtClean="0"/>
          </a:p>
          <a:p>
            <a:pPr algn="r" rtl="1" eaLnBrk="1" hangingPunct="1">
              <a:lnSpc>
                <a:spcPct val="80000"/>
              </a:lnSpc>
              <a:buFontTx/>
              <a:buNone/>
            </a:pPr>
            <a:endParaRPr lang="ar-JO" sz="2800" b="1" smtClean="0"/>
          </a:p>
          <a:p>
            <a:pPr algn="r" rtl="1" eaLnBrk="1" hangingPunct="1">
              <a:lnSpc>
                <a:spcPct val="80000"/>
              </a:lnSpc>
              <a:buFontTx/>
              <a:buChar char="-"/>
            </a:pPr>
            <a:r>
              <a:rPr lang="ar-JO" sz="2800" smtClean="0"/>
              <a:t>الشهرة</a:t>
            </a:r>
            <a:r>
              <a:rPr lang="en-US" sz="2800" smtClean="0"/>
              <a:t> </a:t>
            </a:r>
            <a:r>
              <a:rPr lang="ar-JO" sz="2800" smtClean="0"/>
              <a:t>او أي موجودات غير ملموسة</a:t>
            </a:r>
          </a:p>
          <a:p>
            <a:pPr algn="r" rtl="1" eaLnBrk="1" hangingPunct="1">
              <a:lnSpc>
                <a:spcPct val="80000"/>
              </a:lnSpc>
              <a:buFontTx/>
              <a:buChar char="-"/>
            </a:pPr>
            <a:r>
              <a:rPr lang="ar-JO" sz="2800" smtClean="0"/>
              <a:t>خسائر الفترة, علما ان ارباح الفترة لا تؤخذ ضمن رأس المال الاساسي.</a:t>
            </a:r>
          </a:p>
          <a:p>
            <a:pPr algn="r" rtl="1" eaLnBrk="1" hangingPunct="1">
              <a:lnSpc>
                <a:spcPct val="80000"/>
              </a:lnSpc>
              <a:buFontTx/>
              <a:buChar char="-"/>
            </a:pPr>
            <a:r>
              <a:rPr lang="ar-JO" sz="2800" smtClean="0"/>
              <a:t>تكلفة شراء اسهم الخزينة</a:t>
            </a:r>
          </a:p>
          <a:p>
            <a:pPr algn="r" rtl="1" eaLnBrk="1" hangingPunct="1">
              <a:lnSpc>
                <a:spcPct val="80000"/>
              </a:lnSpc>
              <a:buFontTx/>
              <a:buChar char="-"/>
            </a:pPr>
            <a:r>
              <a:rPr lang="ar-JO" sz="2800" smtClean="0"/>
              <a:t>المخصصات المؤجلة</a:t>
            </a:r>
          </a:p>
          <a:p>
            <a:pPr algn="r" rtl="1" eaLnBrk="1" hangingPunct="1">
              <a:lnSpc>
                <a:spcPct val="80000"/>
              </a:lnSpc>
              <a:buFontTx/>
              <a:buChar char="-"/>
            </a:pPr>
            <a:r>
              <a:rPr lang="ar-JO" sz="2800" smtClean="0"/>
              <a:t>50% من رؤوس اموال الشركات المالية غير الموحدة</a:t>
            </a:r>
          </a:p>
          <a:p>
            <a:pPr algn="r" rtl="1" eaLnBrk="1" hangingPunct="1">
              <a:lnSpc>
                <a:spcPct val="80000"/>
              </a:lnSpc>
              <a:buFontTx/>
              <a:buNone/>
            </a:pPr>
            <a:r>
              <a:rPr lang="ar-JO" sz="2800" smtClean="0"/>
              <a:t> </a:t>
            </a:r>
          </a:p>
          <a:p>
            <a:pPr algn="r" rtl="1" eaLnBrk="1" hangingPunct="1">
              <a:lnSpc>
                <a:spcPct val="80000"/>
              </a:lnSpc>
              <a:buFontTx/>
              <a:buNone/>
            </a:pP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ar-JO" smtClean="0"/>
              <a:t>اهمية رأس المال لدى البنك</a:t>
            </a:r>
            <a:endParaRPr lang="en-US" smtClean="0"/>
          </a:p>
        </p:txBody>
      </p:sp>
      <p:sp>
        <p:nvSpPr>
          <p:cNvPr id="10243" name="Rectangle 3"/>
          <p:cNvSpPr>
            <a:spLocks noGrp="1" noChangeArrowheads="1"/>
          </p:cNvSpPr>
          <p:nvPr>
            <p:ph type="body" idx="1"/>
          </p:nvPr>
        </p:nvSpPr>
        <p:spPr/>
        <p:txBody>
          <a:bodyPr/>
          <a:lstStyle/>
          <a:p>
            <a:pPr algn="r" rtl="1" eaLnBrk="1" hangingPunct="1"/>
            <a:r>
              <a:rPr lang="ar-JO" smtClean="0"/>
              <a:t>رأس المال لدى البنوك اهمية خاصة بسبب:</a:t>
            </a:r>
          </a:p>
          <a:p>
            <a:pPr algn="r" rtl="1" eaLnBrk="1" hangingPunct="1">
              <a:buFontTx/>
              <a:buChar char="-"/>
            </a:pPr>
            <a:r>
              <a:rPr lang="ar-JO" smtClean="0"/>
              <a:t>امتصاص الخسائر غير المتوقعة </a:t>
            </a:r>
          </a:p>
          <a:p>
            <a:pPr algn="r" rtl="1" eaLnBrk="1" hangingPunct="1">
              <a:buFontTx/>
              <a:buChar char="-"/>
            </a:pPr>
            <a:r>
              <a:rPr lang="ar-JO" smtClean="0"/>
              <a:t>طمأنة المودعين</a:t>
            </a:r>
          </a:p>
          <a:p>
            <a:pPr algn="r" rtl="1" eaLnBrk="1" hangingPunct="1">
              <a:buFontTx/>
              <a:buChar char="-"/>
            </a:pPr>
            <a:r>
              <a:rPr lang="ar-JO" smtClean="0"/>
              <a:t>القيام بالاستثمارات اللازمة لانطلاق وتطوير نشاطات مربحة للبنك</a:t>
            </a:r>
            <a:endParaRPr lang="en-US" smtClean="0"/>
          </a:p>
          <a:p>
            <a:pPr algn="r" rtl="1" eaLnBrk="1" hangingPunct="1">
              <a:buFontTx/>
              <a:buChar char="-"/>
            </a:pPr>
            <a:r>
              <a:rPr lang="ar-JO" smtClean="0"/>
              <a:t>كبح غريزة المصرفيين المحبة للمغامرة وزيادة الارباح عن طريقة زيادة المخاطر.</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35843" name="Rectangle 3"/>
          <p:cNvSpPr>
            <a:spLocks noGrp="1" noChangeArrowheads="1"/>
          </p:cNvSpPr>
          <p:nvPr>
            <p:ph type="body" idx="1"/>
          </p:nvPr>
        </p:nvSpPr>
        <p:spPr/>
        <p:txBody>
          <a:bodyPr/>
          <a:lstStyle/>
          <a:p>
            <a:pPr algn="r" rtl="1" eaLnBrk="1" hangingPunct="1">
              <a:lnSpc>
                <a:spcPct val="80000"/>
              </a:lnSpc>
              <a:buFontTx/>
              <a:buNone/>
            </a:pPr>
            <a:r>
              <a:rPr lang="ar-JO" sz="2800" smtClean="0"/>
              <a:t>الاقتطاعات من رأس المال التنظيمي:</a:t>
            </a:r>
          </a:p>
          <a:p>
            <a:pPr algn="r" rtl="1" eaLnBrk="1" hangingPunct="1">
              <a:lnSpc>
                <a:spcPct val="80000"/>
              </a:lnSpc>
              <a:buFontTx/>
              <a:buNone/>
            </a:pPr>
            <a:r>
              <a:rPr lang="ar-JO" sz="2800" b="1" smtClean="0"/>
              <a:t>الاقتطاعات من رأس المال المساند </a:t>
            </a:r>
            <a:r>
              <a:rPr lang="en-US" sz="2800" b="1" smtClean="0"/>
              <a:t>(Tier 2)</a:t>
            </a:r>
            <a:endParaRPr lang="ar-JO" sz="2800" b="1" smtClean="0"/>
          </a:p>
          <a:p>
            <a:pPr algn="r" rtl="1" eaLnBrk="1" hangingPunct="1">
              <a:lnSpc>
                <a:spcPct val="80000"/>
              </a:lnSpc>
              <a:buFontTx/>
              <a:buNone/>
            </a:pPr>
            <a:r>
              <a:rPr lang="ar-JO" sz="2800" b="1" smtClean="0"/>
              <a:t>- 50</a:t>
            </a:r>
            <a:r>
              <a:rPr lang="ar-JO" sz="2800" smtClean="0"/>
              <a:t>% من رؤوس اموال الشركات المالية غير الموحدة</a:t>
            </a:r>
            <a:endParaRPr lang="ar-JO" sz="2800" b="1" smtClean="0"/>
          </a:p>
          <a:p>
            <a:pPr algn="r" rtl="1" eaLnBrk="1" hangingPunct="1">
              <a:lnSpc>
                <a:spcPct val="80000"/>
              </a:lnSpc>
              <a:buFontTx/>
              <a:buNone/>
            </a:pPr>
            <a:r>
              <a:rPr lang="ar-JO" sz="2800" b="1" smtClean="0"/>
              <a:t>الاقتطاعات من رأس المال التنظيمي</a:t>
            </a:r>
          </a:p>
          <a:p>
            <a:pPr algn="r" rtl="1" eaLnBrk="1" hangingPunct="1">
              <a:lnSpc>
                <a:spcPct val="80000"/>
              </a:lnSpc>
              <a:buFontTx/>
              <a:buChar char="-"/>
            </a:pPr>
            <a:r>
              <a:rPr lang="ar-JO" sz="2800" smtClean="0"/>
              <a:t>مساهمات البنوك في شركات التامين وبكامل قيمة المساهمة</a:t>
            </a:r>
          </a:p>
          <a:p>
            <a:pPr algn="r" rtl="1" eaLnBrk="1" hangingPunct="1">
              <a:lnSpc>
                <a:spcPct val="80000"/>
              </a:lnSpc>
              <a:buFontTx/>
              <a:buChar char="-"/>
            </a:pPr>
            <a:r>
              <a:rPr lang="ar-JO" sz="2800" smtClean="0"/>
              <a:t>مساهمات البنوك في البنوك الاخرى</a:t>
            </a:r>
          </a:p>
          <a:p>
            <a:pPr algn="r" rtl="1" eaLnBrk="1" hangingPunct="1">
              <a:lnSpc>
                <a:spcPct val="80000"/>
              </a:lnSpc>
              <a:buFontTx/>
              <a:buChar char="-"/>
            </a:pPr>
            <a:r>
              <a:rPr lang="ar-JO" sz="2800" smtClean="0"/>
              <a:t>مساهمات البنوك في الشركات المالية التي تزيد عن 10%</a:t>
            </a:r>
          </a:p>
          <a:p>
            <a:pPr algn="r" rtl="1" eaLnBrk="1" hangingPunct="1">
              <a:lnSpc>
                <a:spcPct val="80000"/>
              </a:lnSpc>
              <a:buFontTx/>
              <a:buChar char="-"/>
            </a:pPr>
            <a:r>
              <a:rPr lang="ar-JO" sz="2800" smtClean="0"/>
              <a:t>استثمارات البنك في أي شركة تتجاوز نسبة ملكية البنك فيها بصورة فردية عن 10% و 50% على المستوى الاجمالي (الاقتطاع يكون للتجاوز فقط)</a:t>
            </a:r>
            <a:endParaRPr lang="en-U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rtl="1" eaLnBrk="1" hangingPunct="1"/>
            <a:r>
              <a:rPr lang="ar-JO" sz="3600" b="1" dirty="0" smtClean="0"/>
              <a:t>الموجودات المرجحة بالمخاطر</a:t>
            </a:r>
            <a:r>
              <a:rPr lang="en-US" sz="3600" b="1" dirty="0" smtClean="0"/>
              <a:t> (RWA)  </a:t>
            </a:r>
            <a:r>
              <a:rPr lang="ar-JO" sz="3600" b="1" dirty="0" smtClean="0"/>
              <a:t> </a:t>
            </a:r>
            <a:br>
              <a:rPr lang="ar-JO" sz="3600" b="1" dirty="0" smtClean="0"/>
            </a:br>
            <a:endParaRPr lang="en-US" sz="3600" b="1" dirty="0" smtClean="0"/>
          </a:p>
        </p:txBody>
      </p:sp>
      <p:sp>
        <p:nvSpPr>
          <p:cNvPr id="37891" name="Rectangle 3"/>
          <p:cNvSpPr>
            <a:spLocks noGrp="1" noChangeArrowheads="1"/>
          </p:cNvSpPr>
          <p:nvPr>
            <p:ph type="body" idx="1"/>
          </p:nvPr>
        </p:nvSpPr>
        <p:spPr/>
        <p:txBody>
          <a:bodyPr/>
          <a:lstStyle/>
          <a:p>
            <a:pPr algn="r" rtl="1" eaLnBrk="1" hangingPunct="1">
              <a:buFontTx/>
              <a:buNone/>
            </a:pPr>
            <a:r>
              <a:rPr lang="ar-JO" sz="2800" smtClean="0"/>
              <a:t>هي عملية تحويل التعرضات الائتمانية الى موجودات مرجحة بالمخاطر وذلك بضربها بأوزان ترجيحية</a:t>
            </a:r>
            <a:r>
              <a:rPr lang="en-US" sz="2800" smtClean="0"/>
              <a:t>(Risk Weights) </a:t>
            </a:r>
            <a:r>
              <a:rPr lang="ar-JO" sz="2800" smtClean="0"/>
              <a:t> وذلك للبنود داخل الميزانية</a:t>
            </a:r>
            <a:r>
              <a:rPr lang="en-US" sz="2800" smtClean="0"/>
              <a:t>.</a:t>
            </a:r>
            <a:r>
              <a:rPr lang="ar-JO" sz="2800" smtClean="0"/>
              <a:t> </a:t>
            </a:r>
            <a:endParaRPr lang="en-US" sz="2800" smtClean="0"/>
          </a:p>
          <a:p>
            <a:pPr algn="r" rtl="1" eaLnBrk="1" hangingPunct="1">
              <a:buFontTx/>
              <a:buNone/>
            </a:pPr>
            <a:endParaRPr lang="en-US" sz="2800" smtClean="0"/>
          </a:p>
          <a:p>
            <a:pPr algn="r" rtl="1" eaLnBrk="1" hangingPunct="1">
              <a:buFontTx/>
              <a:buNone/>
            </a:pPr>
            <a:r>
              <a:rPr lang="ar-JO" sz="2800" smtClean="0"/>
              <a:t>اما فيما يخص البنود خارج الميزانية فيتم تحويلها الى التزامات مباشرة عن طريق ضربها بعوامل التحويل </a:t>
            </a:r>
            <a:r>
              <a:rPr lang="en-US" sz="2800" smtClean="0"/>
              <a:t>(Conversion Factors)</a:t>
            </a:r>
            <a:r>
              <a:rPr lang="ar-JO" sz="2800" smtClean="0"/>
              <a:t>  </a:t>
            </a:r>
            <a:endParaRPr lang="en-US" sz="2800" smtClean="0"/>
          </a:p>
          <a:p>
            <a:pPr algn="r" rtl="1" eaLnBrk="1" hangingPunct="1"/>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rtl="1" eaLnBrk="1" hangingPunct="1"/>
            <a:r>
              <a:rPr lang="ar-JO" sz="3600" b="1" dirty="0" smtClean="0"/>
              <a:t>الموجودات المرجحة بالمخاطر</a:t>
            </a:r>
            <a:r>
              <a:rPr lang="en-US" sz="3600" b="1" dirty="0" smtClean="0"/>
              <a:t> (RWA)  </a:t>
            </a:r>
            <a:r>
              <a:rPr lang="ar-JO" sz="3600" b="1" dirty="0" smtClean="0"/>
              <a:t> </a:t>
            </a:r>
            <a:br>
              <a:rPr lang="ar-JO" sz="3600" b="1" dirty="0" smtClean="0"/>
            </a:br>
            <a:endParaRPr lang="en-US" sz="3600" b="1" dirty="0" smtClean="0"/>
          </a:p>
        </p:txBody>
      </p:sp>
      <p:sp>
        <p:nvSpPr>
          <p:cNvPr id="39939" name="Rectangle 3"/>
          <p:cNvSpPr>
            <a:spLocks noGrp="1" noChangeArrowheads="1"/>
          </p:cNvSpPr>
          <p:nvPr>
            <p:ph type="body" idx="4294967295"/>
          </p:nvPr>
        </p:nvSpPr>
        <p:spPr>
          <a:xfrm>
            <a:off x="0" y="1600200"/>
            <a:ext cx="8229600" cy="4525963"/>
          </a:xfrm>
        </p:spPr>
        <p:txBody>
          <a:bodyPr/>
          <a:lstStyle/>
          <a:p>
            <a:pPr algn="r" rtl="1" eaLnBrk="1" hangingPunct="1">
              <a:buFontTx/>
              <a:buNone/>
            </a:pPr>
            <a:endParaRPr lang="ar-JO" smtClean="0"/>
          </a:p>
          <a:p>
            <a:pPr algn="r" rtl="1" eaLnBrk="1" hangingPunct="1">
              <a:buFontTx/>
              <a:buNone/>
            </a:pPr>
            <a:endParaRPr lang="ar-JO" smtClean="0"/>
          </a:p>
          <a:p>
            <a:pPr algn="r" rtl="1" eaLnBrk="1" hangingPunct="1">
              <a:buFontTx/>
              <a:buNone/>
            </a:pPr>
            <a:r>
              <a:rPr lang="ar-JO" smtClean="0"/>
              <a:t> </a:t>
            </a:r>
            <a:endParaRPr lang="en-US" smtClean="0"/>
          </a:p>
        </p:txBody>
      </p:sp>
      <p:graphicFrame>
        <p:nvGraphicFramePr>
          <p:cNvPr id="239643" name="Group 27"/>
          <p:cNvGraphicFramePr>
            <a:graphicFrameLocks noGrp="1"/>
          </p:cNvGraphicFramePr>
          <p:nvPr>
            <p:ph type="tbl" idx="1"/>
          </p:nvPr>
        </p:nvGraphicFramePr>
        <p:xfrm>
          <a:off x="457200" y="1600200"/>
          <a:ext cx="8229600" cy="4525965"/>
        </p:xfrm>
        <a:graphic>
          <a:graphicData uri="http://schemas.openxmlformats.org/drawingml/2006/table">
            <a:tbl>
              <a:tblPr/>
              <a:tblGrid>
                <a:gridCol w="4114800"/>
                <a:gridCol w="4114800"/>
              </a:tblGrid>
              <a:tr h="7540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رأس المال المطلوب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الوزن الترجيحي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0.8</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10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1.6</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20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50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8</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800" b="0" i="0" u="none" strike="noStrike" cap="none" normalizeH="0" baseline="0" smtClean="0">
                          <a:ln>
                            <a:noFill/>
                          </a:ln>
                          <a:solidFill>
                            <a:schemeClr val="tx1"/>
                          </a:solidFill>
                          <a:effectLst/>
                          <a:latin typeface="Arial" pitchFamily="34" charset="0"/>
                          <a:cs typeface="Arial" pitchFamily="34" charset="0"/>
                        </a:rPr>
                        <a:t>100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rtl="1" eaLnBrk="1" hangingPunct="1"/>
            <a:r>
              <a:rPr lang="ar-JO" sz="3600" b="1" dirty="0" smtClean="0"/>
              <a:t>الموجودات المرجحة بالمخاطر</a:t>
            </a:r>
            <a:r>
              <a:rPr lang="en-US" sz="3600" b="1" dirty="0" smtClean="0"/>
              <a:t> (RWA)  </a:t>
            </a:r>
            <a:r>
              <a:rPr lang="ar-JO" sz="3600" b="1" dirty="0" smtClean="0"/>
              <a:t> </a:t>
            </a:r>
            <a:br>
              <a:rPr lang="ar-JO" sz="3600" b="1" dirty="0" smtClean="0"/>
            </a:br>
            <a:endParaRPr lang="en-US" sz="3600" b="1" dirty="0" smtClean="0"/>
          </a:p>
        </p:txBody>
      </p:sp>
      <p:sp>
        <p:nvSpPr>
          <p:cNvPr id="40963" name="Rectangle 3"/>
          <p:cNvSpPr>
            <a:spLocks noGrp="1" noChangeArrowheads="1"/>
          </p:cNvSpPr>
          <p:nvPr>
            <p:ph type="body" idx="1"/>
          </p:nvPr>
        </p:nvSpPr>
        <p:spPr/>
        <p:txBody>
          <a:bodyPr/>
          <a:lstStyle/>
          <a:p>
            <a:pPr algn="r" rtl="1" eaLnBrk="1" hangingPunct="1">
              <a:buFontTx/>
              <a:buNone/>
            </a:pPr>
            <a:r>
              <a:rPr lang="ar-JO" smtClean="0"/>
              <a:t>بالنسبة لعوامل التحويل للبنود خارج الميزانية التي تستعمل لتحويل الالتزامات غير مباشرة الى التزامات مباشرة فهي كما يلي:</a:t>
            </a:r>
          </a:p>
          <a:p>
            <a:pPr algn="r" rtl="1" eaLnBrk="1" hangingPunct="1">
              <a:buFontTx/>
              <a:buNone/>
            </a:pPr>
            <a:r>
              <a:rPr lang="ar-JO" smtClean="0"/>
              <a:t>0%       20%       50 %        100%</a:t>
            </a:r>
          </a:p>
          <a:p>
            <a:pPr algn="r" rtl="1" eaLnBrk="1" hangingPunct="1">
              <a:buFontTx/>
              <a:buNone/>
            </a:pPr>
            <a:endParaRPr lang="ar-JO" smtClean="0"/>
          </a:p>
          <a:p>
            <a:pPr algn="r" rtl="1" eaLnBrk="1" hangingPunct="1">
              <a:buFontTx/>
              <a:buNone/>
            </a:pPr>
            <a:r>
              <a:rPr lang="ar-JO" smtClean="0"/>
              <a:t>بعد ان يتم ضرب الالتزامات المباشرة بعامل التحويل يتم ضرب الناتج بالوزن الترجيحي الذي يقابلة.   </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endParaRPr lang="ar-JO" smtClean="0"/>
          </a:p>
        </p:txBody>
      </p:sp>
      <p:sp>
        <p:nvSpPr>
          <p:cNvPr id="100355" name="Rectangle 3"/>
          <p:cNvSpPr>
            <a:spLocks noGrp="1" noChangeArrowheads="1"/>
          </p:cNvSpPr>
          <p:nvPr>
            <p:ph type="body" idx="1"/>
          </p:nvPr>
        </p:nvSpPr>
        <p:spPr/>
        <p:txBody>
          <a:bodyPr/>
          <a:lstStyle/>
          <a:p>
            <a:pPr algn="r" rtl="1" eaLnBrk="1" hangingPunct="1">
              <a:buFontTx/>
              <a:buNone/>
            </a:pPr>
            <a:endParaRPr lang="ar-JO" smtClean="0"/>
          </a:p>
        </p:txBody>
      </p:sp>
      <p:sp>
        <p:nvSpPr>
          <p:cNvPr id="100356" name="Rectangle 4"/>
          <p:cNvSpPr>
            <a:spLocks noChangeArrowheads="1"/>
          </p:cNvSpPr>
          <p:nvPr/>
        </p:nvSpPr>
        <p:spPr bwMode="auto">
          <a:xfrm>
            <a:off x="3124200" y="1752600"/>
            <a:ext cx="2895600" cy="1219200"/>
          </a:xfrm>
          <a:prstGeom prst="rect">
            <a:avLst/>
          </a:prstGeom>
          <a:solidFill>
            <a:schemeClr val="accent1"/>
          </a:solidFill>
          <a:ln w="9525">
            <a:solidFill>
              <a:schemeClr val="tx1"/>
            </a:solidFill>
            <a:miter lim="800000"/>
            <a:headEnd/>
            <a:tailEnd/>
          </a:ln>
        </p:spPr>
        <p:txBody>
          <a:bodyPr wrap="none" anchor="ctr"/>
          <a:lstStyle/>
          <a:p>
            <a:pPr algn="ctr" rtl="1"/>
            <a:r>
              <a:rPr lang="ar-JO" sz="1800"/>
              <a:t>بازل 2 المخاطر التي تم معالجتها</a:t>
            </a:r>
          </a:p>
          <a:p>
            <a:pPr algn="ctr" rtl="1"/>
            <a:r>
              <a:rPr lang="en-US" sz="1800"/>
              <a:t> </a:t>
            </a:r>
            <a:r>
              <a:rPr lang="ar-JO" sz="1800"/>
              <a:t>وطرق قياسها</a:t>
            </a:r>
            <a:endParaRPr lang="en-US" sz="1800"/>
          </a:p>
        </p:txBody>
      </p:sp>
      <p:sp>
        <p:nvSpPr>
          <p:cNvPr id="100357" name="Line 5"/>
          <p:cNvSpPr>
            <a:spLocks noChangeShapeType="1"/>
          </p:cNvSpPr>
          <p:nvPr/>
        </p:nvSpPr>
        <p:spPr bwMode="auto">
          <a:xfrm>
            <a:off x="4495800" y="2971800"/>
            <a:ext cx="0" cy="914400"/>
          </a:xfrm>
          <a:prstGeom prst="line">
            <a:avLst/>
          </a:prstGeom>
          <a:noFill/>
          <a:ln w="9525">
            <a:solidFill>
              <a:schemeClr val="tx1"/>
            </a:solidFill>
            <a:round/>
            <a:headEnd/>
            <a:tailEnd/>
          </a:ln>
        </p:spPr>
        <p:txBody>
          <a:bodyPr/>
          <a:lstStyle/>
          <a:p>
            <a:endParaRPr lang="en-US"/>
          </a:p>
        </p:txBody>
      </p:sp>
      <p:sp>
        <p:nvSpPr>
          <p:cNvPr id="100358" name="Line 6"/>
          <p:cNvSpPr>
            <a:spLocks noChangeShapeType="1"/>
          </p:cNvSpPr>
          <p:nvPr/>
        </p:nvSpPr>
        <p:spPr bwMode="auto">
          <a:xfrm>
            <a:off x="4495800" y="3810000"/>
            <a:ext cx="3048000" cy="0"/>
          </a:xfrm>
          <a:prstGeom prst="line">
            <a:avLst/>
          </a:prstGeom>
          <a:noFill/>
          <a:ln w="9525">
            <a:solidFill>
              <a:schemeClr val="tx1"/>
            </a:solidFill>
            <a:round/>
            <a:headEnd/>
            <a:tailEnd/>
          </a:ln>
        </p:spPr>
        <p:txBody>
          <a:bodyPr/>
          <a:lstStyle/>
          <a:p>
            <a:endParaRPr lang="en-US"/>
          </a:p>
        </p:txBody>
      </p:sp>
      <p:sp>
        <p:nvSpPr>
          <p:cNvPr id="100359" name="Line 7"/>
          <p:cNvSpPr>
            <a:spLocks noChangeShapeType="1"/>
          </p:cNvSpPr>
          <p:nvPr/>
        </p:nvSpPr>
        <p:spPr bwMode="auto">
          <a:xfrm flipH="1">
            <a:off x="1295400" y="3810000"/>
            <a:ext cx="3200400" cy="0"/>
          </a:xfrm>
          <a:prstGeom prst="line">
            <a:avLst/>
          </a:prstGeom>
          <a:noFill/>
          <a:ln w="9525">
            <a:solidFill>
              <a:schemeClr val="tx1"/>
            </a:solidFill>
            <a:round/>
            <a:headEnd/>
            <a:tailEnd/>
          </a:ln>
        </p:spPr>
        <p:txBody>
          <a:bodyPr/>
          <a:lstStyle/>
          <a:p>
            <a:endParaRPr lang="en-US"/>
          </a:p>
        </p:txBody>
      </p:sp>
      <p:sp>
        <p:nvSpPr>
          <p:cNvPr id="100360" name="Rectangle 8"/>
          <p:cNvSpPr>
            <a:spLocks noChangeArrowheads="1"/>
          </p:cNvSpPr>
          <p:nvPr/>
        </p:nvSpPr>
        <p:spPr bwMode="auto">
          <a:xfrm>
            <a:off x="609600" y="4343400"/>
            <a:ext cx="2057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الائتمان</a:t>
            </a:r>
            <a:endParaRPr lang="en-US" sz="1800"/>
          </a:p>
        </p:txBody>
      </p:sp>
      <p:sp>
        <p:nvSpPr>
          <p:cNvPr id="100361" name="Rectangle 9"/>
          <p:cNvSpPr>
            <a:spLocks noChangeArrowheads="1"/>
          </p:cNvSpPr>
          <p:nvPr/>
        </p:nvSpPr>
        <p:spPr bwMode="auto">
          <a:xfrm>
            <a:off x="3200400" y="4343400"/>
            <a:ext cx="2438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السوق</a:t>
            </a:r>
            <a:endParaRPr lang="en-US" sz="1800"/>
          </a:p>
        </p:txBody>
      </p:sp>
      <p:sp>
        <p:nvSpPr>
          <p:cNvPr id="100362" name="Rectangle 10"/>
          <p:cNvSpPr>
            <a:spLocks noChangeArrowheads="1"/>
          </p:cNvSpPr>
          <p:nvPr/>
        </p:nvSpPr>
        <p:spPr bwMode="auto">
          <a:xfrm>
            <a:off x="6248400" y="4343400"/>
            <a:ext cx="2057400" cy="457200"/>
          </a:xfrm>
          <a:prstGeom prst="rect">
            <a:avLst/>
          </a:prstGeom>
          <a:solidFill>
            <a:schemeClr val="accent1"/>
          </a:solidFill>
          <a:ln w="9525">
            <a:solidFill>
              <a:schemeClr val="tx1"/>
            </a:solidFill>
            <a:miter lim="800000"/>
            <a:headEnd/>
            <a:tailEnd/>
          </a:ln>
        </p:spPr>
        <p:txBody>
          <a:bodyPr wrap="none" anchor="ctr"/>
          <a:lstStyle/>
          <a:p>
            <a:pPr algn="ctr"/>
            <a:r>
              <a:rPr lang="ar-JO" sz="1800"/>
              <a:t>مخاطر التشغيل</a:t>
            </a:r>
            <a:endParaRPr lang="en-US" sz="1800"/>
          </a:p>
        </p:txBody>
      </p:sp>
      <p:sp>
        <p:nvSpPr>
          <p:cNvPr id="100363" name="Line 11"/>
          <p:cNvSpPr>
            <a:spLocks noChangeShapeType="1"/>
          </p:cNvSpPr>
          <p:nvPr/>
        </p:nvSpPr>
        <p:spPr bwMode="auto">
          <a:xfrm>
            <a:off x="1295400" y="3810000"/>
            <a:ext cx="0" cy="533400"/>
          </a:xfrm>
          <a:prstGeom prst="line">
            <a:avLst/>
          </a:prstGeom>
          <a:noFill/>
          <a:ln w="9525">
            <a:solidFill>
              <a:schemeClr val="tx1"/>
            </a:solidFill>
            <a:round/>
            <a:headEnd/>
            <a:tailEnd/>
          </a:ln>
        </p:spPr>
        <p:txBody>
          <a:bodyPr/>
          <a:lstStyle/>
          <a:p>
            <a:endParaRPr lang="en-US"/>
          </a:p>
        </p:txBody>
      </p:sp>
      <p:sp>
        <p:nvSpPr>
          <p:cNvPr id="100364" name="Line 12"/>
          <p:cNvSpPr>
            <a:spLocks noChangeShapeType="1"/>
          </p:cNvSpPr>
          <p:nvPr/>
        </p:nvSpPr>
        <p:spPr bwMode="auto">
          <a:xfrm>
            <a:off x="4495800" y="3810000"/>
            <a:ext cx="0" cy="533400"/>
          </a:xfrm>
          <a:prstGeom prst="line">
            <a:avLst/>
          </a:prstGeom>
          <a:noFill/>
          <a:ln w="9525">
            <a:solidFill>
              <a:schemeClr val="tx1"/>
            </a:solidFill>
            <a:round/>
            <a:headEnd/>
            <a:tailEnd/>
          </a:ln>
        </p:spPr>
        <p:txBody>
          <a:bodyPr/>
          <a:lstStyle/>
          <a:p>
            <a:endParaRPr lang="en-US"/>
          </a:p>
        </p:txBody>
      </p:sp>
      <p:sp>
        <p:nvSpPr>
          <p:cNvPr id="100365" name="Line 13"/>
          <p:cNvSpPr>
            <a:spLocks noChangeShapeType="1"/>
          </p:cNvSpPr>
          <p:nvPr/>
        </p:nvSpPr>
        <p:spPr bwMode="auto">
          <a:xfrm>
            <a:off x="7467600" y="3810000"/>
            <a:ext cx="0" cy="533400"/>
          </a:xfrm>
          <a:prstGeom prst="line">
            <a:avLst/>
          </a:prstGeom>
          <a:noFill/>
          <a:ln w="9525">
            <a:solidFill>
              <a:schemeClr val="tx1"/>
            </a:solidFill>
            <a:round/>
            <a:headEnd/>
            <a:tailEnd/>
          </a:ln>
        </p:spPr>
        <p:txBody>
          <a:bodyPr/>
          <a:lstStyle/>
          <a:p>
            <a:endParaRPr lang="en-US"/>
          </a:p>
        </p:txBody>
      </p:sp>
      <p:sp>
        <p:nvSpPr>
          <p:cNvPr id="100366" name="Rectangle 14"/>
          <p:cNvSpPr>
            <a:spLocks noChangeArrowheads="1"/>
          </p:cNvSpPr>
          <p:nvPr/>
        </p:nvSpPr>
        <p:spPr bwMode="auto">
          <a:xfrm>
            <a:off x="533400" y="5181600"/>
            <a:ext cx="2286000" cy="838200"/>
          </a:xfrm>
          <a:prstGeom prst="rect">
            <a:avLst/>
          </a:prstGeom>
          <a:solidFill>
            <a:schemeClr val="accent1"/>
          </a:solidFill>
          <a:ln w="9525">
            <a:solidFill>
              <a:schemeClr val="tx1"/>
            </a:solidFill>
            <a:miter lim="800000"/>
            <a:headEnd/>
            <a:tailEnd/>
          </a:ln>
        </p:spPr>
        <p:txBody>
          <a:bodyPr wrap="none" anchor="ctr"/>
          <a:lstStyle/>
          <a:p>
            <a:pPr marL="342900" indent="-342900"/>
            <a:endParaRPr lang="en-US" sz="1000"/>
          </a:p>
          <a:p>
            <a:pPr marL="342900" indent="-342900"/>
            <a:endParaRPr lang="en-US" sz="1000"/>
          </a:p>
          <a:p>
            <a:pPr marL="342900" indent="-342900"/>
            <a:r>
              <a:rPr lang="en-US" sz="1000"/>
              <a:t>Standardized  Approach</a:t>
            </a:r>
          </a:p>
          <a:p>
            <a:pPr marL="342900" indent="-342900">
              <a:spcBef>
                <a:spcPct val="20000"/>
              </a:spcBef>
              <a:buFont typeface="Calibri" pitchFamily="34" charset="0"/>
              <a:buNone/>
            </a:pPr>
            <a:r>
              <a:rPr lang="en-GB" sz="1000"/>
              <a:t>Foundation Internal Rate Based (FIRB)</a:t>
            </a:r>
          </a:p>
          <a:p>
            <a:pPr marL="342900" indent="-342900">
              <a:spcBef>
                <a:spcPct val="20000"/>
              </a:spcBef>
              <a:buFont typeface="Calibri" pitchFamily="34" charset="0"/>
              <a:buNone/>
            </a:pPr>
            <a:r>
              <a:rPr lang="en-GB" sz="1000"/>
              <a:t>Advanced Internal Rate Based (AIRB)</a:t>
            </a:r>
          </a:p>
          <a:p>
            <a:pPr marL="342900" indent="-342900"/>
            <a:r>
              <a:rPr lang="en-US" sz="1400"/>
              <a:t> </a:t>
            </a:r>
          </a:p>
          <a:p>
            <a:pPr marL="342900" indent="-342900"/>
            <a:endParaRPr lang="en-US" sz="1400"/>
          </a:p>
        </p:txBody>
      </p:sp>
      <p:sp>
        <p:nvSpPr>
          <p:cNvPr id="100367" name="Rectangle 15"/>
          <p:cNvSpPr>
            <a:spLocks noChangeArrowheads="1"/>
          </p:cNvSpPr>
          <p:nvPr/>
        </p:nvSpPr>
        <p:spPr bwMode="auto">
          <a:xfrm>
            <a:off x="3200400" y="5181600"/>
            <a:ext cx="2438400" cy="838200"/>
          </a:xfrm>
          <a:prstGeom prst="rect">
            <a:avLst/>
          </a:prstGeom>
          <a:solidFill>
            <a:schemeClr val="accent1"/>
          </a:solidFill>
          <a:ln w="9525">
            <a:solidFill>
              <a:schemeClr val="tx1"/>
            </a:solidFill>
            <a:miter lim="800000"/>
            <a:headEnd/>
            <a:tailEnd/>
          </a:ln>
        </p:spPr>
        <p:txBody>
          <a:bodyPr wrap="none" anchor="ctr"/>
          <a:lstStyle/>
          <a:p>
            <a:r>
              <a:rPr lang="en-US" sz="1000"/>
              <a:t>Standardized Approach</a:t>
            </a:r>
          </a:p>
          <a:p>
            <a:r>
              <a:rPr lang="en-US" sz="1000"/>
              <a:t>Internal Approach</a:t>
            </a:r>
          </a:p>
        </p:txBody>
      </p:sp>
      <p:sp>
        <p:nvSpPr>
          <p:cNvPr id="100368" name="Rectangle 16"/>
          <p:cNvSpPr>
            <a:spLocks noChangeArrowheads="1"/>
          </p:cNvSpPr>
          <p:nvPr/>
        </p:nvSpPr>
        <p:spPr bwMode="auto">
          <a:xfrm>
            <a:off x="6096000" y="5181600"/>
            <a:ext cx="2362200" cy="762000"/>
          </a:xfrm>
          <a:prstGeom prst="rect">
            <a:avLst/>
          </a:prstGeom>
          <a:solidFill>
            <a:schemeClr val="accent1"/>
          </a:solidFill>
          <a:ln w="9525">
            <a:solidFill>
              <a:schemeClr val="tx1"/>
            </a:solidFill>
            <a:miter lim="800000"/>
            <a:headEnd/>
            <a:tailEnd/>
          </a:ln>
        </p:spPr>
        <p:txBody>
          <a:bodyPr wrap="none" anchor="ctr"/>
          <a:lstStyle/>
          <a:p>
            <a:r>
              <a:rPr lang="en-US" sz="1000"/>
              <a:t>Basic Indicator Approach</a:t>
            </a:r>
          </a:p>
          <a:p>
            <a:r>
              <a:rPr lang="en-US" sz="1000"/>
              <a:t>Standardized  Approach</a:t>
            </a:r>
          </a:p>
          <a:p>
            <a:r>
              <a:rPr lang="en-US" sz="1000"/>
              <a:t>Advanced Measurement Approach</a:t>
            </a:r>
          </a:p>
        </p:txBody>
      </p:sp>
      <p:sp>
        <p:nvSpPr>
          <p:cNvPr id="100369" name="Line 17"/>
          <p:cNvSpPr>
            <a:spLocks noChangeShapeType="1"/>
          </p:cNvSpPr>
          <p:nvPr/>
        </p:nvSpPr>
        <p:spPr bwMode="auto">
          <a:xfrm>
            <a:off x="1371600" y="4800600"/>
            <a:ext cx="0" cy="381000"/>
          </a:xfrm>
          <a:prstGeom prst="line">
            <a:avLst/>
          </a:prstGeom>
          <a:noFill/>
          <a:ln w="9525">
            <a:solidFill>
              <a:schemeClr val="tx1"/>
            </a:solidFill>
            <a:round/>
            <a:headEnd/>
            <a:tailEnd/>
          </a:ln>
        </p:spPr>
        <p:txBody>
          <a:bodyPr/>
          <a:lstStyle/>
          <a:p>
            <a:endParaRPr lang="en-US"/>
          </a:p>
        </p:txBody>
      </p:sp>
      <p:sp>
        <p:nvSpPr>
          <p:cNvPr id="100370" name="Line 18"/>
          <p:cNvSpPr>
            <a:spLocks noChangeShapeType="1"/>
          </p:cNvSpPr>
          <p:nvPr/>
        </p:nvSpPr>
        <p:spPr bwMode="auto">
          <a:xfrm>
            <a:off x="4495800" y="4800600"/>
            <a:ext cx="0" cy="381000"/>
          </a:xfrm>
          <a:prstGeom prst="line">
            <a:avLst/>
          </a:prstGeom>
          <a:noFill/>
          <a:ln w="9525">
            <a:solidFill>
              <a:schemeClr val="tx1"/>
            </a:solidFill>
            <a:round/>
            <a:headEnd/>
            <a:tailEnd/>
          </a:ln>
        </p:spPr>
        <p:txBody>
          <a:bodyPr/>
          <a:lstStyle/>
          <a:p>
            <a:endParaRPr lang="en-US"/>
          </a:p>
        </p:txBody>
      </p:sp>
      <p:sp>
        <p:nvSpPr>
          <p:cNvPr id="100371" name="Line 19"/>
          <p:cNvSpPr>
            <a:spLocks noChangeShapeType="1"/>
          </p:cNvSpPr>
          <p:nvPr/>
        </p:nvSpPr>
        <p:spPr bwMode="auto">
          <a:xfrm>
            <a:off x="7391400" y="4800600"/>
            <a:ext cx="0" cy="3810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pPr eaLnBrk="1" hangingPunct="1"/>
            <a:r>
              <a:rPr lang="ar-JO" dirty="0" smtClean="0"/>
              <a:t>مخاطر الائتمان</a:t>
            </a:r>
            <a:endParaRPr lang="en-US" dirty="0" smtClean="0"/>
          </a:p>
        </p:txBody>
      </p:sp>
      <p:sp>
        <p:nvSpPr>
          <p:cNvPr id="102403" name="Content Placeholder 2"/>
          <p:cNvSpPr>
            <a:spLocks noGrp="1"/>
          </p:cNvSpPr>
          <p:nvPr>
            <p:ph idx="1"/>
          </p:nvPr>
        </p:nvSpPr>
        <p:spPr/>
        <p:txBody>
          <a:bodyPr/>
          <a:lstStyle/>
          <a:p>
            <a:pPr algn="r" rtl="1" eaLnBrk="1" hangingPunct="1">
              <a:buFontTx/>
              <a:buNone/>
            </a:pPr>
            <a:r>
              <a:rPr lang="ar-JO" dirty="0" smtClean="0"/>
              <a:t>طرق قياس مخاطر الائتمان</a:t>
            </a:r>
          </a:p>
          <a:p>
            <a:pPr algn="r" rtl="1" eaLnBrk="1" hangingPunct="1">
              <a:buFontTx/>
              <a:buNone/>
            </a:pPr>
            <a:r>
              <a:rPr lang="ar-JO" dirty="0" smtClean="0"/>
              <a:t>أ. الطريقة المعيارية </a:t>
            </a:r>
            <a:r>
              <a:rPr lang="en-US" dirty="0" smtClean="0"/>
              <a:t>(Standardized Approach)</a:t>
            </a:r>
            <a:endParaRPr lang="ar-JO" dirty="0" smtClean="0"/>
          </a:p>
          <a:p>
            <a:pPr algn="r" rtl="1"/>
            <a:r>
              <a:rPr lang="ar-SA" dirty="0" smtClean="0">
                <a:effectLst>
                  <a:outerShdw blurRad="38100" dist="38100" dir="2700000" algn="tl">
                    <a:srgbClr val="C0C0C0"/>
                  </a:outerShdw>
                </a:effectLst>
              </a:rPr>
              <a:t>تعتمد على التقييم الخارجي (مؤسسات التقييم الخارجي)</a:t>
            </a:r>
          </a:p>
          <a:p>
            <a:pPr algn="r" rtl="1"/>
            <a:r>
              <a:rPr lang="ar-SA" dirty="0" smtClean="0">
                <a:effectLst>
                  <a:outerShdw blurRad="38100" dist="38100" dir="2700000" algn="tl">
                    <a:srgbClr val="C0C0C0"/>
                  </a:outerShdw>
                </a:effectLst>
              </a:rPr>
              <a:t>أوزن المخاطر تحدد من قبل السلطة الرقابية</a:t>
            </a:r>
            <a:r>
              <a:rPr lang="ar-JO" dirty="0" smtClean="0">
                <a:effectLst>
                  <a:outerShdw blurRad="38100" dist="38100" dir="2700000" algn="tl">
                    <a:srgbClr val="C0C0C0"/>
                  </a:outerShdw>
                </a:effectLst>
              </a:rPr>
              <a:t> بناء على إرشادات لجنة بازل</a:t>
            </a:r>
            <a:r>
              <a:rPr lang="ar-SA" dirty="0" smtClean="0">
                <a:effectLst>
                  <a:outerShdw blurRad="38100" dist="38100" dir="2700000" algn="tl">
                    <a:srgbClr val="C0C0C0"/>
                  </a:outerShdw>
                </a:effectLst>
              </a:rPr>
              <a:t>.</a:t>
            </a:r>
          </a:p>
          <a:p>
            <a:pPr algn="r" rtl="1"/>
            <a:r>
              <a:rPr lang="ar-JO" dirty="0" smtClean="0">
                <a:effectLst>
                  <a:outerShdw blurRad="38100" dist="38100" dir="2700000" algn="tl">
                    <a:srgbClr val="C0C0C0"/>
                  </a:outerShdw>
                </a:effectLst>
              </a:rPr>
              <a:t>اعتراف محدد بالضمانات</a:t>
            </a:r>
            <a:endParaRPr lang="en-US" dirty="0" smtClean="0">
              <a:effectLst>
                <a:outerShdw blurRad="38100" dist="38100" dir="2700000" algn="tl">
                  <a:srgbClr val="C0C0C0"/>
                </a:outerShdw>
              </a:effectLst>
            </a:endParaRPr>
          </a:p>
          <a:p>
            <a:pPr algn="r" rtl="1" eaLnBrk="1" hangingPunct="1">
              <a:buFontTx/>
              <a:buNone/>
            </a:pPr>
            <a:endParaRPr lang="ar-JO" dirty="0" smtClean="0"/>
          </a:p>
          <a:p>
            <a:pPr algn="r" rtl="1" eaLnBrk="1" hangingPunct="1">
              <a:buFontTx/>
              <a:buNone/>
            </a:pPr>
            <a:endParaRPr lang="ar-JO" dirty="0" smtClean="0"/>
          </a:p>
          <a:p>
            <a:pPr algn="r" rtl="1" eaLnBrk="1" hangingPunct="1">
              <a:buFontTx/>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idx="4294967295"/>
          </p:nvPr>
        </p:nvSpPr>
        <p:spPr/>
        <p:txBody>
          <a:bodyPr/>
          <a:lstStyle/>
          <a:p>
            <a:pPr eaLnBrk="1" hangingPunct="1"/>
            <a:r>
              <a:rPr lang="ar-JO" dirty="0" smtClean="0"/>
              <a:t> مخاطر الائتمان</a:t>
            </a:r>
            <a:endParaRPr lang="en-US" dirty="0" smtClean="0"/>
          </a:p>
        </p:txBody>
      </p:sp>
      <p:sp>
        <p:nvSpPr>
          <p:cNvPr id="231427" name="Content Placeholder 2"/>
          <p:cNvSpPr>
            <a:spLocks noGrp="1"/>
          </p:cNvSpPr>
          <p:nvPr>
            <p:ph idx="4294967295"/>
          </p:nvPr>
        </p:nvSpPr>
        <p:spPr/>
        <p:txBody>
          <a:bodyPr/>
          <a:lstStyle/>
          <a:p>
            <a:pPr algn="r" rtl="1" eaLnBrk="1" hangingPunct="1">
              <a:buFontTx/>
              <a:buNone/>
            </a:pPr>
            <a:r>
              <a:rPr lang="ar-JO" smtClean="0"/>
              <a:t>طرق قياس مخاطر الائتمان</a:t>
            </a:r>
          </a:p>
          <a:p>
            <a:pPr algn="just" rtl="1" eaLnBrk="1" hangingPunct="1">
              <a:buFontTx/>
              <a:buNone/>
            </a:pPr>
            <a:r>
              <a:rPr lang="ar-JO" sz="2800" b="1" smtClean="0"/>
              <a:t>ب. </a:t>
            </a:r>
            <a:r>
              <a:rPr lang="ar-SA" sz="2800" b="1" smtClean="0">
                <a:effectLst>
                  <a:outerShdw blurRad="38100" dist="38100" dir="2700000" algn="tl">
                    <a:srgbClr val="C0C0C0"/>
                  </a:outerShdw>
                </a:effectLst>
              </a:rPr>
              <a:t>طريقة التقييم الداخلي</a:t>
            </a:r>
            <a:r>
              <a:rPr lang="ar-SA" sz="2800" b="1" smtClean="0"/>
              <a:t> </a:t>
            </a:r>
            <a:r>
              <a:rPr lang="en-GB" sz="2800" b="1" smtClean="0"/>
              <a:t>Internal Rate Based </a:t>
            </a:r>
            <a:r>
              <a:rPr lang="en-US" sz="2800" b="1" smtClean="0"/>
              <a:t>Approach</a:t>
            </a:r>
            <a:endParaRPr lang="ar-JO" sz="2800" b="1" smtClean="0"/>
          </a:p>
          <a:p>
            <a:pPr algn="just" rtl="1" eaLnBrk="1" hangingPunct="1">
              <a:buFontTx/>
              <a:buChar char="-"/>
            </a:pPr>
            <a:r>
              <a:rPr lang="ar-JO" sz="2000" b="1" smtClean="0"/>
              <a:t>طريقة التقييم الداخلي الاساسية </a:t>
            </a:r>
            <a:r>
              <a:rPr lang="en-US" sz="2000" b="1" smtClean="0"/>
              <a:t>(Foundation Internal Rate Based)</a:t>
            </a:r>
            <a:r>
              <a:rPr lang="ar-JO" sz="2000" b="1" smtClean="0"/>
              <a:t> </a:t>
            </a:r>
            <a:endParaRPr lang="en-US" sz="2000" b="1" smtClean="0"/>
          </a:p>
          <a:p>
            <a:pPr algn="just" rtl="1" eaLnBrk="1" hangingPunct="1">
              <a:buFontTx/>
              <a:buChar char="-"/>
            </a:pPr>
            <a:r>
              <a:rPr lang="ar-JO" sz="2000" b="1" smtClean="0"/>
              <a:t>طريقة التقييم الداخلي المتقدمة </a:t>
            </a:r>
            <a:r>
              <a:rPr lang="en-US" sz="2000" b="1" smtClean="0"/>
              <a:t>(Advanced Internal Rate Based)</a:t>
            </a:r>
            <a:r>
              <a:rPr lang="ar-JO" sz="2000" b="1" smtClean="0"/>
              <a:t> </a:t>
            </a:r>
          </a:p>
          <a:p>
            <a:pPr algn="just" rtl="1" eaLnBrk="1" hangingPunct="1">
              <a:buFontTx/>
              <a:buNone/>
            </a:pPr>
            <a:endParaRPr lang="ar-JO" sz="2000" b="1" smtClean="0"/>
          </a:p>
          <a:p>
            <a:pPr algn="just" rtl="1"/>
            <a:r>
              <a:rPr lang="ar-SA" smtClean="0">
                <a:effectLst>
                  <a:outerShdw blurRad="38100" dist="38100" dir="2700000" algn="tl">
                    <a:srgbClr val="C0C0C0"/>
                  </a:outerShdw>
                </a:effectLst>
              </a:rPr>
              <a:t>تعتمد</a:t>
            </a:r>
            <a:r>
              <a:rPr lang="ar-JO" smtClean="0">
                <a:effectLst>
                  <a:outerShdw blurRad="38100" dist="38100" dir="2700000" algn="tl">
                    <a:srgbClr val="C0C0C0"/>
                  </a:outerShdw>
                </a:effectLst>
              </a:rPr>
              <a:t> طريقة التقييم الداخلي على وجود نظام تصنيف داخلي للتسهيلات لدى البنك.</a:t>
            </a:r>
            <a:r>
              <a:rPr lang="ar-SA" smtClean="0">
                <a:effectLst>
                  <a:outerShdw blurRad="38100" dist="38100" dir="2700000" algn="tl">
                    <a:srgbClr val="C0C0C0"/>
                  </a:outerShdw>
                </a:effectLst>
              </a:rPr>
              <a:t> </a:t>
            </a:r>
          </a:p>
          <a:p>
            <a:pPr algn="just" rtl="1"/>
            <a:r>
              <a:rPr lang="ar-SA" smtClean="0">
                <a:effectLst>
                  <a:outerShdw blurRad="38100" dist="38100" dir="2700000" algn="tl">
                    <a:srgbClr val="C0C0C0"/>
                  </a:outerShdw>
                </a:effectLst>
              </a:rPr>
              <a:t>معادلات احتساب أوزن المخاطر تتم بمعرفة السلطة الرقابية.</a:t>
            </a:r>
          </a:p>
          <a:p>
            <a:pPr algn="r" rtl="1" eaLnBrk="1" hangingPunct="1">
              <a:buFontTx/>
              <a:buNone/>
            </a:pPr>
            <a:endParaRPr lang="ar-JO" sz="2000" b="1" smtClean="0"/>
          </a:p>
          <a:p>
            <a:pPr algn="r" rtl="1" eaLnBrk="1" hangingPunct="1">
              <a:buFontTx/>
              <a:buNone/>
            </a:pPr>
            <a:endParaRPr lang="en-US" sz="2000" b="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tle 1"/>
          <p:cNvSpPr>
            <a:spLocks noGrp="1"/>
          </p:cNvSpPr>
          <p:nvPr>
            <p:ph type="title" idx="4294967295"/>
          </p:nvPr>
        </p:nvSpPr>
        <p:spPr/>
        <p:txBody>
          <a:bodyPr/>
          <a:lstStyle/>
          <a:p>
            <a:pPr eaLnBrk="1" hangingPunct="1"/>
            <a:r>
              <a:rPr lang="ar-JO" dirty="0" smtClean="0"/>
              <a:t>مخاطر الائتمان (الطريقة المعيارية)</a:t>
            </a:r>
            <a:endParaRPr lang="en-US" dirty="0" smtClean="0"/>
          </a:p>
        </p:txBody>
      </p:sp>
      <p:sp>
        <p:nvSpPr>
          <p:cNvPr id="232451" name="Content Placeholder 2"/>
          <p:cNvSpPr>
            <a:spLocks noGrp="1"/>
          </p:cNvSpPr>
          <p:nvPr>
            <p:ph idx="4294967295"/>
          </p:nvPr>
        </p:nvSpPr>
        <p:spPr/>
        <p:txBody>
          <a:bodyPr/>
          <a:lstStyle/>
          <a:p>
            <a:pPr algn="just" rtl="1" eaLnBrk="1" hangingPunct="1"/>
            <a:r>
              <a:rPr lang="ar-JO" dirty="0" smtClean="0"/>
              <a:t>الاعتماد على وكالات التصنيف الدولي</a:t>
            </a:r>
          </a:p>
          <a:p>
            <a:pPr algn="just" rtl="1" eaLnBrk="1" hangingPunct="1"/>
            <a:r>
              <a:rPr lang="ar-SA" dirty="0" smtClean="0"/>
              <a:t>بنود داخل الميزانية (</a:t>
            </a:r>
            <a:r>
              <a:rPr lang="ar-JO" dirty="0" smtClean="0"/>
              <a:t>أرصدة نقدية، إيداعات لدى البنوك </a:t>
            </a:r>
            <a:r>
              <a:rPr lang="ar-SA" dirty="0" smtClean="0"/>
              <a:t>قروض،</a:t>
            </a:r>
            <a:r>
              <a:rPr lang="ar-JO" dirty="0" smtClean="0"/>
              <a:t> استثمارات في الأسهم والسندات</a:t>
            </a:r>
            <a:r>
              <a:rPr lang="ar-SA" dirty="0" smtClean="0"/>
              <a:t> في المحفظة البنكية).</a:t>
            </a:r>
          </a:p>
          <a:p>
            <a:pPr algn="just" rtl="1" eaLnBrk="1" hangingPunct="1">
              <a:buFontTx/>
              <a:buNone/>
            </a:pPr>
            <a:r>
              <a:rPr lang="ar-SA" dirty="0" smtClean="0"/>
              <a:t>	- تؤخذ </a:t>
            </a:r>
            <a:r>
              <a:rPr lang="ar-JO" dirty="0" smtClean="0"/>
              <a:t>على</a:t>
            </a:r>
            <a:r>
              <a:rPr lang="ar-SA" dirty="0" smtClean="0"/>
              <a:t>أساس القيمة الدفترية.</a:t>
            </a:r>
          </a:p>
          <a:p>
            <a:pPr algn="just" eaLnBrk="1" hangingPunct="1"/>
            <a:endParaRPr lang="ar-SA" sz="1200" dirty="0" smtClean="0"/>
          </a:p>
          <a:p>
            <a:pPr algn="just" rtl="1" eaLnBrk="1" hangingPunct="1"/>
            <a:r>
              <a:rPr lang="ar-SA" dirty="0" smtClean="0"/>
              <a:t>البنود خارج الميزانية (الالتزامات)</a:t>
            </a:r>
          </a:p>
          <a:p>
            <a:pPr lvl="1" algn="just" rtl="1" eaLnBrk="1" hangingPunct="1">
              <a:buFontTx/>
              <a:buNone/>
            </a:pPr>
            <a:r>
              <a:rPr lang="ar-SA" dirty="0" smtClean="0"/>
              <a:t>-	استخدام معاملات </a:t>
            </a:r>
            <a:r>
              <a:rPr lang="ar-JO" dirty="0" smtClean="0"/>
              <a:t>التحويل</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62000" y="228600"/>
            <a:ext cx="7772400" cy="1143000"/>
          </a:xfrm>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12643" name="Rectangle 3"/>
          <p:cNvSpPr>
            <a:spLocks noGrp="1" noChangeArrowheads="1"/>
          </p:cNvSpPr>
          <p:nvPr>
            <p:ph type="body" idx="1"/>
          </p:nvPr>
        </p:nvSpPr>
        <p:spPr>
          <a:xfrm>
            <a:off x="533400" y="1676400"/>
            <a:ext cx="8104188" cy="4343400"/>
          </a:xfrm>
        </p:spPr>
        <p:txBody>
          <a:bodyPr/>
          <a:lstStyle/>
          <a:p>
            <a:pPr algn="just" rtl="1" eaLnBrk="1" hangingPunct="1">
              <a:buFontTx/>
              <a:buNone/>
            </a:pPr>
            <a:r>
              <a:rPr lang="ar-SA" sz="3600" b="1" smtClean="0"/>
              <a:t>طرق </a:t>
            </a:r>
            <a:r>
              <a:rPr lang="ar-JO" sz="3600" b="1" smtClean="0"/>
              <a:t>التصنيف</a:t>
            </a:r>
            <a:r>
              <a:rPr lang="ar-SA" sz="3600" b="1" smtClean="0"/>
              <a:t> الخارجي</a:t>
            </a:r>
            <a:endParaRPr lang="ar-JO" b="1" smtClean="0"/>
          </a:p>
          <a:p>
            <a:pPr algn="just" rtl="1" eaLnBrk="1" hangingPunct="1">
              <a:buFontTx/>
              <a:buNone/>
            </a:pPr>
            <a:r>
              <a:rPr lang="ar-SA" b="1" smtClean="0"/>
              <a:t>التصنيف الائتمانى عبارة عن رأي محلل متخصص أو مؤسسة متخصصة في :</a:t>
            </a:r>
          </a:p>
          <a:p>
            <a:pPr algn="just" eaLnBrk="1" hangingPunct="1">
              <a:buFontTx/>
              <a:buNone/>
            </a:pPr>
            <a:endParaRPr lang="ar-SA" sz="1400" b="1" smtClean="0"/>
          </a:p>
          <a:p>
            <a:pPr lvl="1" algn="just" rtl="1" eaLnBrk="1" hangingPunct="1">
              <a:buFontTx/>
              <a:buChar char="•"/>
            </a:pPr>
            <a:r>
              <a:rPr lang="ar-SA" smtClean="0"/>
              <a:t>الملاءة الائتمانية العامة للطرف المقابل أي قدرة الطرف المقابل ورغبته بالوفاء بالتزاماته المالية أو</a:t>
            </a:r>
          </a:p>
          <a:p>
            <a:pPr lvl="1" algn="just" rtl="1" eaLnBrk="1" hangingPunct="1">
              <a:buFontTx/>
              <a:buChar char="•"/>
            </a:pPr>
            <a:r>
              <a:rPr lang="ar-SA" smtClean="0"/>
              <a:t>الملاءة الائتمانية لإصدار معين من السندات أو أي التزامات مالية أخرى.</a:t>
            </a:r>
            <a:r>
              <a:rPr lang="en-US" smtClean="0"/>
              <a:t> </a:t>
            </a:r>
            <a:r>
              <a:rPr lang="ar-JO" smtClean="0"/>
              <a:t> </a:t>
            </a:r>
            <a:r>
              <a:rPr lang="ar-SA" smtClean="0"/>
              <a:t>وذلك اعتمادا على المخاطر ذات العلاقة.</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body" sz="half" idx="1"/>
          </p:nvPr>
        </p:nvSpPr>
        <p:spPr>
          <a:xfrm>
            <a:off x="381000" y="1905000"/>
            <a:ext cx="2084388" cy="492125"/>
          </a:xfrm>
        </p:spPr>
        <p:txBody>
          <a:bodyPr/>
          <a:lstStyle/>
          <a:p>
            <a:pPr eaLnBrk="1" hangingPunct="1">
              <a:buFontTx/>
              <a:buNone/>
            </a:pPr>
            <a:r>
              <a:rPr lang="en-US" sz="1800" smtClean="0"/>
              <a:t>AAA</a:t>
            </a:r>
          </a:p>
        </p:txBody>
      </p:sp>
      <p:sp>
        <p:nvSpPr>
          <p:cNvPr id="115715" name="Rectangle 3"/>
          <p:cNvSpPr>
            <a:spLocks noGrp="1" noChangeArrowheads="1"/>
          </p:cNvSpPr>
          <p:nvPr>
            <p:ph type="body" sz="half" idx="2"/>
          </p:nvPr>
        </p:nvSpPr>
        <p:spPr>
          <a:xfrm>
            <a:off x="5029200" y="990600"/>
            <a:ext cx="3810000" cy="720725"/>
          </a:xfrm>
        </p:spPr>
        <p:txBody>
          <a:bodyPr/>
          <a:lstStyle/>
          <a:p>
            <a:pPr algn="ctr" rtl="1" eaLnBrk="1" hangingPunct="1">
              <a:buFontTx/>
              <a:buNone/>
            </a:pPr>
            <a:r>
              <a:rPr lang="ar-SA" b="1" smtClean="0"/>
              <a:t>  </a:t>
            </a:r>
            <a:r>
              <a:rPr lang="ar-SA" b="1" smtClean="0">
                <a:solidFill>
                  <a:schemeClr val="tx2"/>
                </a:solidFill>
              </a:rPr>
              <a:t>ماذا يعكس التصنيف</a:t>
            </a:r>
            <a:endParaRPr lang="en-US" b="1" smtClean="0">
              <a:solidFill>
                <a:schemeClr val="tx2"/>
              </a:solidFill>
            </a:endParaRPr>
          </a:p>
        </p:txBody>
      </p:sp>
      <p:sp>
        <p:nvSpPr>
          <p:cNvPr id="37892" name="Rectangle 4"/>
          <p:cNvSpPr>
            <a:spLocks noChangeArrowheads="1"/>
          </p:cNvSpPr>
          <p:nvPr/>
        </p:nvSpPr>
        <p:spPr bwMode="auto">
          <a:xfrm>
            <a:off x="5638800" y="1717675"/>
            <a:ext cx="32766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قدرة العميل على الوفاء بالتزاماته المالية </a:t>
            </a:r>
            <a:r>
              <a:rPr lang="en-US" sz="1800">
                <a:effectLst>
                  <a:outerShdw blurRad="38100" dist="38100" dir="2700000" algn="tl">
                    <a:srgbClr val="C0C0C0"/>
                  </a:outerShdw>
                </a:effectLst>
                <a:latin typeface="Times New Roman" pitchFamily="18" charset="0"/>
              </a:rPr>
              <a:t> </a:t>
            </a:r>
            <a:r>
              <a:rPr lang="ar-SA" sz="1800">
                <a:effectLst>
                  <a:outerShdw blurRad="38100" dist="38100" dir="2700000" algn="tl">
                    <a:srgbClr val="C0C0C0"/>
                  </a:outerShdw>
                </a:effectLst>
                <a:latin typeface="Times New Roman" pitchFamily="18" charset="0"/>
              </a:rPr>
              <a:t>/ قوية لأبعد حد</a:t>
            </a:r>
            <a:endParaRPr lang="en-US" sz="1800">
              <a:effectLst>
                <a:outerShdw blurRad="38100" dist="38100" dir="2700000" algn="tl">
                  <a:srgbClr val="C0C0C0"/>
                </a:outerShdw>
              </a:effectLst>
              <a:latin typeface="Times New Roman" pitchFamily="18" charset="0"/>
            </a:endParaRPr>
          </a:p>
        </p:txBody>
      </p:sp>
      <p:sp>
        <p:nvSpPr>
          <p:cNvPr id="37893" name="Rectangle 5"/>
          <p:cNvSpPr>
            <a:spLocks noChangeArrowheads="1"/>
          </p:cNvSpPr>
          <p:nvPr/>
        </p:nvSpPr>
        <p:spPr bwMode="auto">
          <a:xfrm>
            <a:off x="5638800" y="2286000"/>
            <a:ext cx="32766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قدرة العميل على الوفاء بالتزاماته </a:t>
            </a:r>
            <a:r>
              <a:rPr lang="ar-JO" sz="1800">
                <a:effectLst>
                  <a:outerShdw blurRad="38100" dist="38100" dir="2700000" algn="tl">
                    <a:srgbClr val="C0C0C0"/>
                  </a:outerShdw>
                </a:effectLst>
                <a:latin typeface="Times New Roman" pitchFamily="18" charset="0"/>
              </a:rPr>
              <a:t>المالية/ قوية</a:t>
            </a:r>
            <a:r>
              <a:rPr lang="ar-SA" sz="1800">
                <a:effectLst>
                  <a:outerShdw blurRad="38100" dist="38100" dir="2700000" algn="tl">
                    <a:srgbClr val="C0C0C0"/>
                  </a:outerShdw>
                </a:effectLst>
                <a:latin typeface="Times New Roman" pitchFamily="18" charset="0"/>
              </a:rPr>
              <a:t>.</a:t>
            </a:r>
            <a:endParaRPr lang="en-US" sz="1800">
              <a:effectLst>
                <a:outerShdw blurRad="38100" dist="38100" dir="2700000" algn="tl">
                  <a:srgbClr val="C0C0C0"/>
                </a:outerShdw>
              </a:effectLst>
              <a:latin typeface="Times New Roman" pitchFamily="18" charset="0"/>
            </a:endParaRPr>
          </a:p>
        </p:txBody>
      </p:sp>
      <p:sp>
        <p:nvSpPr>
          <p:cNvPr id="37894" name="Rectangle 6"/>
          <p:cNvSpPr>
            <a:spLocks noChangeArrowheads="1"/>
          </p:cNvSpPr>
          <p:nvPr/>
        </p:nvSpPr>
        <p:spPr bwMode="auto">
          <a:xfrm>
            <a:off x="5638800" y="2971800"/>
            <a:ext cx="32766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قدرة العميل على الوفاء بالتزاماته </a:t>
            </a:r>
            <a:r>
              <a:rPr lang="ar-JO" sz="1800">
                <a:effectLst>
                  <a:outerShdw blurRad="38100" dist="38100" dir="2700000" algn="tl">
                    <a:srgbClr val="C0C0C0"/>
                  </a:outerShdw>
                </a:effectLst>
                <a:latin typeface="Times New Roman" pitchFamily="18" charset="0"/>
              </a:rPr>
              <a:t>المالية </a:t>
            </a:r>
            <a:r>
              <a:rPr lang="ar-SA" sz="1800">
                <a:effectLst>
                  <a:outerShdw blurRad="38100" dist="38100" dir="2700000" algn="tl">
                    <a:srgbClr val="C0C0C0"/>
                  </a:outerShdw>
                </a:effectLst>
                <a:latin typeface="Times New Roman" pitchFamily="18" charset="0"/>
              </a:rPr>
              <a:t>/ لا تزال قوية.</a:t>
            </a:r>
            <a:endParaRPr lang="en-US" sz="1800">
              <a:effectLst>
                <a:outerShdw blurRad="38100" dist="38100" dir="2700000" algn="tl">
                  <a:srgbClr val="C0C0C0"/>
                </a:outerShdw>
              </a:effectLst>
              <a:latin typeface="Times New Roman" pitchFamily="18" charset="0"/>
            </a:endParaRPr>
          </a:p>
        </p:txBody>
      </p:sp>
      <p:sp>
        <p:nvSpPr>
          <p:cNvPr id="37895" name="Rectangle 7"/>
          <p:cNvSpPr>
            <a:spLocks noChangeArrowheads="1"/>
          </p:cNvSpPr>
          <p:nvPr/>
        </p:nvSpPr>
        <p:spPr bwMode="auto">
          <a:xfrm>
            <a:off x="5638800" y="3657600"/>
            <a:ext cx="32766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حماية كافية، ولكن عند أي تغيير في الظروف السائدة قد يؤدي إلى ضعف في قدرة العميل على الوفاء بالتزاماته.</a:t>
            </a:r>
            <a:endParaRPr lang="en-US" sz="1800">
              <a:effectLst>
                <a:outerShdw blurRad="38100" dist="38100" dir="2700000" algn="tl">
                  <a:srgbClr val="C0C0C0"/>
                </a:outerShdw>
              </a:effectLst>
              <a:latin typeface="Times New Roman" pitchFamily="18" charset="0"/>
            </a:endParaRPr>
          </a:p>
        </p:txBody>
      </p:sp>
      <p:sp>
        <p:nvSpPr>
          <p:cNvPr id="37896" name="Rectangle 8"/>
          <p:cNvSpPr>
            <a:spLocks noChangeArrowheads="1"/>
          </p:cNvSpPr>
          <p:nvPr/>
        </p:nvSpPr>
        <p:spPr bwMode="auto">
          <a:xfrm>
            <a:off x="5562600" y="4724400"/>
            <a:ext cx="33528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الأقل عرضة لعدم الدفع ضمن مختلف درجات المضاربة </a:t>
            </a:r>
            <a:r>
              <a:rPr lang="ar-JO" sz="1800">
                <a:effectLst>
                  <a:outerShdw blurRad="38100" dist="38100" dir="2700000" algn="tl">
                    <a:srgbClr val="C0C0C0"/>
                  </a:outerShdw>
                </a:effectLst>
                <a:latin typeface="Times New Roman" pitchFamily="18" charset="0"/>
              </a:rPr>
              <a:t>وهناك</a:t>
            </a:r>
            <a:r>
              <a:rPr lang="ar-SA" sz="1800">
                <a:effectLst>
                  <a:outerShdw blurRad="38100" dist="38100" dir="2700000" algn="tl">
                    <a:srgbClr val="C0C0C0"/>
                  </a:outerShdw>
                </a:effectLst>
                <a:latin typeface="Times New Roman" pitchFamily="18" charset="0"/>
              </a:rPr>
              <a:t> عدم تيقن</a:t>
            </a:r>
            <a:r>
              <a:rPr lang="ar-JO" sz="1800">
                <a:effectLst>
                  <a:outerShdw blurRad="38100" dist="38100" dir="2700000" algn="tl">
                    <a:srgbClr val="C0C0C0"/>
                  </a:outerShdw>
                </a:effectLst>
                <a:latin typeface="Times New Roman" pitchFamily="18" charset="0"/>
              </a:rPr>
              <a:t> بشأن التسديد</a:t>
            </a:r>
            <a:r>
              <a:rPr lang="ar-SA" sz="1800">
                <a:effectLst>
                  <a:outerShdw blurRad="38100" dist="38100" dir="2700000" algn="tl">
                    <a:srgbClr val="C0C0C0"/>
                  </a:outerShdw>
                </a:effectLst>
                <a:latin typeface="Times New Roman" pitchFamily="18" charset="0"/>
              </a:rPr>
              <a:t>.</a:t>
            </a:r>
            <a:endParaRPr lang="en-US" sz="1800">
              <a:effectLst>
                <a:outerShdw blurRad="38100" dist="38100" dir="2700000" algn="tl">
                  <a:srgbClr val="C0C0C0"/>
                </a:outerShdw>
              </a:effectLst>
              <a:latin typeface="Times New Roman" pitchFamily="18" charset="0"/>
            </a:endParaRPr>
          </a:p>
        </p:txBody>
      </p:sp>
      <p:sp>
        <p:nvSpPr>
          <p:cNvPr id="37897" name="Rectangle 9"/>
          <p:cNvSpPr>
            <a:spLocks noChangeArrowheads="1"/>
          </p:cNvSpPr>
          <p:nvPr/>
        </p:nvSpPr>
        <p:spPr bwMode="auto">
          <a:xfrm>
            <a:off x="5638800" y="5486400"/>
            <a:ext cx="3276600" cy="7207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أكثر عرضة </a:t>
            </a:r>
            <a:r>
              <a:rPr lang="ar-JO" sz="1800">
                <a:effectLst>
                  <a:outerShdw blurRad="38100" dist="38100" dir="2700000" algn="tl">
                    <a:srgbClr val="C0C0C0"/>
                  </a:outerShdw>
                </a:effectLst>
                <a:latin typeface="Times New Roman" pitchFamily="18" charset="0"/>
              </a:rPr>
              <a:t>من</a:t>
            </a:r>
            <a:r>
              <a:rPr lang="ar-SA" sz="1800">
                <a:effectLst>
                  <a:outerShdw blurRad="38100" dist="38100" dir="2700000" algn="tl">
                    <a:srgbClr val="C0C0C0"/>
                  </a:outerShdw>
                </a:effectLst>
                <a:latin typeface="Times New Roman" pitchFamily="18" charset="0"/>
              </a:rPr>
              <a:t> المصنفين </a:t>
            </a:r>
            <a:r>
              <a:rPr lang="en-US" sz="1800">
                <a:effectLst>
                  <a:outerShdw blurRad="38100" dist="38100" dir="2700000" algn="tl">
                    <a:srgbClr val="C0C0C0"/>
                  </a:outerShdw>
                </a:effectLst>
                <a:latin typeface="Times New Roman" pitchFamily="18" charset="0"/>
              </a:rPr>
              <a:t>BB</a:t>
            </a:r>
            <a:r>
              <a:rPr lang="ar-SA" sz="1800">
                <a:effectLst>
                  <a:outerShdw blurRad="38100" dist="38100" dir="2700000" algn="tl">
                    <a:srgbClr val="C0C0C0"/>
                  </a:outerShdw>
                </a:effectLst>
                <a:latin typeface="Times New Roman" pitchFamily="18" charset="0"/>
              </a:rPr>
              <a:t> لعدم الوفاء بالتزاماته، إلا أن لدى العميل حالياً القدرة على الوفاء بالتزاماته.</a:t>
            </a:r>
            <a:endParaRPr lang="en-US" sz="1800">
              <a:effectLst>
                <a:outerShdw blurRad="38100" dist="38100" dir="2700000" algn="tl">
                  <a:srgbClr val="C0C0C0"/>
                </a:outerShdw>
              </a:effectLst>
              <a:latin typeface="Times New Roman" pitchFamily="18" charset="0"/>
            </a:endParaRPr>
          </a:p>
        </p:txBody>
      </p:sp>
      <p:sp>
        <p:nvSpPr>
          <p:cNvPr id="37898" name="Rectangle 10"/>
          <p:cNvSpPr>
            <a:spLocks noChangeArrowheads="1"/>
          </p:cNvSpPr>
          <p:nvPr/>
        </p:nvSpPr>
        <p:spPr bwMode="auto">
          <a:xfrm>
            <a:off x="381000" y="1447800"/>
            <a:ext cx="1676400" cy="720725"/>
          </a:xfrm>
          <a:prstGeom prst="rect">
            <a:avLst/>
          </a:prstGeom>
          <a:noFill/>
          <a:ln w="9525">
            <a:noFill/>
            <a:miter lim="800000"/>
            <a:headEnd/>
            <a:tailEnd/>
          </a:ln>
          <a:effectLst/>
        </p:spPr>
        <p:txBody>
          <a:bodyPr/>
          <a:lstStyle/>
          <a:p>
            <a:pPr marL="114300" indent="-114300" algn="ctr">
              <a:spcBef>
                <a:spcPct val="20000"/>
              </a:spcBef>
              <a:buClr>
                <a:schemeClr val="tx2"/>
              </a:buClr>
              <a:buSzPct val="75000"/>
              <a:buFont typeface="Wingdings" pitchFamily="2" charset="2"/>
              <a:buNone/>
            </a:pPr>
            <a:r>
              <a:rPr lang="en-US" sz="2400" b="1" u="sng">
                <a:effectLst>
                  <a:outerShdw blurRad="38100" dist="38100" dir="2700000" algn="tl">
                    <a:srgbClr val="C0C0C0"/>
                  </a:outerShdw>
                </a:effectLst>
                <a:latin typeface="Times New Roman" pitchFamily="18" charset="0"/>
              </a:rPr>
              <a:t>S &amp; P’s</a:t>
            </a:r>
            <a:r>
              <a:rPr lang="ar-JO" sz="2400" b="1">
                <a:effectLst>
                  <a:outerShdw blurRad="38100" dist="38100" dir="2700000" algn="tl">
                    <a:srgbClr val="C0C0C0"/>
                  </a:outerShdw>
                </a:effectLst>
                <a:latin typeface="Times New Roman" pitchFamily="18" charset="0"/>
              </a:rPr>
              <a:t> </a:t>
            </a:r>
            <a:r>
              <a:rPr lang="ar-SA" sz="2400" b="1">
                <a:effectLst>
                  <a:outerShdw blurRad="38100" dist="38100" dir="2700000" algn="tl">
                    <a:srgbClr val="C0C0C0"/>
                  </a:outerShdw>
                </a:effectLst>
                <a:latin typeface="Times New Roman" pitchFamily="18" charset="0"/>
              </a:rPr>
              <a:t>  </a:t>
            </a:r>
            <a:endParaRPr lang="en-US" sz="2400" b="1">
              <a:effectLst>
                <a:outerShdw blurRad="38100" dist="38100" dir="2700000" algn="tl">
                  <a:srgbClr val="C0C0C0"/>
                </a:outerShdw>
              </a:effectLst>
              <a:latin typeface="Times New Roman" pitchFamily="18" charset="0"/>
            </a:endParaRPr>
          </a:p>
        </p:txBody>
      </p:sp>
      <p:sp>
        <p:nvSpPr>
          <p:cNvPr id="37899" name="Rectangle 11"/>
          <p:cNvSpPr>
            <a:spLocks noChangeArrowheads="1"/>
          </p:cNvSpPr>
          <p:nvPr/>
        </p:nvSpPr>
        <p:spPr bwMode="auto">
          <a:xfrm>
            <a:off x="2590800" y="1412875"/>
            <a:ext cx="1676400" cy="720725"/>
          </a:xfrm>
          <a:prstGeom prst="rect">
            <a:avLst/>
          </a:prstGeom>
          <a:noFill/>
          <a:ln w="9525">
            <a:noFill/>
            <a:miter lim="800000"/>
            <a:headEnd/>
            <a:tailEnd/>
          </a:ln>
          <a:effectLst/>
        </p:spPr>
        <p:txBody>
          <a:bodyPr/>
          <a:lstStyle/>
          <a:p>
            <a:pPr marL="342900" indent="-342900" algn="ctr">
              <a:spcBef>
                <a:spcPct val="20000"/>
              </a:spcBef>
              <a:buClr>
                <a:schemeClr val="tx2"/>
              </a:buClr>
              <a:buSzPct val="75000"/>
              <a:buFont typeface="Wingdings" pitchFamily="2" charset="2"/>
              <a:buNone/>
              <a:defRPr/>
            </a:pPr>
            <a:r>
              <a:rPr lang="en-US" sz="2400" b="1" u="sng">
                <a:effectLst>
                  <a:outerShdw blurRad="38100" dist="38100" dir="2700000" algn="tl">
                    <a:srgbClr val="C0C0C0"/>
                  </a:outerShdw>
                </a:effectLst>
                <a:latin typeface="Times New Roman" pitchFamily="18" charset="0"/>
                <a:cs typeface="Times New Roman (Arabic)" charset="0"/>
              </a:rPr>
              <a:t>Moody’s</a:t>
            </a:r>
          </a:p>
        </p:txBody>
      </p:sp>
      <p:sp>
        <p:nvSpPr>
          <p:cNvPr id="37900" name="Rectangle 12"/>
          <p:cNvSpPr>
            <a:spLocks noChangeArrowheads="1"/>
          </p:cNvSpPr>
          <p:nvPr/>
        </p:nvSpPr>
        <p:spPr bwMode="auto">
          <a:xfrm>
            <a:off x="2362200" y="25146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Aa1, Aa2, Aa3</a:t>
            </a:r>
          </a:p>
        </p:txBody>
      </p:sp>
      <p:sp>
        <p:nvSpPr>
          <p:cNvPr id="37901" name="Rectangle 13"/>
          <p:cNvSpPr>
            <a:spLocks noChangeArrowheads="1"/>
          </p:cNvSpPr>
          <p:nvPr/>
        </p:nvSpPr>
        <p:spPr bwMode="auto">
          <a:xfrm>
            <a:off x="2362200" y="3200400"/>
            <a:ext cx="21605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A1, A2, A3</a:t>
            </a:r>
          </a:p>
        </p:txBody>
      </p:sp>
      <p:sp>
        <p:nvSpPr>
          <p:cNvPr id="37902" name="Rectangle 14"/>
          <p:cNvSpPr>
            <a:spLocks noChangeArrowheads="1"/>
          </p:cNvSpPr>
          <p:nvPr/>
        </p:nvSpPr>
        <p:spPr bwMode="auto">
          <a:xfrm>
            <a:off x="2362200" y="3886200"/>
            <a:ext cx="1931988" cy="492125"/>
          </a:xfrm>
          <a:prstGeom prst="rect">
            <a:avLst/>
          </a:prstGeom>
          <a:noFill/>
          <a:ln w="9525">
            <a:noFill/>
            <a:miter lim="800000"/>
            <a:headEnd/>
            <a:tailEnd/>
          </a:ln>
          <a:effectLst/>
        </p:spPr>
        <p:txBody>
          <a:bodyPr/>
          <a:lstStyle/>
          <a:p>
            <a:pPr>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Baa1, Baa2, Baa3</a:t>
            </a:r>
          </a:p>
        </p:txBody>
      </p:sp>
      <p:sp>
        <p:nvSpPr>
          <p:cNvPr id="37903" name="Rectangle 15"/>
          <p:cNvSpPr>
            <a:spLocks noChangeArrowheads="1"/>
          </p:cNvSpPr>
          <p:nvPr/>
        </p:nvSpPr>
        <p:spPr bwMode="auto">
          <a:xfrm>
            <a:off x="2438400" y="4876800"/>
            <a:ext cx="19319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Ba1, Ba2, Ba3</a:t>
            </a:r>
          </a:p>
        </p:txBody>
      </p:sp>
      <p:sp>
        <p:nvSpPr>
          <p:cNvPr id="37904" name="Rectangle 16"/>
          <p:cNvSpPr>
            <a:spLocks noChangeArrowheads="1"/>
          </p:cNvSpPr>
          <p:nvPr/>
        </p:nvSpPr>
        <p:spPr bwMode="auto">
          <a:xfrm>
            <a:off x="2438400" y="5527675"/>
            <a:ext cx="19319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B1, B2, B3</a:t>
            </a:r>
          </a:p>
        </p:txBody>
      </p:sp>
      <p:sp>
        <p:nvSpPr>
          <p:cNvPr id="37905" name="Rectangle 17"/>
          <p:cNvSpPr>
            <a:spLocks noChangeArrowheads="1"/>
          </p:cNvSpPr>
          <p:nvPr/>
        </p:nvSpPr>
        <p:spPr bwMode="auto">
          <a:xfrm>
            <a:off x="2362200" y="1905000"/>
            <a:ext cx="2084388" cy="492125"/>
          </a:xfrm>
          <a:prstGeom prst="rect">
            <a:avLst/>
          </a:prstGeom>
          <a:noFill/>
          <a:ln w="9525">
            <a:noFill/>
            <a:miter lim="800000"/>
            <a:headEnd/>
            <a:tailEnd/>
          </a:ln>
          <a:effectLst/>
        </p:spPr>
        <p:txBody>
          <a:bodyPr/>
          <a:lstStyle/>
          <a:p>
            <a:pPr marL="342900" indent="-342900">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Aaa</a:t>
            </a:r>
          </a:p>
        </p:txBody>
      </p:sp>
      <p:sp>
        <p:nvSpPr>
          <p:cNvPr id="37906" name="Rectangle 18"/>
          <p:cNvSpPr>
            <a:spLocks noChangeArrowheads="1"/>
          </p:cNvSpPr>
          <p:nvPr/>
        </p:nvSpPr>
        <p:spPr bwMode="auto">
          <a:xfrm>
            <a:off x="381000" y="32004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A</a:t>
            </a:r>
            <a:r>
              <a:rPr lang="en-US" sz="1800" baseline="30000">
                <a:effectLst>
                  <a:outerShdw blurRad="38100" dist="38100" dir="2700000" algn="tl">
                    <a:srgbClr val="C0C0C0"/>
                  </a:outerShdw>
                </a:effectLst>
                <a:latin typeface="Times New Roman" pitchFamily="18" charset="0"/>
                <a:cs typeface="Times New Roman (Arabic)" charset="0"/>
              </a:rPr>
              <a:t>+</a:t>
            </a:r>
            <a:r>
              <a:rPr lang="en-US" sz="1800">
                <a:effectLst>
                  <a:outerShdw blurRad="38100" dist="38100" dir="2700000" algn="tl">
                    <a:srgbClr val="C0C0C0"/>
                  </a:outerShdw>
                </a:effectLst>
                <a:latin typeface="Times New Roman" pitchFamily="18" charset="0"/>
                <a:cs typeface="Times New Roman (Arabic)" charset="0"/>
              </a:rPr>
              <a:t>, A, A</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7907" name="Rectangle 19"/>
          <p:cNvSpPr>
            <a:spLocks noChangeArrowheads="1"/>
          </p:cNvSpPr>
          <p:nvPr/>
        </p:nvSpPr>
        <p:spPr bwMode="auto">
          <a:xfrm>
            <a:off x="381000" y="38862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BBB</a:t>
            </a:r>
            <a:r>
              <a:rPr lang="en-US" sz="1800" baseline="30000">
                <a:effectLst>
                  <a:outerShdw blurRad="38100" dist="38100" dir="2700000" algn="tl">
                    <a:srgbClr val="C0C0C0"/>
                  </a:outerShdw>
                </a:effectLst>
                <a:latin typeface="Times New Roman" pitchFamily="18" charset="0"/>
                <a:cs typeface="Times New Roman (Arabic)" charset="0"/>
              </a:rPr>
              <a:t>+ ,</a:t>
            </a:r>
            <a:r>
              <a:rPr lang="en-US" sz="1800">
                <a:effectLst>
                  <a:outerShdw blurRad="38100" dist="38100" dir="2700000" algn="tl">
                    <a:srgbClr val="C0C0C0"/>
                  </a:outerShdw>
                </a:effectLst>
                <a:latin typeface="Times New Roman" pitchFamily="18" charset="0"/>
                <a:cs typeface="Times New Roman (Arabic)" charset="0"/>
              </a:rPr>
              <a:t>BBB, BBB</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7908" name="Rectangle 20"/>
          <p:cNvSpPr>
            <a:spLocks noChangeArrowheads="1"/>
          </p:cNvSpPr>
          <p:nvPr/>
        </p:nvSpPr>
        <p:spPr bwMode="auto">
          <a:xfrm>
            <a:off x="381000" y="25146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AA</a:t>
            </a:r>
            <a:r>
              <a:rPr lang="en-US" sz="1800" baseline="30000">
                <a:effectLst>
                  <a:outerShdw blurRad="38100" dist="38100" dir="2700000" algn="tl">
                    <a:srgbClr val="C0C0C0"/>
                  </a:outerShdw>
                </a:effectLst>
                <a:latin typeface="Times New Roman" pitchFamily="18" charset="0"/>
                <a:cs typeface="Times New Roman (Arabic)" charset="0"/>
              </a:rPr>
              <a:t>+</a:t>
            </a:r>
            <a:r>
              <a:rPr lang="en-US" sz="1800">
                <a:effectLst>
                  <a:outerShdw blurRad="38100" dist="38100" dir="2700000" algn="tl">
                    <a:srgbClr val="C0C0C0"/>
                  </a:outerShdw>
                </a:effectLst>
                <a:latin typeface="Times New Roman" pitchFamily="18" charset="0"/>
                <a:cs typeface="Times New Roman (Arabic)" charset="0"/>
              </a:rPr>
              <a:t>, AA, AA</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7909" name="Rectangle 21"/>
          <p:cNvSpPr>
            <a:spLocks noChangeArrowheads="1"/>
          </p:cNvSpPr>
          <p:nvPr/>
        </p:nvSpPr>
        <p:spPr bwMode="auto">
          <a:xfrm>
            <a:off x="506413" y="4953000"/>
            <a:ext cx="2084387"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BB</a:t>
            </a:r>
            <a:r>
              <a:rPr lang="en-US" sz="1800" baseline="30000">
                <a:effectLst>
                  <a:outerShdw blurRad="38100" dist="38100" dir="2700000" algn="tl">
                    <a:srgbClr val="C0C0C0"/>
                  </a:outerShdw>
                </a:effectLst>
                <a:latin typeface="Times New Roman" pitchFamily="18" charset="0"/>
                <a:cs typeface="Times New Roman (Arabic)" charset="0"/>
              </a:rPr>
              <a:t>+,</a:t>
            </a:r>
            <a:r>
              <a:rPr lang="en-US" sz="1800">
                <a:effectLst>
                  <a:outerShdw blurRad="38100" dist="38100" dir="2700000" algn="tl">
                    <a:srgbClr val="C0C0C0"/>
                  </a:outerShdw>
                </a:effectLst>
                <a:latin typeface="Times New Roman" pitchFamily="18" charset="0"/>
                <a:cs typeface="Times New Roman (Arabic)" charset="0"/>
              </a:rPr>
              <a:t>BB,BB</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7910" name="Rectangle 22"/>
          <p:cNvSpPr>
            <a:spLocks noChangeArrowheads="1"/>
          </p:cNvSpPr>
          <p:nvPr/>
        </p:nvSpPr>
        <p:spPr bwMode="auto">
          <a:xfrm>
            <a:off x="533400" y="55626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B</a:t>
            </a:r>
            <a:r>
              <a:rPr lang="en-US" sz="1800" baseline="30000">
                <a:effectLst>
                  <a:outerShdw blurRad="38100" dist="38100" dir="2700000" algn="tl">
                    <a:srgbClr val="C0C0C0"/>
                  </a:outerShdw>
                </a:effectLst>
                <a:latin typeface="Times New Roman" pitchFamily="18" charset="0"/>
                <a:cs typeface="Times New Roman (Arabic)" charset="0"/>
              </a:rPr>
              <a:t>+,</a:t>
            </a:r>
            <a:r>
              <a:rPr lang="en-US" sz="1800">
                <a:effectLst>
                  <a:outerShdw blurRad="38100" dist="38100" dir="2700000" algn="tl">
                    <a:srgbClr val="C0C0C0"/>
                  </a:outerShdw>
                </a:effectLst>
                <a:latin typeface="Times New Roman" pitchFamily="18" charset="0"/>
                <a:cs typeface="Times New Roman (Arabic)" charset="0"/>
              </a:rPr>
              <a:t>B,B</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7911" name="Rectangle 23"/>
          <p:cNvSpPr>
            <a:spLocks noChangeArrowheads="1"/>
          </p:cNvSpPr>
          <p:nvPr/>
        </p:nvSpPr>
        <p:spPr bwMode="auto">
          <a:xfrm>
            <a:off x="4114800" y="1828800"/>
            <a:ext cx="1447800" cy="2895600"/>
          </a:xfrm>
          <a:prstGeom prst="rect">
            <a:avLst/>
          </a:prstGeom>
          <a:noFill/>
          <a:ln w="9525">
            <a:solidFill>
              <a:srgbClr val="000000"/>
            </a:solidFill>
            <a:miter lim="800000"/>
            <a:headEnd/>
            <a:tailEnd/>
          </a:ln>
          <a:effectLst/>
        </p:spPr>
        <p:txBody>
          <a:bodyPr/>
          <a:lstStyle/>
          <a:p>
            <a:pPr marL="342900" indent="-342900" algn="ctr" rtl="1">
              <a:spcBef>
                <a:spcPct val="20000"/>
              </a:spcBef>
              <a:buClr>
                <a:schemeClr val="tx2"/>
              </a:buClr>
              <a:buSzPct val="75000"/>
              <a:buFont typeface="Wingdings" pitchFamily="2" charset="2"/>
              <a:buNone/>
            </a:pPr>
            <a:endParaRPr lang="ar-SA"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endParaRPr lang="ar-SA"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endParaRPr lang="ar-JO"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r>
              <a:rPr lang="ar-SA" sz="2000" b="1">
                <a:effectLst>
                  <a:outerShdw blurRad="38100" dist="38100" dir="2700000" algn="tl">
                    <a:srgbClr val="C0C0C0"/>
                  </a:outerShdw>
                </a:effectLst>
                <a:latin typeface="Times New Roman" pitchFamily="18" charset="0"/>
              </a:rPr>
              <a:t>درجة الاستثمار</a:t>
            </a:r>
            <a:endParaRPr lang="en-US" sz="2000" b="1">
              <a:effectLst>
                <a:outerShdw blurRad="38100" dist="38100" dir="2700000" algn="tl">
                  <a:srgbClr val="C0C0C0"/>
                </a:outerShdw>
              </a:effectLst>
              <a:latin typeface="Times New Roman" pitchFamily="18" charset="0"/>
            </a:endParaRPr>
          </a:p>
        </p:txBody>
      </p:sp>
      <p:sp>
        <p:nvSpPr>
          <p:cNvPr id="37912" name="Rectangle 24"/>
          <p:cNvSpPr>
            <a:spLocks noChangeArrowheads="1"/>
          </p:cNvSpPr>
          <p:nvPr/>
        </p:nvSpPr>
        <p:spPr bwMode="auto">
          <a:xfrm>
            <a:off x="4114800" y="4953000"/>
            <a:ext cx="1447800" cy="1600200"/>
          </a:xfrm>
          <a:prstGeom prst="rect">
            <a:avLst/>
          </a:prstGeom>
          <a:noFill/>
          <a:ln w="9525">
            <a:solidFill>
              <a:srgbClr val="000000"/>
            </a:solidFill>
            <a:miter lim="800000"/>
            <a:headEnd/>
            <a:tailEnd/>
          </a:ln>
          <a:effectLst/>
        </p:spPr>
        <p:txBody>
          <a:bodyPr/>
          <a:lstStyle/>
          <a:p>
            <a:pPr marL="342900" indent="-342900" algn="ctr" rtl="1">
              <a:spcBef>
                <a:spcPct val="20000"/>
              </a:spcBef>
              <a:buClr>
                <a:schemeClr val="tx2"/>
              </a:buClr>
              <a:buSzPct val="75000"/>
              <a:buFont typeface="Wingdings" pitchFamily="2" charset="2"/>
              <a:buNone/>
            </a:pPr>
            <a:endParaRPr lang="ar-SA"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r>
              <a:rPr lang="ar-SA" sz="2000" b="1">
                <a:effectLst>
                  <a:outerShdw blurRad="38100" dist="38100" dir="2700000" algn="tl">
                    <a:srgbClr val="C0C0C0"/>
                  </a:outerShdw>
                </a:effectLst>
                <a:latin typeface="Times New Roman" pitchFamily="18" charset="0"/>
              </a:rPr>
              <a:t>درجة </a:t>
            </a:r>
            <a:r>
              <a:rPr lang="ar-SA" sz="1800" b="1">
                <a:effectLst>
                  <a:outerShdw blurRad="38100" dist="38100" dir="2700000" algn="tl">
                    <a:srgbClr val="C0C0C0"/>
                  </a:outerShdw>
                </a:effectLst>
                <a:latin typeface="Times New Roman" pitchFamily="18" charset="0"/>
              </a:rPr>
              <a:t>المضاربة</a:t>
            </a:r>
            <a:endParaRPr lang="en-US" sz="1800" b="1">
              <a:effectLst>
                <a:outerShdw blurRad="38100" dist="38100" dir="2700000" algn="tl">
                  <a:srgbClr val="C0C0C0"/>
                </a:outerShdw>
              </a:effectLst>
              <a:latin typeface="Times New Roman" pitchFamily="18" charset="0"/>
            </a:endParaRPr>
          </a:p>
        </p:txBody>
      </p:sp>
      <p:sp>
        <p:nvSpPr>
          <p:cNvPr id="37913" name="Rectangle 25"/>
          <p:cNvSpPr>
            <a:spLocks noChangeArrowheads="1"/>
          </p:cNvSpPr>
          <p:nvPr/>
        </p:nvSpPr>
        <p:spPr bwMode="auto">
          <a:xfrm>
            <a:off x="0" y="1066800"/>
            <a:ext cx="3810000" cy="720725"/>
          </a:xfrm>
          <a:prstGeom prst="rect">
            <a:avLst/>
          </a:prstGeom>
          <a:noFill/>
          <a:ln w="9525">
            <a:no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ar-SA" sz="2800" b="1">
                <a:solidFill>
                  <a:schemeClr val="tx2"/>
                </a:solidFill>
                <a:effectLst>
                  <a:outerShdw blurRad="38100" dist="38100" dir="2700000" algn="tl">
                    <a:srgbClr val="C0C0C0"/>
                  </a:outerShdw>
                </a:effectLst>
                <a:latin typeface="Times New Roman" pitchFamily="18" charset="0"/>
              </a:rPr>
              <a:t>التصنيف</a:t>
            </a:r>
            <a:endParaRPr lang="en-US" sz="2800" b="1">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ar-JO" smtClean="0"/>
              <a:t>اهمية رأس المال لدى البنك</a:t>
            </a:r>
            <a:endParaRPr lang="en-US" smtClean="0"/>
          </a:p>
        </p:txBody>
      </p:sp>
      <p:sp>
        <p:nvSpPr>
          <p:cNvPr id="11267" name="Rectangle 3"/>
          <p:cNvSpPr>
            <a:spLocks noGrp="1" noChangeArrowheads="1"/>
          </p:cNvSpPr>
          <p:nvPr>
            <p:ph type="body" idx="1"/>
          </p:nvPr>
        </p:nvSpPr>
        <p:spPr/>
        <p:txBody>
          <a:bodyPr/>
          <a:lstStyle/>
          <a:p>
            <a:pPr algn="just" rtl="1" eaLnBrk="1" hangingPunct="1"/>
            <a:r>
              <a:rPr lang="ar-JO" smtClean="0"/>
              <a:t>السلطات الرقابية تولي اهمية خاصة لرأس المال</a:t>
            </a:r>
          </a:p>
          <a:p>
            <a:pPr algn="just" rtl="1" eaLnBrk="1" hangingPunct="1"/>
            <a:r>
              <a:rPr lang="ar-JO" smtClean="0"/>
              <a:t>هنالك متطلبات رقابية تلزم البنوك بالاحتفاظ بحد ادنى لرأس المال يسمى رأس المال التنظيمي.</a:t>
            </a:r>
          </a:p>
          <a:p>
            <a:pPr algn="just" rtl="1" eaLnBrk="1" hangingPunct="1"/>
            <a:r>
              <a:rPr lang="ar-JO" smtClean="0"/>
              <a:t>يعتبر رأس المال التنظيمي من اهم الادوات الرقابية التي تلجأ اليها البنوك المركزية.</a:t>
            </a:r>
          </a:p>
          <a:p>
            <a:pPr algn="just" rtl="1" eaLnBrk="1" hangingPunct="1"/>
            <a:r>
              <a:rPr lang="ar-JO" smtClean="0"/>
              <a:t>الهدف الرئيسي لرأس المال التنظيمي للتأكد ان البنوك تعمل بصورة حصيفة وآمنة.</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body" sz="half" idx="2"/>
          </p:nvPr>
        </p:nvSpPr>
        <p:spPr>
          <a:xfrm>
            <a:off x="5105400" y="1905000"/>
            <a:ext cx="3810000" cy="533400"/>
          </a:xfrm>
          <a:noFill/>
        </p:spPr>
        <p:txBody>
          <a:bodyPr/>
          <a:lstStyle/>
          <a:p>
            <a:pPr algn="just" rtl="1" eaLnBrk="1" hangingPunct="1"/>
            <a:r>
              <a:rPr lang="ar-JO" sz="1800" smtClean="0"/>
              <a:t>معرض</a:t>
            </a:r>
            <a:r>
              <a:rPr lang="ar-SA" sz="1800" smtClean="0"/>
              <a:t> (لخطر) عدم الدفع.</a:t>
            </a:r>
            <a:endParaRPr lang="en-US" sz="1800" smtClean="0"/>
          </a:p>
        </p:txBody>
      </p:sp>
      <p:sp>
        <p:nvSpPr>
          <p:cNvPr id="38915" name="Rectangle 3"/>
          <p:cNvSpPr>
            <a:spLocks noChangeArrowheads="1"/>
          </p:cNvSpPr>
          <p:nvPr/>
        </p:nvSpPr>
        <p:spPr bwMode="auto">
          <a:xfrm>
            <a:off x="5105400" y="2632075"/>
            <a:ext cx="3810000" cy="4921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أردأ الأنواع، </a:t>
            </a:r>
            <a:r>
              <a:rPr lang="ar-JO" sz="1800">
                <a:effectLst>
                  <a:outerShdw blurRad="38100" dist="38100" dir="2700000" algn="tl">
                    <a:srgbClr val="C0C0C0"/>
                  </a:outerShdw>
                </a:effectLst>
                <a:latin typeface="Times New Roman" pitchFamily="18" charset="0"/>
              </a:rPr>
              <a:t>تعرض</a:t>
            </a:r>
            <a:r>
              <a:rPr lang="ar-SA" sz="1800">
                <a:effectLst>
                  <a:outerShdw blurRad="38100" dist="38100" dir="2700000" algn="tl">
                    <a:srgbClr val="C0C0C0"/>
                  </a:outerShdw>
                </a:effectLst>
                <a:latin typeface="Times New Roman" pitchFamily="18" charset="0"/>
              </a:rPr>
              <a:t> عالي لعدم الدفع</a:t>
            </a:r>
            <a:endParaRPr lang="en-US" sz="1800">
              <a:effectLst>
                <a:outerShdw blurRad="38100" dist="38100" dir="2700000" algn="tl">
                  <a:srgbClr val="C0C0C0"/>
                </a:outerShdw>
              </a:effectLst>
              <a:latin typeface="Times New Roman" pitchFamily="18" charset="0"/>
            </a:endParaRPr>
          </a:p>
        </p:txBody>
      </p:sp>
      <p:sp>
        <p:nvSpPr>
          <p:cNvPr id="38916" name="Rectangle 4"/>
          <p:cNvSpPr>
            <a:spLocks noChangeArrowheads="1"/>
          </p:cNvSpPr>
          <p:nvPr/>
        </p:nvSpPr>
        <p:spPr bwMode="auto">
          <a:xfrm>
            <a:off x="5105400" y="3470275"/>
            <a:ext cx="3810000" cy="492125"/>
          </a:xfrm>
          <a:prstGeom prst="rect">
            <a:avLst/>
          </a:prstGeom>
          <a:noFill/>
          <a:ln w="9525">
            <a:noFill/>
            <a:miter lim="800000"/>
            <a:headEnd/>
            <a:tailEnd/>
          </a:ln>
          <a:effectLst/>
        </p:spPr>
        <p:txBody>
          <a:bodyPr/>
          <a:lstStyle/>
          <a:p>
            <a:pPr marL="342900" indent="-342900" algn="just" rtl="1">
              <a:spcBef>
                <a:spcPct val="20000"/>
              </a:spcBef>
              <a:buClr>
                <a:schemeClr val="tx2"/>
              </a:buClr>
              <a:buSzPct val="75000"/>
              <a:buFont typeface="Wingdings" pitchFamily="2" charset="2"/>
              <a:buChar char="n"/>
            </a:pPr>
            <a:r>
              <a:rPr lang="ar-SA" sz="1800">
                <a:effectLst>
                  <a:outerShdw blurRad="38100" dist="38100" dir="2700000" algn="tl">
                    <a:srgbClr val="C0C0C0"/>
                  </a:outerShdw>
                </a:effectLst>
                <a:latin typeface="Times New Roman" pitchFamily="18" charset="0"/>
              </a:rPr>
              <a:t>الإخفاق في تسديد التزاماته المالية.</a:t>
            </a:r>
            <a:endParaRPr lang="en-US" sz="1800">
              <a:effectLst>
                <a:outerShdw blurRad="38100" dist="38100" dir="2700000" algn="tl">
                  <a:srgbClr val="C0C0C0"/>
                </a:outerShdw>
              </a:effectLst>
              <a:latin typeface="Times New Roman" pitchFamily="18" charset="0"/>
            </a:endParaRPr>
          </a:p>
        </p:txBody>
      </p:sp>
      <p:sp>
        <p:nvSpPr>
          <p:cNvPr id="38917" name="Rectangle 5"/>
          <p:cNvSpPr>
            <a:spLocks noChangeArrowheads="1"/>
          </p:cNvSpPr>
          <p:nvPr/>
        </p:nvSpPr>
        <p:spPr bwMode="auto">
          <a:xfrm>
            <a:off x="4114800" y="1828800"/>
            <a:ext cx="1447800" cy="1219200"/>
          </a:xfrm>
          <a:prstGeom prst="rect">
            <a:avLst/>
          </a:prstGeom>
          <a:noFill/>
          <a:ln w="9525">
            <a:solidFill>
              <a:srgbClr val="000000"/>
            </a:solid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ar-JO" sz="2000" b="1">
                <a:effectLst>
                  <a:outerShdw blurRad="38100" dist="38100" dir="2700000" algn="tl">
                    <a:srgbClr val="C0C0C0"/>
                  </a:outerShdw>
                </a:effectLst>
                <a:latin typeface="Times New Roman" pitchFamily="18" charset="0"/>
              </a:rPr>
              <a:t>تابع</a:t>
            </a:r>
            <a:endParaRPr lang="ar-SA"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r>
              <a:rPr lang="ar-SA" sz="1800" b="1">
                <a:effectLst>
                  <a:outerShdw blurRad="38100" dist="38100" dir="2700000" algn="tl">
                    <a:srgbClr val="C0C0C0"/>
                  </a:outerShdw>
                </a:effectLst>
                <a:latin typeface="Times New Roman" pitchFamily="18" charset="0"/>
              </a:rPr>
              <a:t>درجة المضاربة</a:t>
            </a:r>
            <a:endParaRPr lang="en-US" sz="1800" b="1">
              <a:effectLst>
                <a:outerShdw blurRad="38100" dist="38100" dir="2700000" algn="tl">
                  <a:srgbClr val="C0C0C0"/>
                </a:outerShdw>
              </a:effectLst>
              <a:latin typeface="Times New Roman" pitchFamily="18" charset="0"/>
            </a:endParaRPr>
          </a:p>
        </p:txBody>
      </p:sp>
      <p:sp>
        <p:nvSpPr>
          <p:cNvPr id="38918" name="Rectangle 6"/>
          <p:cNvSpPr>
            <a:spLocks noChangeArrowheads="1"/>
          </p:cNvSpPr>
          <p:nvPr/>
        </p:nvSpPr>
        <p:spPr bwMode="auto">
          <a:xfrm>
            <a:off x="4114800" y="3276600"/>
            <a:ext cx="1447800" cy="914400"/>
          </a:xfrm>
          <a:prstGeom prst="rect">
            <a:avLst/>
          </a:prstGeom>
          <a:noFill/>
          <a:ln w="9525">
            <a:solidFill>
              <a:srgbClr val="000000"/>
            </a:solidFill>
            <a:miter lim="800000"/>
            <a:headEnd/>
            <a:tailEnd/>
          </a:ln>
          <a:effectLst/>
        </p:spPr>
        <p:txBody>
          <a:bodyPr/>
          <a:lstStyle/>
          <a:p>
            <a:pPr marL="342900" indent="-342900" algn="ctr" rtl="1">
              <a:spcBef>
                <a:spcPct val="20000"/>
              </a:spcBef>
              <a:buClr>
                <a:schemeClr val="tx2"/>
              </a:buClr>
              <a:buSzPct val="75000"/>
              <a:buFont typeface="Wingdings" pitchFamily="2" charset="2"/>
              <a:buNone/>
            </a:pPr>
            <a:r>
              <a:rPr lang="en-US" sz="2000" b="1">
                <a:effectLst>
                  <a:outerShdw blurRad="38100" dist="38100" dir="2700000" algn="tl">
                    <a:srgbClr val="C0C0C0"/>
                  </a:outerShdw>
                </a:effectLst>
                <a:latin typeface="Times New Roman" pitchFamily="18" charset="0"/>
              </a:rPr>
              <a:t>Default</a:t>
            </a:r>
            <a:endParaRPr lang="ar-SA" sz="2000" b="1">
              <a:effectLst>
                <a:outerShdw blurRad="38100" dist="38100" dir="2700000" algn="tl">
                  <a:srgbClr val="C0C0C0"/>
                </a:outerShdw>
              </a:effectLst>
              <a:latin typeface="Times New Roman" pitchFamily="18" charset="0"/>
            </a:endParaRPr>
          </a:p>
          <a:p>
            <a:pPr marL="342900" indent="-342900" algn="ctr" rtl="1">
              <a:spcBef>
                <a:spcPct val="20000"/>
              </a:spcBef>
              <a:buClr>
                <a:schemeClr val="tx2"/>
              </a:buClr>
              <a:buSzPct val="75000"/>
              <a:buFont typeface="Wingdings" pitchFamily="2" charset="2"/>
              <a:buNone/>
            </a:pPr>
            <a:r>
              <a:rPr lang="ar-SA" sz="1800" b="1">
                <a:effectLst>
                  <a:outerShdw blurRad="38100" dist="38100" dir="2700000" algn="tl">
                    <a:srgbClr val="C0C0C0"/>
                  </a:outerShdw>
                </a:effectLst>
                <a:latin typeface="Times New Roman" pitchFamily="18" charset="0"/>
              </a:rPr>
              <a:t>الإخفاق</a:t>
            </a:r>
            <a:endParaRPr lang="en-US" sz="1800" b="1">
              <a:effectLst>
                <a:outerShdw blurRad="38100" dist="38100" dir="2700000" algn="tl">
                  <a:srgbClr val="C0C0C0"/>
                </a:outerShdw>
              </a:effectLst>
              <a:latin typeface="Times New Roman" pitchFamily="18" charset="0"/>
            </a:endParaRPr>
          </a:p>
        </p:txBody>
      </p:sp>
      <p:sp>
        <p:nvSpPr>
          <p:cNvPr id="38919" name="Rectangle 7"/>
          <p:cNvSpPr>
            <a:spLocks noChangeArrowheads="1"/>
          </p:cNvSpPr>
          <p:nvPr/>
        </p:nvSpPr>
        <p:spPr bwMode="auto">
          <a:xfrm>
            <a:off x="2335213" y="1981200"/>
            <a:ext cx="1931987"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Caa1, Caa2, Caa3</a:t>
            </a:r>
          </a:p>
        </p:txBody>
      </p:sp>
      <p:sp>
        <p:nvSpPr>
          <p:cNvPr id="38920" name="Rectangle 8"/>
          <p:cNvSpPr>
            <a:spLocks noChangeArrowheads="1"/>
          </p:cNvSpPr>
          <p:nvPr/>
        </p:nvSpPr>
        <p:spPr bwMode="auto">
          <a:xfrm>
            <a:off x="2335213" y="2632075"/>
            <a:ext cx="1931987"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Ca , C</a:t>
            </a:r>
          </a:p>
        </p:txBody>
      </p:sp>
      <p:sp>
        <p:nvSpPr>
          <p:cNvPr id="38921" name="Rectangle 9"/>
          <p:cNvSpPr>
            <a:spLocks noChangeArrowheads="1"/>
          </p:cNvSpPr>
          <p:nvPr/>
        </p:nvSpPr>
        <p:spPr bwMode="auto">
          <a:xfrm>
            <a:off x="381000" y="1981200"/>
            <a:ext cx="20843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CCC</a:t>
            </a:r>
            <a:r>
              <a:rPr lang="en-US" sz="1800" baseline="30000">
                <a:effectLst>
                  <a:outerShdw blurRad="38100" dist="38100" dir="2700000" algn="tl">
                    <a:srgbClr val="C0C0C0"/>
                  </a:outerShdw>
                </a:effectLst>
                <a:latin typeface="Times New Roman" pitchFamily="18" charset="0"/>
                <a:cs typeface="Times New Roman (Arabic)" charset="0"/>
              </a:rPr>
              <a:t>+</a:t>
            </a:r>
            <a:r>
              <a:rPr lang="en-US" sz="1800">
                <a:effectLst>
                  <a:outerShdw blurRad="38100" dist="38100" dir="2700000" algn="tl">
                    <a:srgbClr val="C0C0C0"/>
                  </a:outerShdw>
                </a:effectLst>
                <a:latin typeface="Times New Roman" pitchFamily="18" charset="0"/>
                <a:cs typeface="Times New Roman (Arabic)" charset="0"/>
              </a:rPr>
              <a:t>, CCC, CCC</a:t>
            </a:r>
            <a:r>
              <a:rPr lang="en-US" sz="1800" baseline="30000">
                <a:effectLst>
                  <a:outerShdw blurRad="38100" dist="38100" dir="2700000" algn="tl">
                    <a:srgbClr val="C0C0C0"/>
                  </a:outerShdw>
                </a:effectLst>
                <a:latin typeface="Times New Roman" pitchFamily="18" charset="0"/>
                <a:cs typeface="Times New Roman (Arabic)" charset="0"/>
              </a:rPr>
              <a:t>-</a:t>
            </a:r>
          </a:p>
        </p:txBody>
      </p:sp>
      <p:sp>
        <p:nvSpPr>
          <p:cNvPr id="38922" name="Rectangle 10"/>
          <p:cNvSpPr>
            <a:spLocks noChangeArrowheads="1"/>
          </p:cNvSpPr>
          <p:nvPr/>
        </p:nvSpPr>
        <p:spPr bwMode="auto">
          <a:xfrm>
            <a:off x="457200" y="2590800"/>
            <a:ext cx="19319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CC  , C1</a:t>
            </a:r>
          </a:p>
        </p:txBody>
      </p:sp>
      <p:sp>
        <p:nvSpPr>
          <p:cNvPr id="38923" name="Rectangle 11"/>
          <p:cNvSpPr>
            <a:spLocks noChangeArrowheads="1"/>
          </p:cNvSpPr>
          <p:nvPr/>
        </p:nvSpPr>
        <p:spPr bwMode="auto">
          <a:xfrm>
            <a:off x="533400" y="3470275"/>
            <a:ext cx="1931988" cy="492125"/>
          </a:xfrm>
          <a:prstGeom prst="rect">
            <a:avLst/>
          </a:prstGeom>
          <a:noFill/>
          <a:ln w="9525">
            <a:noFill/>
            <a:miter lim="800000"/>
            <a:headEnd/>
            <a:tailEnd/>
          </a:ln>
          <a:effectLst/>
        </p:spPr>
        <p:txBody>
          <a:bodyPr/>
          <a:lstStyle/>
          <a:p>
            <a:pPr marL="342900" indent="-342900">
              <a:lnSpc>
                <a:spcPct val="90000"/>
              </a:lnSpc>
              <a:spcBef>
                <a:spcPct val="20000"/>
              </a:spcBef>
              <a:buClr>
                <a:schemeClr val="tx2"/>
              </a:buClr>
              <a:buSzPct val="75000"/>
              <a:buFont typeface="Wingdings" pitchFamily="2" charset="2"/>
              <a:buNone/>
              <a:defRPr/>
            </a:pPr>
            <a:r>
              <a:rPr lang="en-US" sz="1800">
                <a:effectLst>
                  <a:outerShdw blurRad="38100" dist="38100" dir="2700000" algn="tl">
                    <a:srgbClr val="C0C0C0"/>
                  </a:outerShdw>
                </a:effectLst>
                <a:latin typeface="Times New Roman" pitchFamily="18" charset="0"/>
                <a:cs typeface="Times New Roman (Arabic)" charset="0"/>
              </a:rPr>
              <a:t>SD, bZW, 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17763" name="Rectangle 3"/>
          <p:cNvSpPr>
            <a:spLocks noGrp="1" noChangeArrowheads="1"/>
          </p:cNvSpPr>
          <p:nvPr>
            <p:ph type="body" idx="1"/>
          </p:nvPr>
        </p:nvSpPr>
        <p:spPr/>
        <p:txBody>
          <a:bodyPr/>
          <a:lstStyle/>
          <a:p>
            <a:pPr algn="just" rtl="1" eaLnBrk="1" hangingPunct="1">
              <a:buFontTx/>
              <a:buNone/>
            </a:pPr>
            <a:r>
              <a:rPr lang="ar-SA" sz="2800" b="1" smtClean="0"/>
              <a:t>شركات التصنيف الخارجي</a:t>
            </a:r>
            <a:endParaRPr lang="ar-JO" sz="2800" smtClean="0"/>
          </a:p>
          <a:p>
            <a:pPr algn="just" rtl="1" eaLnBrk="1" hangingPunct="1"/>
            <a:r>
              <a:rPr lang="ar-SA" sz="2800" smtClean="0"/>
              <a:t>في معظم البلدان استخدام شركات التصنيف الائتماني الخارجية محدود للغاية.</a:t>
            </a:r>
          </a:p>
          <a:p>
            <a:pPr algn="just" rtl="1" eaLnBrk="1" hangingPunct="1"/>
            <a:r>
              <a:rPr lang="ar-SA" sz="2800" smtClean="0"/>
              <a:t>في ألمانيا على سبيل المثال يوجد هناك 50 شركة مصنفة فقط و (50) بنك مصنف كذلك.</a:t>
            </a:r>
          </a:p>
          <a:p>
            <a:pPr algn="just" rtl="1" eaLnBrk="1" hangingPunct="1"/>
            <a:r>
              <a:rPr lang="ar-SA" sz="2800" smtClean="0"/>
              <a:t>أكبر شركات التصنيف العالمية :</a:t>
            </a:r>
          </a:p>
          <a:p>
            <a:pPr algn="just" rtl="1" eaLnBrk="1" hangingPunct="1">
              <a:buFontTx/>
              <a:buNone/>
            </a:pPr>
            <a:r>
              <a:rPr lang="ar-SA" sz="2800" smtClean="0"/>
              <a:t>	-  </a:t>
            </a:r>
            <a:r>
              <a:rPr lang="en-US" sz="2800" smtClean="0"/>
              <a:t>Standard and Poors</a:t>
            </a:r>
          </a:p>
          <a:p>
            <a:pPr algn="just" rtl="1" eaLnBrk="1" hangingPunct="1">
              <a:buFontTx/>
              <a:buNone/>
            </a:pPr>
            <a:r>
              <a:rPr lang="en-US" sz="2800" smtClean="0"/>
              <a:t>	 -</a:t>
            </a:r>
            <a:r>
              <a:rPr lang="ar-SA" sz="2800" smtClean="0"/>
              <a:t>		    </a:t>
            </a:r>
            <a:r>
              <a:rPr lang="en-US" sz="2800" smtClean="0"/>
              <a:t>Moody’s  </a:t>
            </a:r>
          </a:p>
          <a:p>
            <a:pPr algn="just" rtl="1" eaLnBrk="1" hangingPunct="1">
              <a:buFontTx/>
              <a:buNone/>
            </a:pPr>
            <a:r>
              <a:rPr lang="ar-SA" sz="2800" smtClean="0"/>
              <a:t>	- 	           </a:t>
            </a:r>
            <a:r>
              <a:rPr lang="en-US" sz="2800" smtClean="0"/>
              <a:t>Fitch IBCA</a:t>
            </a:r>
          </a:p>
          <a:p>
            <a:pPr algn="just" eaLnBrk="1" hangingPunct="1">
              <a:buFontTx/>
              <a:buNone/>
            </a:pPr>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5800" y="76200"/>
            <a:ext cx="7772400" cy="1219200"/>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118787" name="Rectangle 3"/>
          <p:cNvSpPr>
            <a:spLocks noGrp="1" noChangeArrowheads="1"/>
          </p:cNvSpPr>
          <p:nvPr>
            <p:ph type="body" idx="1"/>
          </p:nvPr>
        </p:nvSpPr>
        <p:spPr>
          <a:xfrm>
            <a:off x="685800" y="1295400"/>
            <a:ext cx="7696200" cy="4454525"/>
          </a:xfrm>
        </p:spPr>
        <p:txBody>
          <a:bodyPr/>
          <a:lstStyle/>
          <a:p>
            <a:pPr marL="1168400" indent="-533400" algn="r" rtl="1" eaLnBrk="1" hangingPunct="1">
              <a:lnSpc>
                <a:spcPct val="80000"/>
              </a:lnSpc>
              <a:buFontTx/>
              <a:buNone/>
              <a:tabLst>
                <a:tab pos="966788" algn="l"/>
              </a:tabLst>
            </a:pPr>
            <a:r>
              <a:rPr lang="ar-SA" sz="2400" b="1" smtClean="0"/>
              <a:t>شروط الاعتراف بشركات التصنيف الخارجي</a:t>
            </a:r>
            <a:endParaRPr lang="ar-JO" sz="2400" smtClean="0"/>
          </a:p>
          <a:p>
            <a:pPr marL="1168400" indent="-533400" algn="r" rtl="1" eaLnBrk="1" hangingPunct="1">
              <a:lnSpc>
                <a:spcPct val="80000"/>
              </a:lnSpc>
              <a:buFontTx/>
              <a:buNone/>
              <a:tabLst>
                <a:tab pos="966788" algn="l"/>
              </a:tabLst>
            </a:pPr>
            <a:r>
              <a:rPr lang="ar-SA" sz="2400" smtClean="0"/>
              <a:t>حتى يتم الاعتراف</a:t>
            </a:r>
            <a:r>
              <a:rPr lang="ar-JO" sz="2400" smtClean="0"/>
              <a:t> بشركات التصنيف الائتماني</a:t>
            </a:r>
            <a:r>
              <a:rPr lang="ar-SA" sz="2400" smtClean="0"/>
              <a:t> لا بد أن تحقق الشروط التالية :-</a:t>
            </a:r>
            <a:endParaRPr lang="ar-JO" sz="2400" smtClean="0"/>
          </a:p>
          <a:p>
            <a:pPr marL="1168400" indent="-533400" algn="just" rtl="1" eaLnBrk="1" hangingPunct="1">
              <a:lnSpc>
                <a:spcPct val="80000"/>
              </a:lnSpc>
              <a:buFontTx/>
              <a:buAutoNum type="arabicPeriod"/>
              <a:tabLst>
                <a:tab pos="966788" algn="l"/>
              </a:tabLst>
            </a:pPr>
            <a:r>
              <a:rPr lang="ar-JO" sz="2400" b="1" smtClean="0"/>
              <a:t>الموضوعية </a:t>
            </a:r>
            <a:r>
              <a:rPr lang="en-US" sz="2400" b="1" smtClean="0"/>
              <a:t>(Objectivity)</a:t>
            </a:r>
            <a:endParaRPr lang="ar-JO" sz="2400" smtClean="0"/>
          </a:p>
          <a:p>
            <a:pPr marL="1168400" indent="-533400" algn="just" rtl="1" eaLnBrk="1" hangingPunct="1">
              <a:lnSpc>
                <a:spcPct val="80000"/>
              </a:lnSpc>
              <a:buFont typeface="Wingdings" pitchFamily="2" charset="2"/>
              <a:buChar char="Ø"/>
              <a:tabLst>
                <a:tab pos="966788" algn="l"/>
              </a:tabLst>
            </a:pPr>
            <a:r>
              <a:rPr lang="ar-JO" sz="2400" smtClean="0"/>
              <a:t> ان تكون منهجية التصنيف منتظمة وسليمة ودقيقة وان تكون خاضعة لإمكانية التأكد من صحتها من خلال بيانات تاريخية.</a:t>
            </a:r>
          </a:p>
          <a:p>
            <a:pPr marL="1168400" indent="-533400" algn="just" rtl="1" eaLnBrk="1" hangingPunct="1">
              <a:lnSpc>
                <a:spcPct val="80000"/>
              </a:lnSpc>
              <a:buFont typeface="Wingdings" pitchFamily="2" charset="2"/>
              <a:buChar char="Ø"/>
              <a:tabLst>
                <a:tab pos="966788" algn="l"/>
              </a:tabLst>
            </a:pPr>
            <a:r>
              <a:rPr lang="ar-JO" sz="2400" smtClean="0"/>
              <a:t>ان يكون لدى الشركة </a:t>
            </a:r>
            <a:r>
              <a:rPr lang="ar-SA" sz="2400" smtClean="0"/>
              <a:t>اسلوب قياس دقيق  ومنتظم </a:t>
            </a:r>
            <a:r>
              <a:rPr lang="ar-JO" sz="2400" smtClean="0"/>
              <a:t>ويتم</a:t>
            </a:r>
            <a:r>
              <a:rPr lang="ar-SA" sz="2400" smtClean="0"/>
              <a:t>م اختبار النتائج على أساس تاريخي(يفضل لمدة 3 سنوات) وأن تخضع التصنيفات للمراجعة المستمرة وأن تستجيب للتغيرات في الحالة المالية.</a:t>
            </a:r>
            <a:endParaRPr lang="ar-JO" sz="2400" smtClean="0"/>
          </a:p>
          <a:p>
            <a:pPr marL="1168400" indent="-533400" algn="r" rtl="1" eaLnBrk="1" hangingPunct="1">
              <a:lnSpc>
                <a:spcPct val="80000"/>
              </a:lnSpc>
              <a:buFont typeface="Wingdings" pitchFamily="2" charset="2"/>
              <a:buChar char="Ø"/>
              <a:tabLst>
                <a:tab pos="966788" algn="l"/>
              </a:tabLst>
            </a:pPr>
            <a:r>
              <a:rPr lang="ar-JO" sz="2400" smtClean="0"/>
              <a:t>ان يعكس التصنيف كافة المخاطر التي يتعرض لها العميل.</a:t>
            </a:r>
          </a:p>
          <a:p>
            <a:pPr marL="1168400" indent="-533400" algn="r" rtl="1" eaLnBrk="1" hangingPunct="1">
              <a:lnSpc>
                <a:spcPct val="80000"/>
              </a:lnSpc>
              <a:buFont typeface="Wingdings" pitchFamily="2" charset="2"/>
              <a:buChar char="Ø"/>
              <a:tabLst>
                <a:tab pos="966788" algn="l"/>
              </a:tabLst>
            </a:pPr>
            <a:r>
              <a:rPr lang="ar-JO" sz="2400" smtClean="0"/>
              <a:t>ان يكون هنالك وصف واضح لعملية التصنيف.</a:t>
            </a:r>
            <a:r>
              <a:rPr lang="ar-SA" sz="900" smtClean="0"/>
              <a:t> </a:t>
            </a:r>
          </a:p>
          <a:p>
            <a:pPr marL="1168400" indent="-533400" algn="just" eaLnBrk="1" hangingPunct="1">
              <a:lnSpc>
                <a:spcPct val="80000"/>
              </a:lnSpc>
              <a:buFont typeface="Wingdings" pitchFamily="2" charset="2"/>
              <a:buChar char="Ø"/>
              <a:tabLst>
                <a:tab pos="966788" algn="l"/>
              </a:tabLst>
            </a:pPr>
            <a:endParaRPr lang="en-US" sz="900" smtClean="0"/>
          </a:p>
          <a:p>
            <a:pPr marL="1168400" indent="-533400" algn="just" rtl="1" eaLnBrk="1" hangingPunct="1">
              <a:lnSpc>
                <a:spcPct val="80000"/>
              </a:lnSpc>
              <a:buFontTx/>
              <a:buNone/>
              <a:tabLst>
                <a:tab pos="966788" algn="l"/>
              </a:tabLst>
            </a:pPr>
            <a:r>
              <a:rPr lang="ar-SA" sz="800" smtClean="0"/>
              <a:t>    </a:t>
            </a:r>
            <a:endParaRPr lang="en-US" sz="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a:xfrm>
            <a:off x="685800" y="76200"/>
            <a:ext cx="7772400" cy="1219200"/>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33475" name="Rectangle 3"/>
          <p:cNvSpPr>
            <a:spLocks noGrp="1" noChangeArrowheads="1"/>
          </p:cNvSpPr>
          <p:nvPr>
            <p:ph type="body" idx="4294967295"/>
          </p:nvPr>
        </p:nvSpPr>
        <p:spPr>
          <a:xfrm>
            <a:off x="685800" y="1295400"/>
            <a:ext cx="7772400" cy="4454525"/>
          </a:xfrm>
        </p:spPr>
        <p:txBody>
          <a:bodyPr/>
          <a:lstStyle/>
          <a:p>
            <a:pPr marL="692150" indent="-57150" algn="r" rtl="1" eaLnBrk="1" hangingPunct="1">
              <a:lnSpc>
                <a:spcPct val="90000"/>
              </a:lnSpc>
              <a:buFontTx/>
              <a:buNone/>
              <a:tabLst>
                <a:tab pos="966788" algn="l"/>
              </a:tabLst>
            </a:pPr>
            <a:endParaRPr lang="ar-JO" sz="2400" b="1" smtClean="0"/>
          </a:p>
          <a:p>
            <a:pPr marL="692150" indent="-57150" algn="just" eaLnBrk="1" hangingPunct="1">
              <a:lnSpc>
                <a:spcPct val="90000"/>
              </a:lnSpc>
              <a:buFontTx/>
              <a:buNone/>
              <a:tabLst>
                <a:tab pos="966788" algn="l"/>
              </a:tabLst>
            </a:pPr>
            <a:endParaRPr lang="en-US" sz="800" smtClean="0"/>
          </a:p>
          <a:p>
            <a:pPr marL="692150" indent="-57150" algn="just" rtl="1" eaLnBrk="1" hangingPunct="1">
              <a:lnSpc>
                <a:spcPct val="90000"/>
              </a:lnSpc>
              <a:buFontTx/>
              <a:buNone/>
              <a:tabLst>
                <a:tab pos="966788" algn="l"/>
              </a:tabLst>
            </a:pPr>
            <a:r>
              <a:rPr lang="ar-JO" sz="2400" b="1" smtClean="0"/>
              <a:t>2. </a:t>
            </a:r>
            <a:r>
              <a:rPr lang="ar-SA" sz="2400" b="1" smtClean="0"/>
              <a:t>الاستقلالية</a:t>
            </a:r>
            <a:r>
              <a:rPr lang="ar-JO" sz="2400" b="1" smtClean="0"/>
              <a:t> </a:t>
            </a:r>
            <a:r>
              <a:rPr lang="en-US" sz="2400" b="1" smtClean="0"/>
              <a:t>(Independent)</a:t>
            </a:r>
            <a:r>
              <a:rPr lang="ar-SA" sz="2400" smtClean="0"/>
              <a:t> </a:t>
            </a:r>
            <a:endParaRPr lang="en-US" sz="2400" smtClean="0"/>
          </a:p>
          <a:p>
            <a:pPr marL="692150" indent="-57150" algn="just" rtl="1" eaLnBrk="1" hangingPunct="1">
              <a:lnSpc>
                <a:spcPct val="90000"/>
              </a:lnSpc>
              <a:buFontTx/>
              <a:buNone/>
              <a:tabLst>
                <a:tab pos="966788" algn="l"/>
              </a:tabLst>
            </a:pPr>
            <a:r>
              <a:rPr lang="ar-JO" sz="2400" smtClean="0"/>
              <a:t>ان تتمتع شركة التصنيف بالاستقلالية وأن لا تتأثر بأية </a:t>
            </a:r>
            <a:r>
              <a:rPr lang="ar-SA" sz="2400" smtClean="0"/>
              <a:t> ضغوط سياسية أو اقتصادية.</a:t>
            </a:r>
          </a:p>
          <a:p>
            <a:pPr marL="692150" indent="-57150" algn="just" eaLnBrk="1" hangingPunct="1">
              <a:lnSpc>
                <a:spcPct val="90000"/>
              </a:lnSpc>
              <a:tabLst>
                <a:tab pos="966788" algn="l"/>
              </a:tabLst>
            </a:pPr>
            <a:endParaRPr lang="ar-SA" sz="800" smtClean="0"/>
          </a:p>
          <a:p>
            <a:pPr marL="692150" indent="-57150" algn="just" rtl="1" eaLnBrk="1" hangingPunct="1">
              <a:lnSpc>
                <a:spcPct val="90000"/>
              </a:lnSpc>
              <a:buFontTx/>
              <a:buNone/>
              <a:tabLst>
                <a:tab pos="966788" algn="l"/>
              </a:tabLst>
            </a:pPr>
            <a:r>
              <a:rPr lang="ar-JO" sz="2400" b="1" smtClean="0"/>
              <a:t>3. </a:t>
            </a:r>
            <a:r>
              <a:rPr lang="ar-SA" sz="2400" b="1" smtClean="0"/>
              <a:t>الشفافية</a:t>
            </a:r>
            <a:r>
              <a:rPr lang="ar-JO" sz="2400" b="1" smtClean="0"/>
              <a:t> </a:t>
            </a:r>
            <a:r>
              <a:rPr lang="en-US" sz="2400" b="1" smtClean="0"/>
              <a:t>(Transparency)</a:t>
            </a:r>
            <a:endParaRPr lang="ar-SA" sz="2400" smtClean="0"/>
          </a:p>
          <a:p>
            <a:pPr marL="692150" indent="-57150" algn="just" rtl="1" eaLnBrk="1" hangingPunct="1">
              <a:lnSpc>
                <a:spcPct val="90000"/>
              </a:lnSpc>
              <a:buFontTx/>
              <a:buNone/>
              <a:tabLst>
                <a:tab pos="966788" algn="l"/>
              </a:tabLst>
            </a:pPr>
            <a:r>
              <a:rPr lang="ar-JO" sz="2400" smtClean="0"/>
              <a:t>توفير كافة المعلومات المتعلقة بمنهجيات التصنيف لمستخدمي التصنيفات</a:t>
            </a:r>
          </a:p>
          <a:p>
            <a:pPr marL="692150" indent="-57150" algn="just" rtl="1" eaLnBrk="1" hangingPunct="1">
              <a:lnSpc>
                <a:spcPct val="90000"/>
              </a:lnSpc>
              <a:buFontTx/>
              <a:buNone/>
              <a:tabLst>
                <a:tab pos="966788" algn="l"/>
              </a:tabLst>
            </a:pPr>
            <a:r>
              <a:rPr lang="ar-SA" sz="2400" smtClean="0"/>
              <a:t>اتاحة التقييمات لكل من يريد الإطلاع عليها وبشروط متساوية.</a:t>
            </a:r>
          </a:p>
          <a:p>
            <a:pPr marL="692150" indent="-57150" algn="just" eaLnBrk="1" hangingPunct="1">
              <a:lnSpc>
                <a:spcPct val="90000"/>
              </a:lnSpc>
              <a:buFontTx/>
              <a:buNone/>
              <a:tabLst>
                <a:tab pos="966788" algn="l"/>
              </a:tabLst>
            </a:pPr>
            <a:endParaRPr lang="ar-SA" sz="800" smtClean="0"/>
          </a:p>
          <a:p>
            <a:pPr marL="692150" indent="-57150" algn="just" rtl="1" eaLnBrk="1" hangingPunct="1">
              <a:lnSpc>
                <a:spcPct val="90000"/>
              </a:lnSpc>
              <a:tabLst>
                <a:tab pos="966788" algn="l"/>
              </a:tabLst>
            </a:pPr>
            <a:r>
              <a:rPr lang="ar-SA" sz="2400" smtClean="0"/>
              <a:t>    </a:t>
            </a:r>
            <a:r>
              <a:rPr lang="ar-SA" sz="2400" b="1" smtClean="0"/>
              <a:t>الإفصاح</a:t>
            </a:r>
            <a:r>
              <a:rPr lang="ar-SA" sz="2400" smtClean="0"/>
              <a:t> :</a:t>
            </a:r>
          </a:p>
          <a:p>
            <a:pPr marL="692150" indent="-57150" algn="just" rtl="1" eaLnBrk="1" hangingPunct="1">
              <a:lnSpc>
                <a:spcPct val="90000"/>
              </a:lnSpc>
              <a:buFontTx/>
              <a:buNone/>
              <a:tabLst>
                <a:tab pos="966788" algn="l"/>
              </a:tabLst>
            </a:pPr>
            <a:r>
              <a:rPr lang="ar-SA" sz="2400" smtClean="0"/>
              <a:t>   الإفصاح عن  طريقة التقييم ، تعريف التعثر ، البعد الزمني ، معاني التصنيفات المختلفة ، بيانات التعثر .</a:t>
            </a:r>
            <a:endParaRPr lang="en-US"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idx="4294967295"/>
          </p:nvPr>
        </p:nvSpPr>
        <p:spPr>
          <a:xfrm>
            <a:off x="685800" y="76200"/>
            <a:ext cx="7772400" cy="1219200"/>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34499" name="Rectangle 3"/>
          <p:cNvSpPr>
            <a:spLocks noGrp="1" noChangeArrowheads="1"/>
          </p:cNvSpPr>
          <p:nvPr>
            <p:ph type="body" idx="4294967295"/>
          </p:nvPr>
        </p:nvSpPr>
        <p:spPr>
          <a:xfrm>
            <a:off x="685800" y="1295400"/>
            <a:ext cx="7772400" cy="4454525"/>
          </a:xfrm>
        </p:spPr>
        <p:txBody>
          <a:bodyPr/>
          <a:lstStyle/>
          <a:p>
            <a:pPr marL="692150" indent="-57150" algn="r" rtl="1" eaLnBrk="1" hangingPunct="1">
              <a:lnSpc>
                <a:spcPct val="90000"/>
              </a:lnSpc>
              <a:buFontTx/>
              <a:buNone/>
              <a:tabLst>
                <a:tab pos="966788" algn="l"/>
              </a:tabLst>
            </a:pPr>
            <a:r>
              <a:rPr lang="ar-JO" b="1" smtClean="0"/>
              <a:t>4. </a:t>
            </a:r>
            <a:r>
              <a:rPr lang="ar-SA" b="1" smtClean="0"/>
              <a:t>الإفصاح</a:t>
            </a:r>
            <a:r>
              <a:rPr lang="ar-JO" b="1" smtClean="0"/>
              <a:t> </a:t>
            </a:r>
            <a:r>
              <a:rPr lang="en-US" b="1" smtClean="0"/>
              <a:t>(Disclosure)</a:t>
            </a:r>
          </a:p>
          <a:p>
            <a:pPr marL="692150" indent="-57150" algn="r" rtl="1" eaLnBrk="1" hangingPunct="1">
              <a:lnSpc>
                <a:spcPct val="90000"/>
              </a:lnSpc>
              <a:buFontTx/>
              <a:buNone/>
              <a:tabLst>
                <a:tab pos="966788" algn="l"/>
              </a:tabLst>
            </a:pPr>
            <a:r>
              <a:rPr lang="ar-JO" smtClean="0"/>
              <a:t>على شركات التصنيف الافصاح عن ما يلي:</a:t>
            </a:r>
          </a:p>
          <a:p>
            <a:pPr marL="692150" indent="-57150" algn="r" rtl="1" eaLnBrk="1" hangingPunct="1">
              <a:lnSpc>
                <a:spcPct val="90000"/>
              </a:lnSpc>
              <a:buFontTx/>
              <a:buChar char="-"/>
              <a:tabLst>
                <a:tab pos="966788" algn="l"/>
              </a:tabLst>
            </a:pPr>
            <a:r>
              <a:rPr lang="ar-JO" smtClean="0"/>
              <a:t> تعريف التعثر المستخدم من قبل شركة التصنيف</a:t>
            </a:r>
          </a:p>
          <a:p>
            <a:pPr marL="692150" indent="-57150" algn="r" rtl="1" eaLnBrk="1" hangingPunct="1">
              <a:lnSpc>
                <a:spcPct val="90000"/>
              </a:lnSpc>
              <a:buFontTx/>
              <a:buChar char="-"/>
              <a:tabLst>
                <a:tab pos="966788" algn="l"/>
              </a:tabLst>
            </a:pPr>
            <a:r>
              <a:rPr lang="ar-JO" smtClean="0"/>
              <a:t> الفترات الزمنية المقبولة للتصنيف</a:t>
            </a:r>
          </a:p>
          <a:p>
            <a:pPr marL="692150" indent="-57150" algn="r" rtl="1" eaLnBrk="1" hangingPunct="1">
              <a:lnSpc>
                <a:spcPct val="90000"/>
              </a:lnSpc>
              <a:buFontTx/>
              <a:buChar char="-"/>
              <a:tabLst>
                <a:tab pos="966788" algn="l"/>
              </a:tabLst>
            </a:pPr>
            <a:r>
              <a:rPr lang="ar-JO" smtClean="0"/>
              <a:t> معنى كل فئة من التصنيف</a:t>
            </a:r>
          </a:p>
          <a:p>
            <a:pPr marL="692150" indent="-57150" algn="r" rtl="1" eaLnBrk="1" hangingPunct="1">
              <a:lnSpc>
                <a:spcPct val="90000"/>
              </a:lnSpc>
              <a:buFontTx/>
              <a:buChar char="-"/>
              <a:tabLst>
                <a:tab pos="966788" algn="l"/>
              </a:tabLst>
            </a:pPr>
            <a:r>
              <a:rPr lang="ar-JO" smtClean="0"/>
              <a:t> معدلات التعثر الفعلية لكل الفئة من فئات التصنيف</a:t>
            </a:r>
          </a:p>
          <a:p>
            <a:pPr marL="692150" indent="-57150" algn="r" rtl="1" eaLnBrk="1" hangingPunct="1">
              <a:lnSpc>
                <a:spcPct val="90000"/>
              </a:lnSpc>
              <a:buFontTx/>
              <a:buChar char="-"/>
              <a:tabLst>
                <a:tab pos="966788" algn="l"/>
              </a:tabLst>
            </a:pPr>
            <a:r>
              <a:rPr lang="ar-JO" smtClean="0"/>
              <a:t> احتمالية انخفاض التصنيف الممنوح للعميل مستقبلا  </a:t>
            </a:r>
            <a:endParaRPr lang="ar-SA" smtClean="0"/>
          </a:p>
          <a:p>
            <a:pPr marL="692150" indent="-57150" algn="just" rtl="1" eaLnBrk="1" hangingPunct="1">
              <a:lnSpc>
                <a:spcPct val="90000"/>
              </a:lnSpc>
              <a:buFontTx/>
              <a:buNone/>
              <a:tabLst>
                <a:tab pos="966788" algn="l"/>
              </a:tabLst>
            </a:pPr>
            <a:r>
              <a:rPr lang="ar-SA" smtClean="0"/>
              <a:t>   </a:t>
            </a: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19811" name="Rectangle 3"/>
          <p:cNvSpPr>
            <a:spLocks noGrp="1" noChangeArrowheads="1"/>
          </p:cNvSpPr>
          <p:nvPr>
            <p:ph type="body" idx="1"/>
          </p:nvPr>
        </p:nvSpPr>
        <p:spPr/>
        <p:txBody>
          <a:bodyPr/>
          <a:lstStyle/>
          <a:p>
            <a:pPr algn="r" rtl="1" eaLnBrk="1" hangingPunct="1">
              <a:buFontTx/>
              <a:buNone/>
            </a:pPr>
            <a:r>
              <a:rPr lang="ar-JO" b="1" smtClean="0"/>
              <a:t>5. </a:t>
            </a:r>
            <a:r>
              <a:rPr lang="ar-SA" b="1" smtClean="0"/>
              <a:t>الموارد</a:t>
            </a:r>
            <a:r>
              <a:rPr lang="ar-JO" b="1" smtClean="0"/>
              <a:t> </a:t>
            </a:r>
            <a:r>
              <a:rPr lang="en-US" b="1" smtClean="0"/>
              <a:t>(Resources)</a:t>
            </a:r>
            <a:endParaRPr lang="ar-JO" b="1" smtClean="0"/>
          </a:p>
          <a:p>
            <a:pPr algn="r" rtl="1" eaLnBrk="1" hangingPunct="1">
              <a:buFontTx/>
              <a:buNone/>
            </a:pPr>
            <a:r>
              <a:rPr lang="ar-SA" smtClean="0"/>
              <a:t>ينبغي ان يكون لدى شركة التصنيف موارد  مادية وبشريه كفؤة وكافية تسمح لها بالقيام بأعمال تقييم ذات</a:t>
            </a:r>
            <a:r>
              <a:rPr lang="en-US" smtClean="0"/>
              <a:t> </a:t>
            </a:r>
            <a:r>
              <a:rPr lang="ar-SA" smtClean="0"/>
              <a:t>جودة مرتفعة.</a:t>
            </a:r>
            <a:r>
              <a:rPr lang="en-US" smtClean="0"/>
              <a:t>   </a:t>
            </a:r>
            <a:endParaRPr lang="ar-SA" smtClean="0"/>
          </a:p>
          <a:p>
            <a:pPr algn="r" rtl="1" eaLnBrk="1" hangingPunct="1">
              <a:buFontTx/>
              <a:buNone/>
            </a:pPr>
            <a:r>
              <a:rPr lang="ar-JO" b="1" smtClean="0"/>
              <a:t>6. </a:t>
            </a:r>
            <a:r>
              <a:rPr lang="ar-SA" b="1" smtClean="0"/>
              <a:t>المصداقية</a:t>
            </a:r>
            <a:r>
              <a:rPr lang="ar-JO" b="1" smtClean="0"/>
              <a:t> </a:t>
            </a:r>
            <a:r>
              <a:rPr lang="en-US" b="1" smtClean="0"/>
              <a:t>(Creditability)</a:t>
            </a:r>
            <a:endParaRPr lang="ar-JO" b="1" smtClean="0"/>
          </a:p>
          <a:p>
            <a:pPr algn="r" rtl="1" eaLnBrk="1" hangingPunct="1">
              <a:buFontTx/>
              <a:buNone/>
            </a:pPr>
            <a:r>
              <a:rPr lang="ar-SA" smtClean="0"/>
              <a:t>ان الاعتماد على تقييم مؤسسة التصنيف الخارجي من جانب اطراف مستقلة (المستثمرين ، البنوك) يعتبر دليلا على مصداقية المؤسسة كما ان المصداقية تعتمد على وجود إجراءات داخلية تمنع اساءة استخدام المعلومات السرية .</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85800" y="381000"/>
            <a:ext cx="7772400" cy="1143000"/>
          </a:xfrm>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21859" name="Rectangle 3"/>
          <p:cNvSpPr>
            <a:spLocks noGrp="1" noChangeArrowheads="1"/>
          </p:cNvSpPr>
          <p:nvPr>
            <p:ph type="body" idx="1"/>
          </p:nvPr>
        </p:nvSpPr>
        <p:spPr>
          <a:xfrm>
            <a:off x="457200" y="1831975"/>
            <a:ext cx="8229600" cy="3752850"/>
          </a:xfrm>
        </p:spPr>
        <p:txBody>
          <a:bodyPr/>
          <a:lstStyle/>
          <a:p>
            <a:pPr algn="just" rtl="1" eaLnBrk="1" hangingPunct="1">
              <a:lnSpc>
                <a:spcPct val="80000"/>
              </a:lnSpc>
              <a:buFontTx/>
              <a:buNone/>
            </a:pPr>
            <a:r>
              <a:rPr lang="ar-SA" sz="2400" b="1" smtClean="0"/>
              <a:t>وكالات </a:t>
            </a:r>
            <a:r>
              <a:rPr lang="ar-JO" sz="2400" b="1" smtClean="0"/>
              <a:t>ضمان</a:t>
            </a:r>
            <a:r>
              <a:rPr lang="ar-SA" sz="2400" b="1" smtClean="0"/>
              <a:t> الصادرات</a:t>
            </a:r>
            <a:r>
              <a:rPr lang="en-US" sz="2400" b="1" smtClean="0"/>
              <a:t> (Export Credit Agencies) </a:t>
            </a:r>
            <a:r>
              <a:rPr lang="ar-JO" sz="2400" b="1" smtClean="0"/>
              <a:t> </a:t>
            </a:r>
          </a:p>
          <a:p>
            <a:pPr algn="just" rtl="1" eaLnBrk="1" hangingPunct="1">
              <a:lnSpc>
                <a:spcPct val="80000"/>
              </a:lnSpc>
              <a:buFontTx/>
              <a:buNone/>
            </a:pPr>
            <a:r>
              <a:rPr lang="ar-JO" sz="2400" smtClean="0"/>
              <a:t>وكالات ضمان الصادرات هي عبارة عن شركات تقوم بتقديم تمويل عمليات التجارة الخارجية للشركات المحلية.</a:t>
            </a:r>
          </a:p>
          <a:p>
            <a:pPr algn="just" rtl="1" eaLnBrk="1" hangingPunct="1">
              <a:lnSpc>
                <a:spcPct val="80000"/>
              </a:lnSpc>
              <a:buFontTx/>
              <a:buNone/>
            </a:pPr>
            <a:r>
              <a:rPr lang="ar-JO" sz="2400" smtClean="0"/>
              <a:t>وكالات ضمان الصادرات يوجد لها درجات تصنيف تتراوح من 1- 7 </a:t>
            </a:r>
          </a:p>
          <a:p>
            <a:pPr algn="just" rtl="1" eaLnBrk="1" hangingPunct="1">
              <a:lnSpc>
                <a:spcPct val="80000"/>
              </a:lnSpc>
              <a:buFontTx/>
              <a:buNone/>
            </a:pPr>
            <a:r>
              <a:rPr lang="ar-JO" sz="2400" smtClean="0"/>
              <a:t>يجوز للبنوك استخدام درجات التصنيف الصادرة عن وكالات الضمان بموافقة مسبقة من البنك المركزي </a:t>
            </a:r>
          </a:p>
          <a:p>
            <a:pPr algn="just" rtl="1" eaLnBrk="1" hangingPunct="1">
              <a:lnSpc>
                <a:spcPct val="80000"/>
              </a:lnSpc>
              <a:buFontTx/>
              <a:buNone/>
            </a:pPr>
            <a:r>
              <a:rPr lang="ar-SA" sz="2400" smtClean="0"/>
              <a:t>قد تستخدم الأوزان المعطاة لدولة ما من قبل هذه الوكالات </a:t>
            </a:r>
            <a:r>
              <a:rPr lang="ar-JO" sz="2400" smtClean="0"/>
              <a:t>كمؤشر </a:t>
            </a:r>
            <a:r>
              <a:rPr lang="ar-SA" sz="2400" smtClean="0"/>
              <a:t>لوزن مخاطر المطالبات على هذه الدولة.</a:t>
            </a:r>
          </a:p>
          <a:p>
            <a:pPr algn="just" rtl="1" eaLnBrk="1" hangingPunct="1">
              <a:lnSpc>
                <a:spcPct val="80000"/>
              </a:lnSpc>
              <a:buFontTx/>
              <a:buNone/>
            </a:pPr>
            <a:r>
              <a:rPr lang="ar-SA" sz="2400" smtClean="0"/>
              <a:t>على الجهات الرقابية أن تكون على معرفة بالأوزان الصادرة عن هذه الوكالات.</a:t>
            </a:r>
          </a:p>
          <a:p>
            <a:pPr algn="just" rtl="1" eaLnBrk="1" hangingPunct="1">
              <a:lnSpc>
                <a:spcPct val="80000"/>
              </a:lnSpc>
              <a:buFontTx/>
              <a:buNone/>
            </a:pPr>
            <a:r>
              <a:rPr lang="ar-SA" sz="2400" smtClean="0"/>
              <a:t>على هذه الوكالات أن تنشر أوزان المخاطر الصادرة عنها.</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560388"/>
            <a:ext cx="8229600" cy="785812"/>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123907" name="Rectangle 3"/>
          <p:cNvSpPr>
            <a:spLocks noGrp="1" noChangeArrowheads="1"/>
          </p:cNvSpPr>
          <p:nvPr>
            <p:ph type="body" idx="1"/>
          </p:nvPr>
        </p:nvSpPr>
        <p:spPr/>
        <p:txBody>
          <a:bodyPr/>
          <a:lstStyle/>
          <a:p>
            <a:pPr algn="r" rtl="1" eaLnBrk="1" hangingPunct="1">
              <a:lnSpc>
                <a:spcPct val="90000"/>
              </a:lnSpc>
              <a:buFontTx/>
              <a:buNone/>
            </a:pPr>
            <a:r>
              <a:rPr lang="ar-JO" b="1" smtClean="0"/>
              <a:t>استخدام التصنيفات الائتمانية الخارجية </a:t>
            </a:r>
          </a:p>
          <a:p>
            <a:pPr algn="r" rtl="1" eaLnBrk="1" hangingPunct="1">
              <a:lnSpc>
                <a:spcPct val="90000"/>
              </a:lnSpc>
              <a:buFontTx/>
              <a:buNone/>
            </a:pPr>
            <a:r>
              <a:rPr lang="ar-SA" b="1" smtClean="0"/>
              <a:t>وجود أكثر من </a:t>
            </a:r>
            <a:r>
              <a:rPr lang="ar-JO" b="1" smtClean="0"/>
              <a:t>تصنيف</a:t>
            </a:r>
            <a:r>
              <a:rPr lang="ar-SA" b="1" smtClean="0"/>
              <a:t> للمطالبة الواحدة</a:t>
            </a:r>
          </a:p>
          <a:p>
            <a:pPr algn="just" rtl="1" eaLnBrk="1" hangingPunct="1">
              <a:lnSpc>
                <a:spcPct val="90000"/>
              </a:lnSpc>
            </a:pPr>
            <a:r>
              <a:rPr lang="ar-SA" smtClean="0"/>
              <a:t>في حال وجود </a:t>
            </a:r>
            <a:r>
              <a:rPr lang="ar-JO" smtClean="0"/>
              <a:t>تصنيفان</a:t>
            </a:r>
            <a:r>
              <a:rPr lang="ar-SA" smtClean="0"/>
              <a:t> لمطالبة ما ، </a:t>
            </a:r>
            <a:r>
              <a:rPr lang="ar-JO" smtClean="0"/>
              <a:t>وهذان التصنيفان</a:t>
            </a:r>
            <a:r>
              <a:rPr lang="ar-SA" smtClean="0"/>
              <a:t> يعكسان أوزان مخاطر مختلفة ، يتم الأخذ بوزن المخاطر</a:t>
            </a:r>
            <a:r>
              <a:rPr lang="ar-JO" smtClean="0"/>
              <a:t>ة</a:t>
            </a:r>
            <a:r>
              <a:rPr lang="ar-SA" smtClean="0"/>
              <a:t> الأعلى.</a:t>
            </a:r>
          </a:p>
          <a:p>
            <a:pPr algn="just" rtl="1" eaLnBrk="1" hangingPunct="1">
              <a:lnSpc>
                <a:spcPct val="90000"/>
              </a:lnSpc>
              <a:buFontTx/>
              <a:buNone/>
            </a:pPr>
            <a:endParaRPr lang="ar-SA" smtClean="0"/>
          </a:p>
          <a:p>
            <a:pPr algn="just" rtl="1" eaLnBrk="1" hangingPunct="1">
              <a:lnSpc>
                <a:spcPct val="90000"/>
              </a:lnSpc>
            </a:pPr>
            <a:r>
              <a:rPr lang="ar-SA" smtClean="0"/>
              <a:t>إذا كان هناك ثلاث </a:t>
            </a:r>
            <a:r>
              <a:rPr lang="ar-JO" smtClean="0"/>
              <a:t>تصنيفات</a:t>
            </a:r>
            <a:r>
              <a:rPr lang="ar-SA" smtClean="0"/>
              <a:t> أو أكثر بأوزان مخاطر مختلفة ، يؤخذ أقل اثنان ، ومن ثم يؤخذ وزن المخاطر الأعلى منهما.</a:t>
            </a: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85800" y="228600"/>
            <a:ext cx="7620000" cy="1143000"/>
          </a:xfrm>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26979" name="Rectangle 3"/>
          <p:cNvSpPr>
            <a:spLocks noGrp="1" noChangeArrowheads="1"/>
          </p:cNvSpPr>
          <p:nvPr>
            <p:ph type="body" idx="1"/>
          </p:nvPr>
        </p:nvSpPr>
        <p:spPr>
          <a:xfrm>
            <a:off x="1169988" y="1524000"/>
            <a:ext cx="7772400" cy="1066800"/>
          </a:xfrm>
        </p:spPr>
        <p:txBody>
          <a:bodyPr/>
          <a:lstStyle/>
          <a:p>
            <a:pPr marL="533400" indent="-533400" algn="r" rtl="1" eaLnBrk="1" hangingPunct="1">
              <a:lnSpc>
                <a:spcPct val="90000"/>
              </a:lnSpc>
              <a:buFontTx/>
              <a:buAutoNum type="arabicPeriod"/>
            </a:pPr>
            <a:r>
              <a:rPr lang="ar-JO" sz="2400" b="1" smtClean="0"/>
              <a:t>مطالبات على الدول </a:t>
            </a:r>
            <a:r>
              <a:rPr lang="en-US" sz="2400" b="1" smtClean="0"/>
              <a:t>(Claims on Sovereigns)</a:t>
            </a:r>
            <a:r>
              <a:rPr lang="ar-JO" sz="2400" b="1" smtClean="0"/>
              <a:t> </a:t>
            </a:r>
          </a:p>
          <a:p>
            <a:pPr marL="533400" indent="-533400" algn="r" rtl="1" eaLnBrk="1" hangingPunct="1">
              <a:lnSpc>
                <a:spcPct val="90000"/>
              </a:lnSpc>
              <a:buFontTx/>
              <a:buNone/>
            </a:pPr>
            <a:r>
              <a:rPr lang="ar-JO" sz="2400" smtClean="0"/>
              <a:t>تعطى المطالبات على الدول و/او بنوكها المركزية اوزان المخاطر التالية</a:t>
            </a:r>
            <a:endParaRPr lang="en-US" sz="2400" smtClean="0"/>
          </a:p>
        </p:txBody>
      </p:sp>
      <p:graphicFrame>
        <p:nvGraphicFramePr>
          <p:cNvPr id="127008" name="Group 32"/>
          <p:cNvGraphicFramePr>
            <a:graphicFrameLocks noGrp="1"/>
          </p:cNvGraphicFramePr>
          <p:nvPr/>
        </p:nvGraphicFramePr>
        <p:xfrm>
          <a:off x="990600" y="2438400"/>
          <a:ext cx="7772400" cy="2239963"/>
        </p:xfrm>
        <a:graphic>
          <a:graphicData uri="http://schemas.openxmlformats.org/drawingml/2006/table">
            <a:tbl>
              <a:tblPr rtl="1"/>
              <a:tblGrid>
                <a:gridCol w="1031875"/>
                <a:gridCol w="1143000"/>
                <a:gridCol w="1238250"/>
                <a:gridCol w="1190625"/>
                <a:gridCol w="1111250"/>
                <a:gridCol w="990600"/>
                <a:gridCol w="1066800"/>
              </a:tblGrid>
              <a:tr h="11684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cs typeface="Arial" pitchFamily="34" charset="0"/>
                        </a:rPr>
                        <a:t>التصنيف </a:t>
                      </a:r>
                      <a:r>
                        <a:rPr kumimoji="0" lang="ar-SA" sz="1800" b="1" i="0" u="none" strike="noStrike" cap="none" normalizeH="0" baseline="0" dirty="0" err="1" smtClean="0">
                          <a:ln>
                            <a:noFill/>
                          </a:ln>
                          <a:solidFill>
                            <a:schemeClr val="tx1"/>
                          </a:solidFill>
                          <a:effectLst/>
                          <a:latin typeface="Arial" pitchFamily="34" charset="0"/>
                          <a:cs typeface="Arial" pitchFamily="34" charset="0"/>
                        </a:rPr>
                        <a:t>الائتمانى</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من</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AAA</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AA</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A+</a:t>
                      </a:r>
                      <a:r>
                        <a:rPr kumimoji="0" lang="ar-SA" sz="1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A-</a:t>
                      </a:r>
                      <a:endParaRPr kumimoji="0" lang="en-US" sz="1800" b="0" i="0" u="none" strike="noStrike" cap="none" normalizeH="0" baseline="30000" smtClean="0">
                        <a:ln>
                          <a:noFill/>
                        </a:ln>
                        <a:solidFill>
                          <a:schemeClr val="tx1"/>
                        </a:solidFill>
                        <a:effectLst/>
                        <a:latin typeface="Arial" pitchFamily="34" charset="0"/>
                        <a:cs typeface="Arial" pitchFamily="34" charset="0"/>
                      </a:endParaRPr>
                    </a:p>
                    <a:p>
                      <a:pPr marL="0" marR="0" lvl="0" indent="0" algn="just"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pitchFamily="34" charset="0"/>
                          <a:cs typeface="Arial" pitchFamily="34" charset="0"/>
                        </a:rPr>
                        <a:t>من </a:t>
                      </a:r>
                      <a:r>
                        <a:rPr kumimoji="0" lang="en-US" sz="1800" b="0" i="0" u="none" strike="noStrike" cap="none" normalizeH="0" baseline="0" dirty="0" smtClean="0">
                          <a:ln>
                            <a:noFill/>
                          </a:ln>
                          <a:solidFill>
                            <a:schemeClr val="tx1"/>
                          </a:solidFill>
                          <a:effectLst/>
                          <a:latin typeface="Arial" pitchFamily="34" charset="0"/>
                          <a:cs typeface="Arial" pitchFamily="34" charset="0"/>
                        </a:rPr>
                        <a:t>BBB </a:t>
                      </a:r>
                      <a:r>
                        <a:rPr kumimoji="0" lang="en-US" sz="1800" b="0" i="0" u="none" strike="noStrike" cap="none" normalizeH="0" baseline="30000" dirty="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pitchFamily="34" charset="0"/>
                          <a:cs typeface="Arial" pitchFamily="34" charset="0"/>
                        </a:rPr>
                        <a:t>إلى </a:t>
                      </a:r>
                      <a:r>
                        <a:rPr kumimoji="0" lang="en-US" sz="1800" b="0" i="0" u="none" strike="noStrike" cap="none" normalizeH="0" baseline="0" dirty="0" smtClean="0">
                          <a:ln>
                            <a:noFill/>
                          </a:ln>
                          <a:solidFill>
                            <a:schemeClr val="tx1"/>
                          </a:solidFill>
                          <a:effectLst/>
                          <a:latin typeface="Arial" pitchFamily="34" charset="0"/>
                          <a:cs typeface="Arial" pitchFamily="34" charset="0"/>
                        </a:rPr>
                        <a:t>BBB </a:t>
                      </a:r>
                      <a:r>
                        <a:rPr kumimoji="0" lang="en-US" sz="1800" b="0" i="0" u="none" strike="noStrike" cap="none" normalizeH="0" baseline="30000" dirty="0" smtClean="0">
                          <a:ln>
                            <a:noFill/>
                          </a:ln>
                          <a:solidFill>
                            <a:schemeClr val="tx1"/>
                          </a:solidFill>
                          <a:effectLst/>
                          <a:latin typeface="Arial" pitchFamily="34"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BB</a:t>
                      </a:r>
                      <a:r>
                        <a:rPr kumimoji="0" lang="en-US" sz="1800" b="0" i="0" u="none" strike="noStrike" cap="none" normalizeH="0" baseline="30000" smtClean="0">
                          <a:ln>
                            <a:noFill/>
                          </a:ln>
                          <a:solidFill>
                            <a:schemeClr val="tx1"/>
                          </a:solidFill>
                          <a:effectLst/>
                          <a:latin typeface="Arial" pitchFamily="34" charset="0"/>
                          <a:cs typeface="Arial" pitchFamily="34" charset="0"/>
                        </a:rPr>
                        <a:t>+</a:t>
                      </a:r>
                      <a:endParaRPr kumimoji="0" lang="ar-SA" sz="1800" b="0" i="0" u="none" strike="noStrike" cap="none" normalizeH="0" baseline="3000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B</a:t>
                      </a:r>
                      <a:r>
                        <a:rPr kumimoji="0" lang="en-US" sz="1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أقل من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B</a:t>
                      </a:r>
                      <a:r>
                        <a:rPr kumimoji="0" lang="en-US" sz="2800" b="0" i="0" u="none" strike="noStrike" cap="none" normalizeH="0" baseline="0" smtClean="0">
                          <a:ln>
                            <a:noFill/>
                          </a:ln>
                          <a:solidFill>
                            <a:schemeClr val="tx1"/>
                          </a:solidFill>
                          <a:effectLst/>
                          <a:latin typeface="Arial" pitchFamily="34" charset="0"/>
                          <a:cs typeface="Arial" pitchFamily="34" charset="0"/>
                        </a:rPr>
                        <a:t> </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غير مصنف</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715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وزن المخاطر</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 صفر%</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20</a:t>
                      </a:r>
                      <a:r>
                        <a:rPr kumimoji="0" lang="ar-SA" sz="1800" b="1" i="0" u="none" strike="noStrike" cap="none" normalizeH="0" baseline="0" smtClean="0">
                          <a:ln>
                            <a:noFill/>
                          </a:ln>
                          <a:solidFill>
                            <a:schemeClr val="tx1"/>
                          </a:solidFill>
                          <a:effectLst/>
                          <a:latin typeface="Arial" pitchFamily="34" charset="0"/>
                          <a:cs typeface="Arial" pitchFamily="34" charset="0"/>
                        </a:rPr>
                        <a:t> </a:t>
                      </a:r>
                      <a:r>
                        <a:rPr kumimoji="0" lang="ar-SA" sz="2400" b="1" i="0" u="none" strike="noStrike" cap="none" normalizeH="0" baseline="0" smtClean="0">
                          <a:ln>
                            <a:noFill/>
                          </a:ln>
                          <a:solidFill>
                            <a:schemeClr val="tx1"/>
                          </a:solidFill>
                          <a:effectLst/>
                          <a:latin typeface="Arial" pitchFamily="34" charset="0"/>
                          <a:cs typeface="Arial" pitchFamily="34" charset="0"/>
                        </a:rPr>
                        <a:t>%</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50%</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100%</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Arial" pitchFamily="34" charset="0"/>
                        </a:rPr>
                        <a:t>150%</a:t>
                      </a:r>
                      <a:endParaRPr kumimoji="0" lang="en-US" sz="2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100%</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182" name="Rectangle 30"/>
          <p:cNvSpPr>
            <a:spLocks noChangeArrowheads="1"/>
          </p:cNvSpPr>
          <p:nvPr/>
        </p:nvSpPr>
        <p:spPr bwMode="auto">
          <a:xfrm>
            <a:off x="990600" y="4800600"/>
            <a:ext cx="7772400" cy="1219200"/>
          </a:xfrm>
          <a:prstGeom prst="rect">
            <a:avLst/>
          </a:prstGeom>
          <a:noFill/>
          <a:ln w="9525">
            <a:noFill/>
            <a:miter lim="800000"/>
            <a:headEnd/>
            <a:tailEnd/>
          </a:ln>
          <a:effectLst/>
        </p:spPr>
        <p:txBody>
          <a:bodyPr/>
          <a:lstStyle/>
          <a:p>
            <a:pPr marL="342900" indent="-342900" algn="just" rtl="1">
              <a:lnSpc>
                <a:spcPct val="90000"/>
              </a:lnSpc>
              <a:spcBef>
                <a:spcPct val="20000"/>
              </a:spcBef>
              <a:buClr>
                <a:schemeClr val="tx2"/>
              </a:buClr>
              <a:buSzPct val="75000"/>
              <a:buFont typeface="Wingdings" pitchFamily="2" charset="2"/>
              <a:buNone/>
            </a:pPr>
            <a:r>
              <a:rPr lang="ar-JO" sz="2400" dirty="0">
                <a:effectLst>
                  <a:outerShdw blurRad="38100" dist="38100" dir="2700000" algn="tl">
                    <a:srgbClr val="C0C0C0"/>
                  </a:outerShdw>
                </a:effectLst>
                <a:latin typeface="Times New Roman" pitchFamily="18" charset="0"/>
              </a:rPr>
              <a:t>- تعطى جميع الالتزامات على الحكومة </a:t>
            </a:r>
            <a:r>
              <a:rPr lang="ar-JO" sz="2400" dirty="0" smtClean="0">
                <a:effectLst>
                  <a:outerShdw blurRad="38100" dist="38100" dir="2700000" algn="tl">
                    <a:srgbClr val="C0C0C0"/>
                  </a:outerShdw>
                </a:effectLst>
                <a:latin typeface="Times New Roman" pitchFamily="18" charset="0"/>
              </a:rPr>
              <a:t>المحلية والبنك المركزي بالعملة المحلية وزن </a:t>
            </a:r>
            <a:r>
              <a:rPr lang="ar-JO" sz="2400" dirty="0">
                <a:effectLst>
                  <a:outerShdw blurRad="38100" dist="38100" dir="2700000" algn="tl">
                    <a:srgbClr val="C0C0C0"/>
                  </a:outerShdw>
                </a:effectLst>
                <a:latin typeface="Times New Roman" pitchFamily="18" charset="0"/>
              </a:rPr>
              <a:t>ترجيحي 0% شريطة </a:t>
            </a:r>
            <a:r>
              <a:rPr lang="ar-JO" sz="2400" dirty="0" smtClean="0">
                <a:effectLst>
                  <a:outerShdw blurRad="38100" dist="38100" dir="2700000" algn="tl">
                    <a:srgbClr val="C0C0C0"/>
                  </a:outerShdw>
                </a:effectLst>
                <a:latin typeface="Times New Roman" pitchFamily="18" charset="0"/>
              </a:rPr>
              <a:t>أن </a:t>
            </a:r>
            <a:r>
              <a:rPr lang="ar-JO" sz="2400" dirty="0">
                <a:effectLst>
                  <a:outerShdw blurRad="38100" dist="38100" dir="2700000" algn="tl">
                    <a:srgbClr val="C0C0C0"/>
                  </a:outerShdw>
                </a:effectLst>
                <a:latin typeface="Times New Roman" pitchFamily="18" charset="0"/>
              </a:rPr>
              <a:t>تكون مصادر تمويل هذه الالتزامات </a:t>
            </a:r>
            <a:r>
              <a:rPr lang="ar-JO" sz="2400" dirty="0" smtClean="0">
                <a:effectLst>
                  <a:outerShdw blurRad="38100" dist="38100" dir="2700000" algn="tl">
                    <a:srgbClr val="C0C0C0"/>
                  </a:outerShdw>
                </a:effectLst>
                <a:latin typeface="Times New Roman" pitchFamily="18" charset="0"/>
              </a:rPr>
              <a:t>بالعملة المحلية</a:t>
            </a:r>
            <a:endParaRPr lang="en-US" sz="2400" dirty="0">
              <a:effectLst>
                <a:outerShdw blurRad="38100" dist="38100" dir="2700000" algn="tl">
                  <a:srgbClr val="C0C0C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235523" name="Rectangle 3"/>
          <p:cNvSpPr>
            <a:spLocks noGrp="1" noChangeArrowheads="1"/>
          </p:cNvSpPr>
          <p:nvPr>
            <p:ph type="body" idx="1"/>
          </p:nvPr>
        </p:nvSpPr>
        <p:spPr/>
        <p:txBody>
          <a:bodyPr/>
          <a:lstStyle/>
          <a:p>
            <a:pPr algn="r" rtl="1">
              <a:buFontTx/>
              <a:buNone/>
            </a:pPr>
            <a:r>
              <a:rPr lang="ar-JO" b="1" smtClean="0"/>
              <a:t>2. المؤسسات الدولية</a:t>
            </a:r>
          </a:p>
          <a:p>
            <a:pPr algn="r" rtl="1">
              <a:buFontTx/>
              <a:buNone/>
            </a:pPr>
            <a:r>
              <a:rPr lang="ar-JO" smtClean="0"/>
              <a:t>المؤسسات الدولية التالية تأخذ وزن ترجيحي 0%</a:t>
            </a:r>
          </a:p>
          <a:p>
            <a:pPr algn="r" rtl="1">
              <a:buFontTx/>
              <a:buChar char="-"/>
            </a:pPr>
            <a:r>
              <a:rPr lang="ar-JO" smtClean="0"/>
              <a:t>بنك التسويات الدولي</a:t>
            </a:r>
          </a:p>
          <a:p>
            <a:pPr algn="r" rtl="1">
              <a:buFontTx/>
              <a:buChar char="-"/>
            </a:pPr>
            <a:r>
              <a:rPr lang="ar-JO" smtClean="0"/>
              <a:t>صندوق النقد الدولي</a:t>
            </a:r>
          </a:p>
          <a:p>
            <a:pPr algn="r" rtl="1">
              <a:buFontTx/>
              <a:buChar char="-"/>
            </a:pPr>
            <a:r>
              <a:rPr lang="ar-JO" smtClean="0"/>
              <a:t>البنك المركزي الاوروبي </a:t>
            </a:r>
          </a:p>
          <a:p>
            <a:pPr algn="r" rtl="1">
              <a:buFontTx/>
              <a:buChar char="-"/>
            </a:pPr>
            <a:r>
              <a:rPr lang="ar-JO" smtClean="0"/>
              <a:t>الاتحاد الاوروبي</a:t>
            </a:r>
          </a:p>
          <a:p>
            <a:pPr algn="r" rtl="1">
              <a:buFontTx/>
              <a:buChar char="-"/>
            </a:pPr>
            <a:r>
              <a:rPr lang="ar-JO" smtClean="0"/>
              <a:t>صندوق النقد العربي</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ar-JO" smtClean="0"/>
              <a:t>انواع رأس المال لدى البنوك</a:t>
            </a:r>
            <a:endParaRPr lang="en-US" smtClean="0"/>
          </a:p>
        </p:txBody>
      </p:sp>
      <p:sp>
        <p:nvSpPr>
          <p:cNvPr id="12291" name="Rectangle 3"/>
          <p:cNvSpPr>
            <a:spLocks noGrp="1" noChangeArrowheads="1"/>
          </p:cNvSpPr>
          <p:nvPr>
            <p:ph type="body" idx="1"/>
          </p:nvPr>
        </p:nvSpPr>
        <p:spPr/>
        <p:txBody>
          <a:bodyPr/>
          <a:lstStyle/>
          <a:p>
            <a:pPr marL="609600" indent="-609600" algn="r" rtl="1" eaLnBrk="1" hangingPunct="1">
              <a:lnSpc>
                <a:spcPct val="90000"/>
              </a:lnSpc>
              <a:buFontTx/>
              <a:buAutoNum type="arabicPeriod"/>
            </a:pPr>
            <a:r>
              <a:rPr lang="ar-JO" smtClean="0"/>
              <a:t>رأس المال الدفتري: ويمثل رأس المال المدفوع والاحتياطيات والإرباح المدورة وأية بنود دفترية تظهر في حقوق الملكية.</a:t>
            </a:r>
          </a:p>
          <a:p>
            <a:pPr marL="609600" indent="-609600" algn="r" rtl="1" eaLnBrk="1" hangingPunct="1">
              <a:lnSpc>
                <a:spcPct val="90000"/>
              </a:lnSpc>
              <a:buFontTx/>
              <a:buAutoNum type="arabicPeriod"/>
            </a:pPr>
            <a:r>
              <a:rPr lang="ar-JO" smtClean="0"/>
              <a:t>رأس المال التنظيمي: ويمثل المكونات المقبولة من رأس المال الدفتري من قبل السلطات الرقابية والذي يدخل في احتساب نسبة كفاية رأس المال.</a:t>
            </a:r>
          </a:p>
          <a:p>
            <a:pPr marL="609600" indent="-609600" algn="r" rtl="1" eaLnBrk="1" hangingPunct="1">
              <a:lnSpc>
                <a:spcPct val="90000"/>
              </a:lnSpc>
              <a:buFontTx/>
              <a:buAutoNum type="arabicPeriod"/>
            </a:pPr>
            <a:r>
              <a:rPr lang="ar-JO" smtClean="0"/>
              <a:t>رأس المال الاقتصادي: ويمثل رأس المال المثالي الذي يحتاجه البنك لمقابلة اقصى خسارة يمكن ان يواجهها البنك.  </a:t>
            </a: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685800" y="609600"/>
            <a:ext cx="7772400" cy="1219200"/>
          </a:xfrm>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29027" name="Rectangle 3"/>
          <p:cNvSpPr>
            <a:spLocks noGrp="1" noChangeArrowheads="1"/>
          </p:cNvSpPr>
          <p:nvPr>
            <p:ph type="body" idx="1"/>
          </p:nvPr>
        </p:nvSpPr>
        <p:spPr>
          <a:xfrm>
            <a:off x="457200" y="1828800"/>
            <a:ext cx="8229600" cy="4297363"/>
          </a:xfrm>
        </p:spPr>
        <p:txBody>
          <a:bodyPr/>
          <a:lstStyle/>
          <a:p>
            <a:pPr algn="just" rtl="1" eaLnBrk="1" hangingPunct="1">
              <a:buFontTx/>
              <a:buNone/>
            </a:pPr>
            <a:r>
              <a:rPr lang="ar-JO" sz="3600" b="1" smtClean="0"/>
              <a:t>3. المطالبات على مؤسسات القطاع العام </a:t>
            </a:r>
            <a:r>
              <a:rPr lang="en-US" sz="3600" b="1" smtClean="0"/>
              <a:t>(PSEs)</a:t>
            </a:r>
          </a:p>
          <a:p>
            <a:pPr algn="just" rtl="1" eaLnBrk="1" hangingPunct="1">
              <a:buFontTx/>
              <a:buNone/>
            </a:pPr>
            <a:endParaRPr lang="ar-SA" smtClean="0"/>
          </a:p>
          <a:p>
            <a:pPr algn="just" rtl="1" eaLnBrk="1" hangingPunct="1">
              <a:buFontTx/>
              <a:buNone/>
            </a:pPr>
            <a:r>
              <a:rPr lang="ar-SA" smtClean="0"/>
              <a:t>اعتمادا على </a:t>
            </a:r>
            <a:r>
              <a:rPr lang="ar-JO" smtClean="0"/>
              <a:t>قرار</a:t>
            </a:r>
            <a:r>
              <a:rPr lang="ar-SA" smtClean="0"/>
              <a:t> السلطة الرقابية قد تتم معاملة المطالبات على بعض هذه المؤسسات نفس معامل</a:t>
            </a:r>
            <a:r>
              <a:rPr lang="ar-JO" smtClean="0"/>
              <a:t>ة</a:t>
            </a:r>
            <a:r>
              <a:rPr lang="ar-SA" smtClean="0"/>
              <a:t> الحكومة المركزية.</a:t>
            </a:r>
          </a:p>
          <a:p>
            <a:pPr algn="just" rtl="1" eaLnBrk="1" hangingPunct="1">
              <a:buFontTx/>
              <a:buNone/>
            </a:pPr>
            <a:endParaRPr lang="ar-JO" smtClean="0"/>
          </a:p>
          <a:p>
            <a:pPr algn="just" rtl="1" eaLnBrk="1" hangingPunct="1">
              <a:buFontTx/>
              <a:buNone/>
            </a:pPr>
            <a:r>
              <a:rPr lang="ar-SA" smtClean="0"/>
              <a:t>الشركات المملوكة للحكومة او المملوكة للسلطات الإقليمية، تعامل معاملة الشركات الخاصة.</a:t>
            </a:r>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31075" name="Rectangle 3"/>
          <p:cNvSpPr>
            <a:spLocks noGrp="1" noChangeArrowheads="1"/>
          </p:cNvSpPr>
          <p:nvPr>
            <p:ph type="body" idx="1"/>
          </p:nvPr>
        </p:nvSpPr>
        <p:spPr>
          <a:xfrm>
            <a:off x="457200" y="1447800"/>
            <a:ext cx="8458200" cy="2514600"/>
          </a:xfrm>
        </p:spPr>
        <p:txBody>
          <a:bodyPr/>
          <a:lstStyle/>
          <a:p>
            <a:pPr marL="2393950" indent="-2393950" eaLnBrk="1" hangingPunct="1">
              <a:lnSpc>
                <a:spcPct val="80000"/>
              </a:lnSpc>
              <a:buFontTx/>
              <a:buNone/>
            </a:pPr>
            <a:endParaRPr lang="ar-SA" sz="900" dirty="0" smtClean="0"/>
          </a:p>
          <a:p>
            <a:pPr marL="2393950" indent="-2393950" algn="just" rtl="1" eaLnBrk="1" hangingPunct="1">
              <a:lnSpc>
                <a:spcPct val="80000"/>
              </a:lnSpc>
              <a:buFontTx/>
              <a:buNone/>
            </a:pPr>
            <a:r>
              <a:rPr lang="ar-JO" sz="2800" b="1" dirty="0" smtClean="0"/>
              <a:t>4. مطالبات البنوك </a:t>
            </a:r>
            <a:r>
              <a:rPr lang="en-US" sz="2800" b="1" dirty="0" smtClean="0"/>
              <a:t>(Claims on Banks)</a:t>
            </a:r>
            <a:endParaRPr lang="ar-JO" sz="2800" b="1" dirty="0" smtClean="0"/>
          </a:p>
          <a:p>
            <a:pPr marL="2393950" indent="-2393950" algn="just" rtl="1" eaLnBrk="1" hangingPunct="1">
              <a:lnSpc>
                <a:spcPct val="80000"/>
              </a:lnSpc>
              <a:buFontTx/>
              <a:buNone/>
            </a:pPr>
            <a:r>
              <a:rPr lang="ar-SA" sz="2800" dirty="0" smtClean="0"/>
              <a:t>هناك خياران للتعامل مع مثل هذه المطالبات .</a:t>
            </a:r>
          </a:p>
          <a:p>
            <a:pPr marL="2393950" indent="-2393950" algn="just" rtl="1" eaLnBrk="1" hangingPunct="1">
              <a:lnSpc>
                <a:spcPct val="80000"/>
              </a:lnSpc>
              <a:buFontTx/>
              <a:buNone/>
            </a:pPr>
            <a:r>
              <a:rPr lang="ar-SA" sz="2800" dirty="0" smtClean="0"/>
              <a:t>   </a:t>
            </a:r>
            <a:r>
              <a:rPr lang="ar-SA" sz="2800" b="1" dirty="0" smtClean="0"/>
              <a:t>الخيار الأول</a:t>
            </a:r>
            <a:r>
              <a:rPr lang="ar-SA" sz="2800" dirty="0" smtClean="0"/>
              <a:t>: يعتمد وزن مخاطر البنك على وزن مخاطر الدولة التي أنشئ فيها،</a:t>
            </a:r>
            <a:r>
              <a:rPr lang="ar-JO" sz="2800" dirty="0" smtClean="0"/>
              <a:t> </a:t>
            </a:r>
            <a:r>
              <a:rPr lang="ar-SA" sz="2800" dirty="0" smtClean="0"/>
              <a:t>ولا يجوز لأي بنك غير مصنف أن يتلقى وزنا للمخاطر الائتمانية يقل عن الوزن المطبق على الدولة التي أنشئ فيها.</a:t>
            </a:r>
          </a:p>
          <a:p>
            <a:pPr marL="2393950" indent="-2393950" algn="just" eaLnBrk="1" hangingPunct="1">
              <a:lnSpc>
                <a:spcPct val="80000"/>
              </a:lnSpc>
              <a:buFontTx/>
              <a:buNone/>
            </a:pPr>
            <a:endParaRPr lang="ar-SA" sz="900" dirty="0" smtClean="0"/>
          </a:p>
          <a:p>
            <a:pPr marL="2393950" indent="-2393950" algn="r" rtl="1" eaLnBrk="1" hangingPunct="1">
              <a:lnSpc>
                <a:spcPct val="80000"/>
              </a:lnSpc>
              <a:buFontTx/>
              <a:buNone/>
            </a:pPr>
            <a:endParaRPr lang="en-US" sz="2800" dirty="0" smtClean="0"/>
          </a:p>
        </p:txBody>
      </p:sp>
      <p:graphicFrame>
        <p:nvGraphicFramePr>
          <p:cNvPr id="131105" name="Group 33"/>
          <p:cNvGraphicFramePr>
            <a:graphicFrameLocks noGrp="1"/>
          </p:cNvGraphicFramePr>
          <p:nvPr/>
        </p:nvGraphicFramePr>
        <p:xfrm>
          <a:off x="685800" y="4114801"/>
          <a:ext cx="8077200" cy="2209800"/>
        </p:xfrm>
        <a:graphic>
          <a:graphicData uri="http://schemas.openxmlformats.org/drawingml/2006/table">
            <a:tbl>
              <a:tblPr rtl="1"/>
              <a:tblGrid>
                <a:gridCol w="1336675"/>
                <a:gridCol w="1143000"/>
                <a:gridCol w="1238250"/>
                <a:gridCol w="1190625"/>
                <a:gridCol w="1111250"/>
                <a:gridCol w="990600"/>
                <a:gridCol w="1066800"/>
              </a:tblGrid>
              <a:tr h="111440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cs typeface="Arial" pitchFamily="34" charset="0"/>
                        </a:rPr>
                        <a:t>التصنيف الائتماني للدولة</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من</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AAA</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AA</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A+</a:t>
                      </a:r>
                      <a:r>
                        <a:rPr kumimoji="0" lang="ar-SA" sz="1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A</a:t>
                      </a:r>
                      <a:r>
                        <a:rPr kumimoji="0" lang="en-US" sz="1800" b="0" i="0" u="none" strike="noStrike" cap="none" normalizeH="0" baseline="30000" smtClean="0">
                          <a:ln>
                            <a:noFill/>
                          </a:ln>
                          <a:solidFill>
                            <a:schemeClr val="tx1"/>
                          </a:solidFill>
                          <a:effectLst/>
                          <a:latin typeface="Arial" pitchFamily="34" charset="0"/>
                          <a:cs typeface="Arial" pitchFamily="34" charset="0"/>
                        </a:rPr>
                        <a:t>-</a:t>
                      </a:r>
                    </a:p>
                    <a:p>
                      <a:pPr marL="0" marR="0" lvl="0" indent="0" algn="just"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BBB </a:t>
                      </a:r>
                      <a:r>
                        <a:rPr kumimoji="0" lang="en-US" sz="1800" b="0" i="0" u="none" strike="noStrike" cap="none" normalizeH="0" baseline="3000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BBB </a:t>
                      </a:r>
                      <a:r>
                        <a:rPr kumimoji="0" lang="en-US" sz="1800" b="0" i="0" u="none" strike="noStrike" cap="none" normalizeH="0" baseline="30000" smtClean="0">
                          <a:ln>
                            <a:noFill/>
                          </a:ln>
                          <a:solidFill>
                            <a:schemeClr val="tx1"/>
                          </a:solidFill>
                          <a:effectLst/>
                          <a:latin typeface="Arial" pitchFamily="34"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BB</a:t>
                      </a:r>
                      <a:r>
                        <a:rPr kumimoji="0" lang="en-US" sz="1800" b="0" i="0" u="none" strike="noStrike" cap="none" normalizeH="0" baseline="30000" smtClean="0">
                          <a:ln>
                            <a:noFill/>
                          </a:ln>
                          <a:solidFill>
                            <a:schemeClr val="tx1"/>
                          </a:solidFill>
                          <a:effectLst/>
                          <a:latin typeface="Arial" pitchFamily="34" charset="0"/>
                          <a:cs typeface="Arial" pitchFamily="34" charset="0"/>
                        </a:rPr>
                        <a:t>+</a:t>
                      </a:r>
                      <a:endParaRPr kumimoji="0" lang="ar-SA" sz="1800" b="0" i="0" u="none" strike="noStrike" cap="none" normalizeH="0" baseline="3000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B-</a:t>
                      </a:r>
                      <a:endParaRPr kumimoji="0" lang="en-US" sz="18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أقل من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B</a:t>
                      </a:r>
                      <a:r>
                        <a:rPr kumimoji="0" lang="en-US" sz="2800" b="0" i="0" u="none" strike="noStrike" cap="none" normalizeH="0" baseline="0" smtClean="0">
                          <a:ln>
                            <a:noFill/>
                          </a:ln>
                          <a:solidFill>
                            <a:schemeClr val="tx1"/>
                          </a:solidFill>
                          <a:effectLst/>
                          <a:latin typeface="Arial" pitchFamily="34" charset="0"/>
                          <a:cs typeface="Arial" pitchFamily="34" charset="0"/>
                        </a:rPr>
                        <a:t> </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غير مصنف</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5392">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وزن المخاطر  ضمن الخيار الأول</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 20 %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50</a:t>
                      </a:r>
                      <a:r>
                        <a:rPr kumimoji="0" lang="ar-SA" sz="1800" b="1" i="0" u="none" strike="noStrike" cap="none" normalizeH="0" baseline="0" dirty="0" smtClean="0">
                          <a:ln>
                            <a:noFill/>
                          </a:ln>
                          <a:solidFill>
                            <a:schemeClr val="tx1"/>
                          </a:solidFill>
                          <a:effectLst/>
                          <a:latin typeface="Arial" pitchFamily="34" charset="0"/>
                          <a:cs typeface="Arial" pitchFamily="34" charset="0"/>
                        </a:rPr>
                        <a:t> </a:t>
                      </a:r>
                      <a:r>
                        <a:rPr kumimoji="0" lang="ar-SA" sz="2400" b="1" i="0" u="none" strike="noStrike" cap="none" normalizeH="0" baseline="0" dirty="0" smtClean="0">
                          <a:ln>
                            <a:noFill/>
                          </a:ln>
                          <a:solidFill>
                            <a:schemeClr val="tx1"/>
                          </a:solidFill>
                          <a:effectLst/>
                          <a:latin typeface="Arial" pitchFamily="34" charset="0"/>
                          <a:cs typeface="Arial" pitchFamily="34" charset="0"/>
                        </a:rPr>
                        <a: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100%</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100%</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dirty="0" smtClean="0">
                          <a:ln>
                            <a:noFill/>
                          </a:ln>
                          <a:solidFill>
                            <a:schemeClr val="tx1"/>
                          </a:solidFill>
                          <a:effectLst/>
                          <a:latin typeface="Arial" pitchFamily="34" charset="0"/>
                          <a:cs typeface="Arial" pitchFamily="34" charset="0"/>
                        </a:rPr>
                        <a:t>150%</a:t>
                      </a:r>
                      <a:endParaRPr kumimoji="0" lang="en-US" sz="22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cs typeface="Arial" pitchFamily="34" charset="0"/>
                        </a:rPr>
                        <a:t>100%</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533400" y="685800"/>
            <a:ext cx="8382000" cy="1143000"/>
          </a:xfrm>
        </p:spPr>
        <p:txBody>
          <a:bodyPr/>
          <a:lstStyle/>
          <a:p>
            <a:pPr marL="2198688" indent="-2198688" algn="just" rtl="1" eaLnBrk="1" hangingPunct="1"/>
            <a:r>
              <a:rPr lang="ar-SA" sz="3200" b="1" smtClean="0">
                <a:solidFill>
                  <a:schemeClr val="tx1"/>
                </a:solidFill>
              </a:rPr>
              <a:t>الخيار الثاني</a:t>
            </a:r>
            <a:r>
              <a:rPr lang="ar-SA" sz="3200" smtClean="0">
                <a:solidFill>
                  <a:schemeClr val="tx1"/>
                </a:solidFill>
              </a:rPr>
              <a:t> : يعتمد وزن المخاطر للبنك على تصنيفه الخارجي</a:t>
            </a:r>
            <a:endParaRPr lang="en-US" sz="3200" smtClean="0">
              <a:solidFill>
                <a:schemeClr val="tx1"/>
              </a:solidFill>
            </a:endParaRPr>
          </a:p>
        </p:txBody>
      </p:sp>
      <p:graphicFrame>
        <p:nvGraphicFramePr>
          <p:cNvPr id="132144" name="Group 48"/>
          <p:cNvGraphicFramePr>
            <a:graphicFrameLocks noGrp="1"/>
          </p:cNvGraphicFramePr>
          <p:nvPr/>
        </p:nvGraphicFramePr>
        <p:xfrm>
          <a:off x="685800" y="2133600"/>
          <a:ext cx="8077200" cy="3968750"/>
        </p:xfrm>
        <a:graphic>
          <a:graphicData uri="http://schemas.openxmlformats.org/drawingml/2006/table">
            <a:tbl>
              <a:tblPr rtl="1"/>
              <a:tblGrid>
                <a:gridCol w="1524000"/>
                <a:gridCol w="955675"/>
                <a:gridCol w="1238250"/>
                <a:gridCol w="1190625"/>
                <a:gridCol w="1111250"/>
                <a:gridCol w="990600"/>
                <a:gridCol w="1066800"/>
              </a:tblGrid>
              <a:tr h="838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التصنيف الائتمانى للبنك</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من</a:t>
                      </a:r>
                      <a:r>
                        <a:rPr kumimoji="0" lang="en-US" sz="2000" b="0" i="0" u="none" strike="noStrike" cap="none" normalizeH="0" baseline="0" smtClean="0">
                          <a:ln>
                            <a:noFill/>
                          </a:ln>
                          <a:solidFill>
                            <a:schemeClr val="tx1"/>
                          </a:solidFill>
                          <a:effectLst/>
                          <a:latin typeface="Arial" pitchFamily="34" charset="0"/>
                          <a:cs typeface="Arial" pitchFamily="34" charset="0"/>
                        </a:rPr>
                        <a:t> </a:t>
                      </a:r>
                      <a:r>
                        <a:rPr kumimoji="0" lang="ar-SA" sz="2000" b="0" i="0" u="none" strike="noStrike" cap="none" normalizeH="0" baseline="0" smtClean="0">
                          <a:ln>
                            <a:noFill/>
                          </a:ln>
                          <a:solidFill>
                            <a:schemeClr val="tx1"/>
                          </a:solidFill>
                          <a:effectLst/>
                          <a:latin typeface="Arial" pitchFamily="34" charset="0"/>
                          <a:cs typeface="Arial" pitchFamily="34" charset="0"/>
                        </a:rPr>
                        <a:t> </a:t>
                      </a:r>
                      <a:r>
                        <a:rPr kumimoji="0" lang="en-US" sz="2000" b="0" i="0" u="none" strike="noStrike" cap="none" normalizeH="0" baseline="0" smtClean="0">
                          <a:ln>
                            <a:noFill/>
                          </a:ln>
                          <a:solidFill>
                            <a:schemeClr val="tx1"/>
                          </a:solidFill>
                          <a:effectLst/>
                          <a:latin typeface="Arial" pitchFamily="34" charset="0"/>
                          <a:cs typeface="Arial" pitchFamily="34" charset="0"/>
                        </a:rPr>
                        <a:t> AAA</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إلى  </a:t>
                      </a:r>
                      <a:r>
                        <a:rPr kumimoji="0" lang="en-US" sz="2000" b="0" i="0" u="none" strike="noStrike" cap="none" normalizeH="0" baseline="0" smtClean="0">
                          <a:ln>
                            <a:noFill/>
                          </a:ln>
                          <a:solidFill>
                            <a:schemeClr val="tx1"/>
                          </a:solidFill>
                          <a:effectLst/>
                          <a:latin typeface="Arial" pitchFamily="34" charset="0"/>
                          <a:cs typeface="Arial" pitchFamily="34" charset="0"/>
                        </a:rPr>
                        <a:t>AA</a:t>
                      </a:r>
                      <a:r>
                        <a:rPr kumimoji="0" lang="en-US" sz="20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pitchFamily="34" charset="0"/>
                          <a:cs typeface="Arial" pitchFamily="34" charset="0"/>
                        </a:rPr>
                        <a:t>من       </a:t>
                      </a:r>
                      <a:r>
                        <a:rPr kumimoji="0" lang="en-US" sz="2000" b="0" i="0" u="none" strike="noStrike" cap="none" normalizeH="0" baseline="0" smtClean="0">
                          <a:ln>
                            <a:noFill/>
                          </a:ln>
                          <a:solidFill>
                            <a:schemeClr val="tx1"/>
                          </a:solidFill>
                          <a:effectLst/>
                          <a:latin typeface="Arial" pitchFamily="34" charset="0"/>
                          <a:cs typeface="Arial" pitchFamily="34" charset="0"/>
                        </a:rPr>
                        <a:t>A+</a:t>
                      </a:r>
                      <a:r>
                        <a:rPr kumimoji="0" lang="ar-SA" sz="2000" b="0" i="0" u="none" strike="noStrike" cap="none" normalizeH="0" baseline="0" smtClean="0">
                          <a:ln>
                            <a:noFill/>
                          </a:ln>
                          <a:solidFill>
                            <a:schemeClr val="tx1"/>
                          </a:solidFill>
                          <a:effectLst/>
                          <a:latin typeface="Arial" pitchFamily="34" charset="0"/>
                          <a:cs typeface="Arial" pitchFamily="34" charset="0"/>
                        </a:rPr>
                        <a:t>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إلى</a:t>
                      </a:r>
                      <a:r>
                        <a:rPr kumimoji="0" lang="en-US" sz="2000" b="0" i="0" u="none" strike="noStrike" cap="none" normalizeH="0" baseline="0" smtClean="0">
                          <a:ln>
                            <a:noFill/>
                          </a:ln>
                          <a:solidFill>
                            <a:schemeClr val="tx1"/>
                          </a:solidFill>
                          <a:effectLst/>
                          <a:latin typeface="Arial" pitchFamily="34" charset="0"/>
                          <a:cs typeface="Arial" pitchFamily="34" charset="0"/>
                        </a:rPr>
                        <a:t>       </a:t>
                      </a:r>
                      <a:r>
                        <a:rPr kumimoji="0" lang="ar-SA" sz="2000" b="0" i="0" u="none" strike="noStrike" cap="none" normalizeH="0" baseline="0" smtClean="0">
                          <a:ln>
                            <a:noFill/>
                          </a:ln>
                          <a:solidFill>
                            <a:schemeClr val="tx1"/>
                          </a:solidFill>
                          <a:effectLst/>
                          <a:latin typeface="Arial" pitchFamily="34" charset="0"/>
                          <a:cs typeface="Arial" pitchFamily="34" charset="0"/>
                        </a:rPr>
                        <a:t> </a:t>
                      </a:r>
                      <a:r>
                        <a:rPr kumimoji="0" lang="en-US" sz="2000" b="0" i="0" u="none" strike="noStrike" cap="none" normalizeH="0" baseline="0" smtClean="0">
                          <a:ln>
                            <a:noFill/>
                          </a:ln>
                          <a:solidFill>
                            <a:schemeClr val="tx1"/>
                          </a:solidFill>
                          <a:effectLst/>
                          <a:latin typeface="Arial" pitchFamily="34" charset="0"/>
                          <a:cs typeface="Arial" pitchFamily="34" charset="0"/>
                        </a:rPr>
                        <a:t>A</a:t>
                      </a:r>
                      <a:r>
                        <a:rPr kumimoji="0" lang="en-US" sz="2000" b="0" i="0" u="none" strike="noStrike" cap="none" normalizeH="0" baseline="3000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2000" b="0" i="0" u="none" strike="noStrike" cap="none" normalizeH="0" baseline="0" smtClean="0">
                          <a:ln>
                            <a:noFill/>
                          </a:ln>
                          <a:solidFill>
                            <a:schemeClr val="tx1"/>
                          </a:solidFill>
                          <a:effectLst/>
                          <a:latin typeface="Arial" pitchFamily="34" charset="0"/>
                          <a:cs typeface="Arial" pitchFamily="34" charset="0"/>
                        </a:rPr>
                        <a:t>من </a:t>
                      </a:r>
                      <a:r>
                        <a:rPr kumimoji="0" lang="en-US" sz="2000" b="0" i="0" u="none" strike="noStrike" cap="none" normalizeH="0" baseline="0" smtClean="0">
                          <a:ln>
                            <a:noFill/>
                          </a:ln>
                          <a:solidFill>
                            <a:schemeClr val="tx1"/>
                          </a:solidFill>
                          <a:effectLst/>
                          <a:latin typeface="Arial" pitchFamily="34" charset="0"/>
                          <a:cs typeface="Arial" pitchFamily="34" charset="0"/>
                        </a:rPr>
                        <a:t>BBB </a:t>
                      </a:r>
                      <a:r>
                        <a:rPr kumimoji="0" lang="en-US" sz="2000" b="0" i="0" u="none" strike="noStrike" cap="none" normalizeH="0" baseline="3000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إلى </a:t>
                      </a:r>
                      <a:r>
                        <a:rPr kumimoji="0" lang="en-US" sz="2000" b="0" i="0" u="none" strike="noStrike" cap="none" normalizeH="0" baseline="0" smtClean="0">
                          <a:ln>
                            <a:noFill/>
                          </a:ln>
                          <a:solidFill>
                            <a:schemeClr val="tx1"/>
                          </a:solidFill>
                          <a:effectLst/>
                          <a:latin typeface="Arial" pitchFamily="34" charset="0"/>
                          <a:cs typeface="Arial" pitchFamily="34" charset="0"/>
                        </a:rPr>
                        <a:t>BBB </a:t>
                      </a:r>
                      <a:r>
                        <a:rPr kumimoji="0" lang="en-US" sz="2000" b="0" i="0" u="none" strike="noStrike" cap="none" normalizeH="0" baseline="30000" smtClean="0">
                          <a:ln>
                            <a:noFill/>
                          </a:ln>
                          <a:solidFill>
                            <a:schemeClr val="tx1"/>
                          </a:solidFill>
                          <a:effectLst/>
                          <a:latin typeface="Arial" pitchFamily="34" charset="0"/>
                          <a:cs typeface="Arial" pitchFamily="34" charset="0"/>
                        </a:rPr>
                        <a:t>-</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من </a:t>
                      </a:r>
                      <a:r>
                        <a:rPr kumimoji="0" lang="en-US" sz="2000" b="0" i="0" u="none" strike="noStrike" cap="none" normalizeH="0" baseline="0" smtClean="0">
                          <a:ln>
                            <a:noFill/>
                          </a:ln>
                          <a:solidFill>
                            <a:schemeClr val="tx1"/>
                          </a:solidFill>
                          <a:effectLst/>
                          <a:latin typeface="Arial" pitchFamily="34" charset="0"/>
                          <a:cs typeface="Arial" pitchFamily="34" charset="0"/>
                        </a:rPr>
                        <a:t>BB</a:t>
                      </a:r>
                      <a:r>
                        <a:rPr kumimoji="0" lang="en-US" sz="2000" b="0" i="0" u="none" strike="noStrike" cap="none" normalizeH="0" baseline="30000" smtClean="0">
                          <a:ln>
                            <a:noFill/>
                          </a:ln>
                          <a:solidFill>
                            <a:schemeClr val="tx1"/>
                          </a:solidFill>
                          <a:effectLst/>
                          <a:latin typeface="Arial" pitchFamily="34" charset="0"/>
                          <a:cs typeface="Arial" pitchFamily="34" charset="0"/>
                        </a:rPr>
                        <a:t>+</a:t>
                      </a:r>
                      <a:endParaRPr kumimoji="0" lang="ar-SA" sz="2000" b="0" i="0" u="none" strike="noStrike" cap="none" normalizeH="0" baseline="3000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إلى </a:t>
                      </a:r>
                      <a:r>
                        <a:rPr kumimoji="0" lang="en-US" sz="2000" b="0" i="0" u="none" strike="noStrike" cap="none" normalizeH="0" baseline="0" smtClean="0">
                          <a:ln>
                            <a:noFill/>
                          </a:ln>
                          <a:solidFill>
                            <a:schemeClr val="tx1"/>
                          </a:solidFill>
                          <a:effectLst/>
                          <a:latin typeface="Arial" pitchFamily="34" charset="0"/>
                          <a:cs typeface="Arial" pitchFamily="34" charset="0"/>
                        </a:rPr>
                        <a:t>B-</a:t>
                      </a:r>
                      <a:endParaRPr kumimoji="0" lang="en-US" sz="20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0" i="0" u="none" strike="noStrike" cap="none" normalizeH="0" baseline="0" smtClean="0">
                          <a:ln>
                            <a:noFill/>
                          </a:ln>
                          <a:solidFill>
                            <a:schemeClr val="tx1"/>
                          </a:solidFill>
                          <a:effectLst/>
                          <a:latin typeface="Arial" pitchFamily="34" charset="0"/>
                          <a:cs typeface="Arial" pitchFamily="34" charset="0"/>
                        </a:rPr>
                        <a:t>أقل من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pitchFamily="34" charset="0"/>
                          <a:cs typeface="Arial" pitchFamily="34" charset="0"/>
                        </a:rPr>
                        <a:t>B </a:t>
                      </a:r>
                      <a:r>
                        <a:rPr kumimoji="0" lang="en-US" sz="20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غير مصنف</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وزن المخاطر في الخيار الثاني</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 20 %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50 %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50 %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100%</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150%</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50 %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51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وزن المخاطر للمطالبات قصيرة الأجل في الخيار الثاني</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 20 %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20 %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20 %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50%</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150%</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000" b="1"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smtClean="0">
                          <a:ln>
                            <a:noFill/>
                          </a:ln>
                          <a:solidFill>
                            <a:schemeClr val="tx1"/>
                          </a:solidFill>
                          <a:effectLst/>
                          <a:latin typeface="Arial" pitchFamily="34" charset="0"/>
                          <a:cs typeface="Arial" pitchFamily="34" charset="0"/>
                        </a:rPr>
                        <a:t>20 %</a:t>
                      </a:r>
                      <a:endParaRPr kumimoji="0" lang="en-US" sz="20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237571" name="Rectangle 3"/>
          <p:cNvSpPr>
            <a:spLocks noGrp="1" noChangeArrowheads="1"/>
          </p:cNvSpPr>
          <p:nvPr>
            <p:ph type="body" idx="1"/>
          </p:nvPr>
        </p:nvSpPr>
        <p:spPr/>
        <p:txBody>
          <a:bodyPr/>
          <a:lstStyle/>
          <a:p>
            <a:pPr algn="just" rtl="1" eaLnBrk="1" hangingPunct="1">
              <a:buFontTx/>
              <a:buNone/>
            </a:pPr>
            <a:r>
              <a:rPr lang="ar-JO" b="1" dirty="0" smtClean="0"/>
              <a:t>4. مطالبات البنوك </a:t>
            </a:r>
            <a:r>
              <a:rPr lang="en-US" b="1" dirty="0" smtClean="0"/>
              <a:t>(Claims on Banks)</a:t>
            </a:r>
            <a:endParaRPr lang="ar-JO" b="1" dirty="0" smtClean="0"/>
          </a:p>
          <a:p>
            <a:pPr algn="r" rtl="1">
              <a:buFontTx/>
              <a:buChar char="-"/>
            </a:pPr>
            <a:r>
              <a:rPr lang="ar-JO" sz="2800" dirty="0" smtClean="0"/>
              <a:t>وزن المخاطر للمطالبات القصيرة الأجل  على البنوك المحلية وبالعملة المحلية 20%.</a:t>
            </a:r>
          </a:p>
          <a:p>
            <a:pPr algn="r" rtl="1">
              <a:buFontTx/>
              <a:buChar char="-"/>
            </a:pPr>
            <a:r>
              <a:rPr lang="ar-JO" sz="2800" dirty="0" smtClean="0"/>
              <a:t>تعرف المطالبات قصيرة الأجل بالمطالبات التي يقل استحقاقها اقل من 3 شهور وتفقد هذه المطالبات معاملاتها التفضيلية في حال </a:t>
            </a:r>
            <a:r>
              <a:rPr lang="ar-JO" sz="2800" dirty="0" err="1" smtClean="0"/>
              <a:t>انها</a:t>
            </a:r>
            <a:r>
              <a:rPr lang="ar-JO" sz="2800" dirty="0" smtClean="0"/>
              <a:t> تجدد تلقائيا.</a:t>
            </a:r>
          </a:p>
          <a:p>
            <a:pPr algn="r" rtl="1">
              <a:buFontTx/>
              <a:buNone/>
            </a:pPr>
            <a:endParaRPr lang="en-US" sz="28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143000" y="76200"/>
            <a:ext cx="7772400" cy="1295400"/>
          </a:xfrm>
        </p:spPr>
        <p:txBody>
          <a:bodyPr/>
          <a:lstStyle/>
          <a:p>
            <a:pPr rtl="1" eaLnBrk="1" hangingPunct="1"/>
            <a:r>
              <a:rPr lang="ar-JO" sz="3200" b="1" dirty="0" smtClean="0"/>
              <a:t>مخاطر الائتمان</a:t>
            </a:r>
            <a:br>
              <a:rPr lang="ar-JO" sz="3200" b="1" dirty="0" smtClean="0"/>
            </a:br>
            <a:r>
              <a:rPr lang="ar-JO" sz="3200" b="1" dirty="0" smtClean="0"/>
              <a:t>الطريقة المعيارية (</a:t>
            </a:r>
            <a:r>
              <a:rPr lang="ar-JO" sz="3200" b="1" dirty="0" err="1" smtClean="0"/>
              <a:t>النمطيه</a:t>
            </a:r>
            <a:r>
              <a:rPr lang="ar-JO" sz="3200" b="1" dirty="0" smtClean="0"/>
              <a:t>)</a:t>
            </a:r>
            <a:endParaRPr lang="en-US" sz="3200" b="1" dirty="0" smtClean="0"/>
          </a:p>
        </p:txBody>
      </p:sp>
      <p:sp>
        <p:nvSpPr>
          <p:cNvPr id="133123" name="Rectangle 3"/>
          <p:cNvSpPr>
            <a:spLocks noGrp="1" noChangeArrowheads="1"/>
          </p:cNvSpPr>
          <p:nvPr>
            <p:ph type="body" idx="1"/>
          </p:nvPr>
        </p:nvSpPr>
        <p:spPr>
          <a:xfrm>
            <a:off x="685800" y="1295400"/>
            <a:ext cx="8256588" cy="838200"/>
          </a:xfrm>
        </p:spPr>
        <p:txBody>
          <a:bodyPr/>
          <a:lstStyle/>
          <a:p>
            <a:pPr eaLnBrk="1" hangingPunct="1">
              <a:buFontTx/>
              <a:buNone/>
            </a:pPr>
            <a:endParaRPr lang="ar-SA" sz="800" dirty="0" smtClean="0"/>
          </a:p>
          <a:p>
            <a:pPr algn="just" rtl="1" eaLnBrk="1" hangingPunct="1">
              <a:buFontTx/>
              <a:buNone/>
            </a:pPr>
            <a:r>
              <a:rPr lang="ar-JO" sz="2800" b="1" dirty="0" smtClean="0"/>
              <a:t>5. المطالبات على الشركات </a:t>
            </a:r>
            <a:r>
              <a:rPr lang="en-US" sz="2800" b="1" dirty="0" smtClean="0"/>
              <a:t>(Claims on </a:t>
            </a:r>
            <a:r>
              <a:rPr lang="en-US" sz="2800" b="1" dirty="0" err="1" smtClean="0"/>
              <a:t>Corporates</a:t>
            </a:r>
            <a:r>
              <a:rPr lang="en-US" sz="2800" b="1" dirty="0" smtClean="0"/>
              <a:t>) </a:t>
            </a:r>
            <a:endParaRPr lang="ar-SA" sz="2800" dirty="0" smtClean="0"/>
          </a:p>
          <a:p>
            <a:pPr algn="just" rtl="1" eaLnBrk="1" hangingPunct="1">
              <a:buFontTx/>
              <a:buNone/>
            </a:pPr>
            <a:endParaRPr lang="en-US" sz="2800" dirty="0" smtClean="0"/>
          </a:p>
        </p:txBody>
      </p:sp>
      <p:graphicFrame>
        <p:nvGraphicFramePr>
          <p:cNvPr id="55300" name="Group 4"/>
          <p:cNvGraphicFramePr>
            <a:graphicFrameLocks noGrp="1"/>
          </p:cNvGraphicFramePr>
          <p:nvPr/>
        </p:nvGraphicFramePr>
        <p:xfrm>
          <a:off x="838200" y="2209800"/>
          <a:ext cx="7772400" cy="2362200"/>
        </p:xfrm>
        <a:graphic>
          <a:graphicData uri="http://schemas.openxmlformats.org/drawingml/2006/table">
            <a:tbl>
              <a:tblPr rtl="1"/>
              <a:tblGrid>
                <a:gridCol w="1476375"/>
                <a:gridCol w="1322387"/>
                <a:gridCol w="1398588"/>
                <a:gridCol w="1320800"/>
                <a:gridCol w="1166812"/>
                <a:gridCol w="1087438"/>
              </a:tblGrid>
              <a:tr h="13493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التصنيف الائتمانى</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من</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 AAA</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AA</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A+</a:t>
                      </a:r>
                      <a:r>
                        <a:rPr kumimoji="0" lang="ar-SA" sz="1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a:t>
                      </a:r>
                      <a:r>
                        <a:rPr kumimoji="0" lang="en-US" sz="1800" b="0" i="0" u="none" strike="noStrike" cap="none" normalizeH="0" baseline="0" smtClean="0">
                          <a:ln>
                            <a:noFill/>
                          </a:ln>
                          <a:solidFill>
                            <a:schemeClr val="tx1"/>
                          </a:solidFill>
                          <a:effectLst/>
                          <a:latin typeface="Arial" pitchFamily="34" charset="0"/>
                          <a:cs typeface="Arial" pitchFamily="34" charset="0"/>
                        </a:rPr>
                        <a:t>       </a:t>
                      </a:r>
                      <a:r>
                        <a:rPr kumimoji="0" lang="ar-SA" sz="1800" b="0" i="0" u="none" strike="noStrike" cap="none" normalizeH="0" baseline="0" smtClean="0">
                          <a:ln>
                            <a:noFill/>
                          </a:ln>
                          <a:solidFill>
                            <a:schemeClr val="tx1"/>
                          </a:solidFill>
                          <a:effectLst/>
                          <a:latin typeface="Arial" pitchFamily="34" charset="0"/>
                          <a:cs typeface="Arial" pitchFamily="34" charset="0"/>
                        </a:rPr>
                        <a:t> </a:t>
                      </a:r>
                      <a:r>
                        <a:rPr kumimoji="0" lang="en-US" sz="1800" b="0" i="0" u="none" strike="noStrike" cap="none" normalizeH="0" baseline="0" smtClean="0">
                          <a:ln>
                            <a:noFill/>
                          </a:ln>
                          <a:solidFill>
                            <a:schemeClr val="tx1"/>
                          </a:solidFill>
                          <a:effectLst/>
                          <a:latin typeface="Arial" pitchFamily="34" charset="0"/>
                          <a:cs typeface="Arial" pitchFamily="34" charset="0"/>
                        </a:rPr>
                        <a:t>A</a:t>
                      </a:r>
                      <a:r>
                        <a:rPr kumimoji="0" lang="en-US" sz="1800" b="0" i="0" u="none" strike="noStrike" cap="none" normalizeH="0" baseline="30000" smtClean="0">
                          <a:ln>
                            <a:noFill/>
                          </a:ln>
                          <a:solidFill>
                            <a:schemeClr val="tx1"/>
                          </a:solidFill>
                          <a:effectLst/>
                          <a:latin typeface="Arial" pitchFamily="34" charset="0"/>
                          <a:cs typeface="Arial" pitchFamily="34" charset="0"/>
                        </a:rPr>
                        <a:t>-</a:t>
                      </a:r>
                    </a:p>
                    <a:p>
                      <a:pPr marL="0" marR="0" lvl="0" indent="0" algn="just"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3000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pitchFamily="34" charset="0"/>
                          <a:cs typeface="Arial" pitchFamily="34" charset="0"/>
                        </a:rPr>
                        <a:t>من </a:t>
                      </a:r>
                      <a:r>
                        <a:rPr kumimoji="0" lang="en-US" sz="1800" b="0" i="0" u="none" strike="noStrike" cap="none" normalizeH="0" baseline="0" smtClean="0">
                          <a:ln>
                            <a:noFill/>
                          </a:ln>
                          <a:solidFill>
                            <a:schemeClr val="tx1"/>
                          </a:solidFill>
                          <a:effectLst/>
                          <a:latin typeface="Arial" pitchFamily="34" charset="0"/>
                          <a:cs typeface="Arial" pitchFamily="34" charset="0"/>
                        </a:rPr>
                        <a:t>BBB </a:t>
                      </a:r>
                      <a:r>
                        <a:rPr kumimoji="0" lang="en-US" sz="1800" b="0" i="0" u="none" strike="noStrike" cap="none" normalizeH="0" baseline="3000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إلى </a:t>
                      </a:r>
                      <a:r>
                        <a:rPr kumimoji="0" lang="en-US" sz="1800" b="0" i="0" u="none" strike="noStrike" cap="none" normalizeH="0" baseline="0" smtClean="0">
                          <a:ln>
                            <a:noFill/>
                          </a:ln>
                          <a:solidFill>
                            <a:schemeClr val="tx1"/>
                          </a:solidFill>
                          <a:effectLst/>
                          <a:latin typeface="Arial" pitchFamily="34" charset="0"/>
                          <a:cs typeface="Arial" pitchFamily="34" charset="0"/>
                        </a:rPr>
                        <a:t>BB </a:t>
                      </a:r>
                      <a:r>
                        <a:rPr kumimoji="0" lang="en-US" sz="1800" b="0" i="0" u="none" strike="noStrike" cap="none" normalizeH="0" baseline="30000" smtClean="0">
                          <a:ln>
                            <a:noFill/>
                          </a:ln>
                          <a:solidFill>
                            <a:schemeClr val="tx1"/>
                          </a:solidFill>
                          <a:effectLst/>
                          <a:latin typeface="Arial" pitchFamily="34"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1800" b="0" i="0" u="none" strike="noStrike" cap="none" normalizeH="0" baseline="0" smtClean="0">
                          <a:ln>
                            <a:noFill/>
                          </a:ln>
                          <a:solidFill>
                            <a:schemeClr val="tx1"/>
                          </a:solidFill>
                          <a:effectLst/>
                          <a:latin typeface="Arial" pitchFamily="34" charset="0"/>
                          <a:cs typeface="Arial" pitchFamily="34" charset="0"/>
                        </a:rPr>
                        <a:t>أقل من </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BB</a:t>
                      </a:r>
                      <a:r>
                        <a:rPr kumimoji="0" lang="en-US" sz="2800" b="0" i="0" u="none" strike="noStrike" cap="none" normalizeH="0" baseline="0" smtClean="0">
                          <a:ln>
                            <a:noFill/>
                          </a:ln>
                          <a:solidFill>
                            <a:schemeClr val="tx1"/>
                          </a:solidFill>
                          <a:effectLst/>
                          <a:latin typeface="Arial" pitchFamily="34" charset="0"/>
                          <a:cs typeface="Arial" pitchFamily="34" charset="0"/>
                        </a:rPr>
                        <a:t> </a:t>
                      </a:r>
                      <a:r>
                        <a:rPr kumimoji="0" lang="en-US" sz="2800" b="0" i="0" u="none" strike="noStrike" cap="none" normalizeH="0" baseline="30000" smtClean="0">
                          <a:ln>
                            <a:noFill/>
                          </a:ln>
                          <a:solidFill>
                            <a:schemeClr val="tx1"/>
                          </a:solidFill>
                          <a:effectLst/>
                          <a:latin typeface="Arial" pitchFamily="34" charset="0"/>
                          <a:cs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غير مصنف</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2825">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cs typeface="Arial" pitchFamily="34" charset="0"/>
                        </a:rPr>
                        <a:t>وزن المخاطر</a:t>
                      </a:r>
                      <a:endParaRPr kumimoji="0" lang="en-US" sz="18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 20 %</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50</a:t>
                      </a:r>
                      <a:r>
                        <a:rPr kumimoji="0" lang="ar-SA" sz="1800" b="1" i="0" u="none" strike="noStrike" cap="none" normalizeH="0" baseline="0" smtClean="0">
                          <a:ln>
                            <a:noFill/>
                          </a:ln>
                          <a:solidFill>
                            <a:schemeClr val="tx1"/>
                          </a:solidFill>
                          <a:effectLst/>
                          <a:latin typeface="Arial" pitchFamily="34" charset="0"/>
                          <a:cs typeface="Arial" pitchFamily="34" charset="0"/>
                        </a:rPr>
                        <a:t> </a:t>
                      </a:r>
                      <a:r>
                        <a:rPr kumimoji="0" lang="ar-SA" sz="2400" b="1" i="0" u="none" strike="noStrike" cap="none" normalizeH="0" baseline="0" smtClean="0">
                          <a:ln>
                            <a:noFill/>
                          </a:ln>
                          <a:solidFill>
                            <a:schemeClr val="tx1"/>
                          </a:solidFill>
                          <a:effectLst/>
                          <a:latin typeface="Arial" pitchFamily="34" charset="0"/>
                          <a:cs typeface="Arial" pitchFamily="34" charset="0"/>
                        </a:rPr>
                        <a:t>%</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100 %</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ar-SA" sz="2200" b="1" i="0" u="none" strike="noStrike" cap="none" normalizeH="0" baseline="0" smtClean="0">
                          <a:ln>
                            <a:noFill/>
                          </a:ln>
                          <a:solidFill>
                            <a:schemeClr val="tx1"/>
                          </a:solidFill>
                          <a:effectLst/>
                          <a:latin typeface="Arial" pitchFamily="34" charset="0"/>
                          <a:cs typeface="Arial" pitchFamily="34" charset="0"/>
                        </a:rPr>
                        <a:t>150%</a:t>
                      </a:r>
                      <a:endParaRPr kumimoji="0" lang="en-US" sz="22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100 %</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323" name="Rectangle 27"/>
          <p:cNvSpPr>
            <a:spLocks noChangeArrowheads="1"/>
          </p:cNvSpPr>
          <p:nvPr/>
        </p:nvSpPr>
        <p:spPr bwMode="auto">
          <a:xfrm>
            <a:off x="609600" y="5105400"/>
            <a:ext cx="8458200" cy="1143000"/>
          </a:xfrm>
          <a:prstGeom prst="rect">
            <a:avLst/>
          </a:prstGeom>
          <a:noFill/>
          <a:ln w="9525">
            <a:noFill/>
            <a:miter lim="800000"/>
            <a:headEnd/>
            <a:tailEnd/>
          </a:ln>
          <a:effectLst/>
        </p:spPr>
        <p:txBody>
          <a:bodyPr lIns="92075" tIns="46038" rIns="92075" bIns="46038" anchor="ctr"/>
          <a:lstStyle/>
          <a:p>
            <a:pPr marL="98425" algn="just" rtl="1">
              <a:buFontTx/>
              <a:buChar char="-"/>
            </a:pPr>
            <a:r>
              <a:rPr lang="ar-JO" sz="2400">
                <a:effectLst>
                  <a:outerShdw blurRad="38100" dist="38100" dir="2700000" algn="tl">
                    <a:srgbClr val="C0C0C0"/>
                  </a:outerShdw>
                </a:effectLst>
                <a:latin typeface="Times New Roman" pitchFamily="18" charset="0"/>
              </a:rPr>
              <a:t> لا يجوز اعطاء أي شركة غير مصنفة وزن مخاطر افضل من وزن المخاطر المعطى للدولة التي انشئت بها.</a:t>
            </a:r>
          </a:p>
          <a:p>
            <a:pPr marL="98425" algn="just" rtl="1">
              <a:buFontTx/>
              <a:buChar char="-"/>
            </a:pPr>
            <a:r>
              <a:rPr lang="ar-JO" sz="2400">
                <a:effectLst>
                  <a:outerShdw blurRad="38100" dist="38100" dir="2700000" algn="tl">
                    <a:srgbClr val="C0C0C0"/>
                  </a:outerShdw>
                </a:effectLst>
                <a:latin typeface="Times New Roman" pitchFamily="18" charset="0"/>
              </a:rPr>
              <a:t> للبنك المركزي زيادة اوزان المخاطر عن 100% للشركات غير المصنفة استادا لملاحظات التعثر في القطاعات المختلفة</a:t>
            </a:r>
          </a:p>
          <a:p>
            <a:pPr marL="98425" algn="just" rtl="1">
              <a:buFontTx/>
              <a:buChar char="-"/>
            </a:pPr>
            <a:r>
              <a:rPr lang="ar-JO" sz="2400">
                <a:effectLst>
                  <a:outerShdw blurRad="38100" dist="38100" dir="2700000" algn="tl">
                    <a:srgbClr val="C0C0C0"/>
                  </a:outerShdw>
                </a:effectLst>
                <a:latin typeface="Times New Roman" pitchFamily="18" charset="0"/>
              </a:rPr>
              <a:t> يمكن تطبيق وزن مخاطر 100% على كافة الشركات بغض النظر عن تصنيفها.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134147" name="Rectangle 3"/>
          <p:cNvSpPr>
            <a:spLocks noGrp="1" noChangeArrowheads="1"/>
          </p:cNvSpPr>
          <p:nvPr>
            <p:ph type="subTitle" idx="1"/>
          </p:nvPr>
        </p:nvSpPr>
        <p:spPr>
          <a:xfrm>
            <a:off x="381000" y="1524000"/>
            <a:ext cx="8229600" cy="4876800"/>
          </a:xfrm>
        </p:spPr>
        <p:txBody>
          <a:bodyPr/>
          <a:lstStyle/>
          <a:p>
            <a:pPr marL="827088" indent="-533400" algn="r" rtl="1" eaLnBrk="1" hangingPunct="1">
              <a:lnSpc>
                <a:spcPct val="80000"/>
              </a:lnSpc>
            </a:pPr>
            <a:r>
              <a:rPr lang="ar-JO" sz="2000" b="1" dirty="0" smtClean="0"/>
              <a:t>6. </a:t>
            </a:r>
            <a:r>
              <a:rPr lang="ar-SA" sz="2000" b="1" dirty="0" smtClean="0"/>
              <a:t>المطالبات التي ينطبق عليها تعريف التجزئة</a:t>
            </a:r>
            <a:endParaRPr lang="ar-JO" sz="2000" b="1" dirty="0" smtClean="0"/>
          </a:p>
          <a:p>
            <a:pPr marL="827088" indent="-533400" algn="just" rtl="1" eaLnBrk="1" hangingPunct="1">
              <a:lnSpc>
                <a:spcPct val="80000"/>
              </a:lnSpc>
            </a:pPr>
            <a:r>
              <a:rPr lang="ar-SA" sz="2000" dirty="0" smtClean="0"/>
              <a:t>المطالبات ضمن محفظة التجزئة تتلقى وزن  مخاطر 75%</a:t>
            </a:r>
            <a:r>
              <a:rPr lang="ar-JO" sz="2000" dirty="0" smtClean="0"/>
              <a:t> </a:t>
            </a:r>
            <a:r>
              <a:rPr lang="ar-SA" sz="2000" dirty="0" smtClean="0"/>
              <a:t> شريطة انطباق جميع الشروط التالية عليها :</a:t>
            </a:r>
            <a:endParaRPr lang="ar-JO" sz="2000" dirty="0" smtClean="0"/>
          </a:p>
          <a:p>
            <a:pPr marL="827088" indent="-533400" algn="just" rtl="1" eaLnBrk="1" hangingPunct="1">
              <a:lnSpc>
                <a:spcPct val="80000"/>
              </a:lnSpc>
              <a:buFontTx/>
              <a:buAutoNum type="arabicPeriod"/>
            </a:pPr>
            <a:r>
              <a:rPr lang="ar-JO" sz="2000" b="1" dirty="0" smtClean="0"/>
              <a:t>معيار العميل</a:t>
            </a:r>
          </a:p>
          <a:p>
            <a:pPr marL="827088" indent="-533400" algn="just" rtl="1" eaLnBrk="1" hangingPunct="1">
              <a:lnSpc>
                <a:spcPct val="80000"/>
              </a:lnSpc>
            </a:pPr>
            <a:r>
              <a:rPr lang="ar-JO" sz="2000" dirty="0" err="1" smtClean="0"/>
              <a:t>ان</a:t>
            </a:r>
            <a:r>
              <a:rPr lang="ar-JO" sz="2000" dirty="0" smtClean="0"/>
              <a:t> يكون الائتمان ممنوح لفرد </a:t>
            </a:r>
            <a:r>
              <a:rPr lang="ar-JO" sz="2000" dirty="0" err="1" smtClean="0"/>
              <a:t>او</a:t>
            </a:r>
            <a:r>
              <a:rPr lang="ar-JO" sz="2000" dirty="0" smtClean="0"/>
              <a:t> مجموعة من العملاء ذوي الصلة </a:t>
            </a:r>
            <a:r>
              <a:rPr lang="ar-JO" sz="2000" dirty="0" err="1" smtClean="0"/>
              <a:t>او</a:t>
            </a:r>
            <a:r>
              <a:rPr lang="ar-JO" sz="2000" dirty="0" smtClean="0"/>
              <a:t> منشاة صغير (حسب تعريف البنك المركزي).</a:t>
            </a:r>
          </a:p>
          <a:p>
            <a:pPr marL="827088" indent="-533400" algn="just" rtl="1" eaLnBrk="1" hangingPunct="1">
              <a:lnSpc>
                <a:spcPct val="80000"/>
              </a:lnSpc>
            </a:pPr>
            <a:endParaRPr lang="ar-JO" sz="2000" dirty="0" smtClean="0"/>
          </a:p>
          <a:p>
            <a:pPr marL="827088" indent="-533400" algn="just" rtl="1" eaLnBrk="1" hangingPunct="1">
              <a:lnSpc>
                <a:spcPct val="80000"/>
              </a:lnSpc>
            </a:pPr>
            <a:r>
              <a:rPr lang="ar-JO" sz="2000" b="1" dirty="0" smtClean="0"/>
              <a:t>2. معيار المنتج: </a:t>
            </a:r>
            <a:r>
              <a:rPr lang="ar-JO" sz="2000" b="1" dirty="0" err="1" smtClean="0"/>
              <a:t>ان</a:t>
            </a:r>
            <a:r>
              <a:rPr lang="ar-JO" sz="2000" b="1" dirty="0" smtClean="0"/>
              <a:t> يكون الائتمان ضمن المنتجات التالية</a:t>
            </a:r>
          </a:p>
          <a:p>
            <a:pPr marL="827088" indent="-533400" algn="just" rtl="1" eaLnBrk="1" hangingPunct="1">
              <a:lnSpc>
                <a:spcPct val="80000"/>
              </a:lnSpc>
              <a:buFontTx/>
              <a:buChar char="-"/>
            </a:pPr>
            <a:r>
              <a:rPr lang="ar-JO" sz="2000" dirty="0" smtClean="0"/>
              <a:t>السلف الشخصية</a:t>
            </a:r>
          </a:p>
          <a:p>
            <a:pPr marL="827088" indent="-533400" algn="just" rtl="1" eaLnBrk="1" hangingPunct="1">
              <a:lnSpc>
                <a:spcPct val="80000"/>
              </a:lnSpc>
              <a:buFontTx/>
              <a:buChar char="-"/>
            </a:pPr>
            <a:r>
              <a:rPr lang="ar-JO" sz="2000" dirty="0" smtClean="0"/>
              <a:t>قروض السيارات</a:t>
            </a:r>
          </a:p>
          <a:p>
            <a:pPr marL="827088" indent="-533400" algn="just" rtl="1" eaLnBrk="1" hangingPunct="1">
              <a:lnSpc>
                <a:spcPct val="80000"/>
              </a:lnSpc>
              <a:buFontTx/>
              <a:buChar char="-"/>
            </a:pPr>
            <a:r>
              <a:rPr lang="ar-JO" sz="2000" dirty="0" smtClean="0"/>
              <a:t> بطاقات الائتمان</a:t>
            </a:r>
          </a:p>
          <a:p>
            <a:pPr marL="827088" indent="-533400" algn="just" rtl="1" eaLnBrk="1" hangingPunct="1">
              <a:lnSpc>
                <a:spcPct val="80000"/>
              </a:lnSpc>
              <a:buFontTx/>
              <a:buChar char="-"/>
            </a:pPr>
            <a:r>
              <a:rPr lang="ar-JO" sz="2000" dirty="0" smtClean="0"/>
              <a:t>القروض التعليمية</a:t>
            </a:r>
          </a:p>
          <a:p>
            <a:pPr marL="827088" indent="-533400" algn="just" rtl="1" eaLnBrk="1" hangingPunct="1">
              <a:lnSpc>
                <a:spcPct val="80000"/>
              </a:lnSpc>
              <a:buFontTx/>
              <a:buChar char="-"/>
            </a:pPr>
            <a:r>
              <a:rPr lang="ar-JO" sz="2000" dirty="0" smtClean="0"/>
              <a:t>التأجير التمويلي</a:t>
            </a:r>
          </a:p>
          <a:p>
            <a:pPr marL="827088" indent="-533400" algn="just" rtl="1" eaLnBrk="1" hangingPunct="1">
              <a:lnSpc>
                <a:spcPct val="80000"/>
              </a:lnSpc>
              <a:buFontTx/>
              <a:buChar char="-"/>
            </a:pPr>
            <a:r>
              <a:rPr lang="ar-JO" sz="2000" dirty="0" smtClean="0"/>
              <a:t>القروض الاستهلاكية</a:t>
            </a:r>
          </a:p>
          <a:p>
            <a:pPr marL="827088" indent="-533400" algn="just" rtl="1" eaLnBrk="1" hangingPunct="1">
              <a:lnSpc>
                <a:spcPct val="80000"/>
              </a:lnSpc>
            </a:pPr>
            <a:endParaRPr lang="ar-JO" sz="2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39619" name="Rectangle 3"/>
          <p:cNvSpPr>
            <a:spLocks noGrp="1" noChangeArrowheads="1"/>
          </p:cNvSpPr>
          <p:nvPr>
            <p:ph type="subTitle" idx="4294967295"/>
          </p:nvPr>
        </p:nvSpPr>
        <p:spPr>
          <a:xfrm>
            <a:off x="381000" y="1524000"/>
            <a:ext cx="8229600" cy="4876800"/>
          </a:xfrm>
        </p:spPr>
        <p:txBody>
          <a:bodyPr/>
          <a:lstStyle/>
          <a:p>
            <a:pPr marL="827088" indent="-533400" algn="r" rtl="1" eaLnBrk="1" hangingPunct="1">
              <a:buFontTx/>
              <a:buNone/>
            </a:pPr>
            <a:r>
              <a:rPr lang="ar-JO" b="1" dirty="0" smtClean="0"/>
              <a:t>7. </a:t>
            </a:r>
            <a:r>
              <a:rPr lang="ar-SA" b="1" dirty="0" smtClean="0"/>
              <a:t>المطالبات التي ينطبق عليها تعريف التجزئة</a:t>
            </a:r>
            <a:endParaRPr lang="ar-JO" b="1" dirty="0" smtClean="0"/>
          </a:p>
          <a:p>
            <a:pPr marL="827088" indent="-533400" algn="r" rtl="1" eaLnBrk="1" hangingPunct="1">
              <a:buFontTx/>
              <a:buNone/>
            </a:pPr>
            <a:r>
              <a:rPr lang="ar-JO" b="1" dirty="0" smtClean="0"/>
              <a:t>3. معيار التفتت</a:t>
            </a:r>
          </a:p>
          <a:p>
            <a:pPr marL="827088" indent="-533400" algn="just" rtl="1" eaLnBrk="1" hangingPunct="1">
              <a:buFontTx/>
              <a:buNone/>
            </a:pPr>
            <a:r>
              <a:rPr lang="ar-SA" dirty="0" smtClean="0"/>
              <a:t>أن تكون المحفظة متنوعة بشكل كافي</a:t>
            </a:r>
            <a:r>
              <a:rPr lang="ar-JO" dirty="0" smtClean="0"/>
              <a:t> وبحيث</a:t>
            </a:r>
            <a:r>
              <a:rPr lang="ar-SA" dirty="0" smtClean="0"/>
              <a:t> لا تزيد المطالبة الواحدة عن (</a:t>
            </a:r>
            <a:r>
              <a:rPr lang="en-US" dirty="0" smtClean="0"/>
              <a:t>0.2</a:t>
            </a:r>
            <a:r>
              <a:rPr lang="ar-SA" dirty="0" smtClean="0"/>
              <a:t>%)من إجمالي تلك المحفظة.</a:t>
            </a:r>
            <a:endParaRPr lang="ar-JO" dirty="0" smtClean="0"/>
          </a:p>
          <a:p>
            <a:pPr marL="827088" indent="-533400" algn="just" rtl="1" eaLnBrk="1" hangingPunct="1">
              <a:buFontTx/>
              <a:buNone/>
            </a:pPr>
            <a:r>
              <a:rPr lang="ar-JO" b="1" dirty="0" smtClean="0"/>
              <a:t>4. معيار القيمة القصوى</a:t>
            </a:r>
          </a:p>
          <a:p>
            <a:pPr marL="827088" indent="-533400" algn="just" rtl="1" eaLnBrk="1" hangingPunct="1">
              <a:buFontTx/>
              <a:buNone/>
            </a:pPr>
            <a:r>
              <a:rPr lang="ar-SA" dirty="0" smtClean="0"/>
              <a:t>أن لا تتجاوز</a:t>
            </a:r>
            <a:r>
              <a:rPr lang="ar-JO" dirty="0" smtClean="0"/>
              <a:t> </a:t>
            </a:r>
            <a:r>
              <a:rPr lang="ar-SA" dirty="0" smtClean="0"/>
              <a:t>المطالبة الإجمالية تجاه مقترض واحد عن مبلغ</a:t>
            </a:r>
            <a:r>
              <a:rPr lang="ar-JO" dirty="0" smtClean="0"/>
              <a:t> مليون </a:t>
            </a:r>
            <a:r>
              <a:rPr lang="ar-JO" dirty="0" err="1" smtClean="0"/>
              <a:t>يورو</a:t>
            </a:r>
            <a:r>
              <a:rPr lang="ar-JO" dirty="0" smtClean="0"/>
              <a:t> على مستوى البنك الواحد.</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0643"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buFontTx/>
              <a:buNone/>
            </a:pPr>
            <a:r>
              <a:rPr lang="ar-JO" b="1" smtClean="0"/>
              <a:t>7. </a:t>
            </a:r>
            <a:r>
              <a:rPr lang="ar-SA" b="1" smtClean="0"/>
              <a:t>المطالبات التي ينطبق عليها تعريف التجزئة</a:t>
            </a:r>
            <a:endParaRPr lang="ar-JO" b="1" smtClean="0"/>
          </a:p>
          <a:p>
            <a:pPr marL="827088" indent="-533400" algn="just" rtl="1" eaLnBrk="1" hangingPunct="1">
              <a:buFontTx/>
              <a:buChar char="-"/>
            </a:pPr>
            <a:r>
              <a:rPr lang="ar-JO" smtClean="0"/>
              <a:t>تعطى تسهيلات التجزئة التي لا تنطبق عليها الشروط الاربعة اعلاه تعطى وزن ترجيحي 100%. </a:t>
            </a:r>
          </a:p>
          <a:p>
            <a:pPr marL="827088" indent="-533400" algn="just" rtl="1" eaLnBrk="1" hangingPunct="1">
              <a:buFontTx/>
              <a:buChar char="-"/>
            </a:pPr>
            <a:r>
              <a:rPr lang="ar-JO" b="1" smtClean="0"/>
              <a:t>تعريف المنشآت صغيرة الحجم:</a:t>
            </a:r>
          </a:p>
          <a:p>
            <a:pPr marL="827088" indent="-533400" algn="just" rtl="1" eaLnBrk="1" hangingPunct="1">
              <a:buFont typeface="Wingdings" pitchFamily="2" charset="2"/>
              <a:buChar char="Ø"/>
            </a:pPr>
            <a:r>
              <a:rPr lang="ar-JO" smtClean="0"/>
              <a:t>لا تكون صفتها القانونية شركة مساهمة عامة</a:t>
            </a:r>
          </a:p>
          <a:p>
            <a:pPr marL="827088" indent="-533400" algn="just" rtl="1" eaLnBrk="1" hangingPunct="1">
              <a:buFont typeface="Wingdings" pitchFamily="2" charset="2"/>
              <a:buChar char="Ø"/>
            </a:pPr>
            <a:r>
              <a:rPr lang="ar-JO" smtClean="0"/>
              <a:t>ان لا تزيد التسهيلات الممنوحة لها عن 250 الف دينار</a:t>
            </a:r>
          </a:p>
          <a:p>
            <a:pPr marL="827088" indent="-533400" algn="just" rtl="1" eaLnBrk="1" hangingPunct="1">
              <a:buFont typeface="Wingdings" pitchFamily="2" charset="2"/>
              <a:buChar char="Ø"/>
            </a:pPr>
            <a:r>
              <a:rPr lang="ar-JO" smtClean="0"/>
              <a:t>ان لا يزيد اجمالي موجوداتها عن 500 الف دينار</a:t>
            </a:r>
          </a:p>
          <a:p>
            <a:pPr marL="827088" indent="-533400" algn="just" rtl="1" eaLnBrk="1" hangingPunct="1">
              <a:buFont typeface="Wingdings" pitchFamily="2" charset="2"/>
              <a:buChar char="Ø"/>
            </a:pPr>
            <a:r>
              <a:rPr lang="ar-JO" smtClean="0"/>
              <a:t>ان لا يزيد اجمالي مبيعاتها عن مليون دينار</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1667"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buFontTx/>
              <a:buNone/>
            </a:pPr>
            <a:r>
              <a:rPr lang="ar-JO" sz="2800" b="1" smtClean="0"/>
              <a:t>8. مطالبات القروض السكنية المضمونة برهونات عقارية</a:t>
            </a:r>
          </a:p>
          <a:p>
            <a:pPr marL="827088" indent="-533400" algn="just" rtl="1" eaLnBrk="1" hangingPunct="1">
              <a:buFontTx/>
              <a:buNone/>
            </a:pPr>
            <a:r>
              <a:rPr lang="ar-JO" sz="2800" smtClean="0"/>
              <a:t>تعطى هذه المطالبات وزن مخاطر ترجيحي 35% في حال انطباق الشروط التالية:</a:t>
            </a:r>
          </a:p>
          <a:p>
            <a:pPr marL="827088" indent="-533400" algn="just" rtl="1" eaLnBrk="1" hangingPunct="1">
              <a:buFontTx/>
              <a:buChar char="-"/>
            </a:pPr>
            <a:r>
              <a:rPr lang="ar-JO" sz="2800" smtClean="0"/>
              <a:t>مضمونة بالكامل برهن عقار سكني (مشغول من المقترض او مؤجر للغير)</a:t>
            </a:r>
          </a:p>
          <a:p>
            <a:pPr marL="827088" indent="-533400" algn="just" rtl="1" eaLnBrk="1" hangingPunct="1">
              <a:buFontTx/>
              <a:buChar char="-"/>
            </a:pPr>
            <a:r>
              <a:rPr lang="ar-JO" sz="2800" smtClean="0"/>
              <a:t>العقار لإغراض سكنية وليس لأغراض تجارية</a:t>
            </a:r>
          </a:p>
          <a:p>
            <a:pPr marL="827088" indent="-533400" algn="just" rtl="1" eaLnBrk="1" hangingPunct="1">
              <a:buFontTx/>
              <a:buChar char="-"/>
            </a:pPr>
            <a:r>
              <a:rPr lang="ar-JO" sz="2800" smtClean="0"/>
              <a:t>الغاية من القرض لشراء بناء او توسعة او تجديد عقار سكني</a:t>
            </a:r>
          </a:p>
          <a:p>
            <a:pPr marL="827088" indent="-533400" algn="just" rtl="1" eaLnBrk="1" hangingPunct="1">
              <a:buFontTx/>
              <a:buChar char="-"/>
            </a:pPr>
            <a:r>
              <a:rPr lang="ar-JO" sz="2800" smtClean="0"/>
              <a:t>ان لا يزيد القرض عن 80% من القيمة التقديرية للعقار او القيمة السوقية ايهما اقل.</a:t>
            </a:r>
          </a:p>
          <a:p>
            <a:pPr marL="827088" indent="-533400" algn="just" rtl="1" eaLnBrk="1" hangingPunct="1">
              <a:buFontTx/>
              <a:buChar char="-"/>
            </a:pPr>
            <a:r>
              <a:rPr lang="ar-JO" sz="2800" smtClean="0"/>
              <a:t>ان يكون المالك فرد او مجموعة افراد</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3715"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buFontTx/>
              <a:buNone/>
            </a:pPr>
            <a:r>
              <a:rPr lang="ar-JO" sz="2800" b="1" dirty="0" smtClean="0"/>
              <a:t>9. مطالبات القروض العقارية التجارية</a:t>
            </a:r>
          </a:p>
          <a:p>
            <a:pPr marL="827088" indent="-533400" algn="just" rtl="1" eaLnBrk="1" hangingPunct="1">
              <a:buFontTx/>
              <a:buNone/>
            </a:pPr>
            <a:r>
              <a:rPr lang="ar-JO" sz="2800" dirty="0" smtClean="0"/>
              <a:t>تعطى هذه المطالبات وزن مخاطر ترجيحي 100% ويحق للبنك المركزي إعطاء هذه المطالبات وزن ترجيحي 150% إذا انطبق عليها تعريف عالية التذبذب. </a:t>
            </a:r>
          </a:p>
          <a:p>
            <a:pPr marL="827088" indent="-533400" algn="just" rtl="1" eaLnBrk="1" hangingPunct="1">
              <a:buFontTx/>
              <a:buNone/>
            </a:pPr>
            <a:endParaRPr lang="ar-JO" sz="2800" dirty="0" smtClean="0"/>
          </a:p>
          <a:p>
            <a:pPr marL="827088" indent="-533400" algn="just" rtl="1" eaLnBrk="1" hangingPunct="1">
              <a:buFontTx/>
              <a:buNone/>
            </a:pPr>
            <a:endParaRPr lang="ar-JO"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ar-JO" dirty="0" smtClean="0"/>
              <a:t>المكونات الأساسية لكفاية رأس المال</a:t>
            </a:r>
            <a:endParaRPr lang="en-US" dirty="0" smtClean="0"/>
          </a:p>
        </p:txBody>
      </p:sp>
      <p:sp>
        <p:nvSpPr>
          <p:cNvPr id="19459" name="Rectangle 3"/>
          <p:cNvSpPr>
            <a:spLocks noGrp="1" noChangeArrowheads="1"/>
          </p:cNvSpPr>
          <p:nvPr>
            <p:ph type="body" idx="1"/>
          </p:nvPr>
        </p:nvSpPr>
        <p:spPr/>
        <p:txBody>
          <a:bodyPr/>
          <a:lstStyle/>
          <a:p>
            <a:pPr marL="609600" indent="-609600" algn="r" rtl="1" eaLnBrk="1" hangingPunct="1">
              <a:buFontTx/>
              <a:buNone/>
            </a:pPr>
            <a:r>
              <a:rPr lang="ar-JO" dirty="0" smtClean="0"/>
              <a:t>تعتمد بازل على 3 مكونات:</a:t>
            </a:r>
          </a:p>
          <a:p>
            <a:pPr marL="609600" indent="-609600" algn="r" rtl="1" eaLnBrk="1" hangingPunct="1">
              <a:buFontTx/>
              <a:buNone/>
            </a:pPr>
            <a:endParaRPr lang="ar-JO" dirty="0" smtClean="0"/>
          </a:p>
          <a:p>
            <a:pPr marL="609600" indent="-609600" algn="r" rtl="1" eaLnBrk="1" hangingPunct="1">
              <a:buFontTx/>
              <a:buAutoNum type="arabicPeriod"/>
            </a:pPr>
            <a:r>
              <a:rPr lang="ar-JO" b="1" dirty="0" smtClean="0"/>
              <a:t>تعريف رأس المال التنظيمي</a:t>
            </a:r>
          </a:p>
          <a:p>
            <a:pPr marL="609600" indent="-609600" algn="r" rtl="1" eaLnBrk="1" hangingPunct="1">
              <a:buFontTx/>
              <a:buAutoNum type="arabicPeriod"/>
            </a:pPr>
            <a:r>
              <a:rPr lang="ar-JO" b="1" dirty="0" smtClean="0"/>
              <a:t>الموجودات المرجحة بالمخاطر</a:t>
            </a:r>
          </a:p>
          <a:p>
            <a:pPr marL="609600" indent="-609600" algn="r" rtl="1" eaLnBrk="1" hangingPunct="1">
              <a:buFontTx/>
              <a:buAutoNum type="arabicPeriod"/>
            </a:pPr>
            <a:r>
              <a:rPr lang="ar-JO" b="1" dirty="0" smtClean="0"/>
              <a:t>الحد الأدنى لكفاية رأس المال </a:t>
            </a:r>
            <a:endParaRPr lang="en-US"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4739"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buFontTx/>
              <a:buNone/>
            </a:pPr>
            <a:r>
              <a:rPr lang="ar-JO" sz="2800" b="1" smtClean="0"/>
              <a:t>10. المطالبات غير العاملة </a:t>
            </a:r>
            <a:r>
              <a:rPr lang="en-US" sz="2800" b="1" smtClean="0"/>
              <a:t>(Past Due Loans) </a:t>
            </a:r>
          </a:p>
          <a:p>
            <a:pPr marL="827088" indent="-533400" algn="just" rtl="1" eaLnBrk="1" hangingPunct="1">
              <a:buFontTx/>
              <a:buNone/>
            </a:pPr>
            <a:r>
              <a:rPr lang="ar-JO" sz="2800" smtClean="0"/>
              <a:t>يغطى الجزء غير المغطى بضمان مؤهل من المطالبات غير العاملة (المستحق لمدة 90 يوم فأكثر) بعد طرح قيمة المخصص الخاص والفوائد والعمولات المعلقة اوزان المخاطر التالية:</a:t>
            </a:r>
          </a:p>
          <a:p>
            <a:pPr marL="827088" indent="-533400" algn="just" rtl="1" eaLnBrk="1" hangingPunct="1">
              <a:buFontTx/>
              <a:buChar char="-"/>
            </a:pPr>
            <a:r>
              <a:rPr lang="ar-JO" sz="2800" smtClean="0"/>
              <a:t>50% اذا كان المخصص الخاص اكبر من 50% من الرصيد القائم</a:t>
            </a:r>
          </a:p>
          <a:p>
            <a:pPr marL="827088" indent="-533400" algn="just" rtl="1" eaLnBrk="1" hangingPunct="1">
              <a:buFontTx/>
              <a:buChar char="-"/>
            </a:pPr>
            <a:r>
              <a:rPr lang="ar-JO" sz="2800" smtClean="0"/>
              <a:t>100% اذا كان المخصص الخاص اكبر او يساوي 20% من الرصيد القائم</a:t>
            </a:r>
          </a:p>
          <a:p>
            <a:pPr marL="827088" indent="-533400" algn="just" rtl="1" eaLnBrk="1" hangingPunct="1">
              <a:buFontTx/>
              <a:buChar char="-"/>
            </a:pPr>
            <a:r>
              <a:rPr lang="ar-JO" sz="2800" smtClean="0"/>
              <a:t>150% اذا كان المخصص الخاص اقل من 20% من الرصيد القائم.</a:t>
            </a:r>
          </a:p>
          <a:p>
            <a:pPr marL="827088" indent="-533400" algn="just" rtl="1" eaLnBrk="1" hangingPunct="1">
              <a:buFontTx/>
              <a:buChar char="-"/>
            </a:pPr>
            <a:endParaRPr lang="en-US" sz="2800" smtClean="0"/>
          </a:p>
          <a:p>
            <a:pPr marL="827088" indent="-533400" algn="just" rtl="1" eaLnBrk="1" hangingPunct="1">
              <a:buFontTx/>
              <a:buNone/>
            </a:pPr>
            <a:endParaRPr lang="ar-JO" sz="28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5763"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lnSpc>
                <a:spcPct val="90000"/>
              </a:lnSpc>
              <a:buFontTx/>
              <a:buNone/>
            </a:pPr>
            <a:r>
              <a:rPr lang="ar-JO" sz="2400" b="1" dirty="0" smtClean="0"/>
              <a:t>11. المطالبات مرتفعة المخاطر </a:t>
            </a:r>
            <a:r>
              <a:rPr lang="en-US" sz="2400" b="1" dirty="0" smtClean="0"/>
              <a:t>(Higher Risk Categories)</a:t>
            </a:r>
            <a:endParaRPr lang="ar-JO" sz="2400" b="1" dirty="0" smtClean="0"/>
          </a:p>
          <a:p>
            <a:pPr marL="827088" indent="-533400" algn="just" rtl="1" eaLnBrk="1" hangingPunct="1">
              <a:lnSpc>
                <a:spcPct val="90000"/>
              </a:lnSpc>
              <a:buFontTx/>
              <a:buNone/>
            </a:pPr>
            <a:r>
              <a:rPr lang="ar-JO" sz="2400" b="1" dirty="0" smtClean="0"/>
              <a:t>تعطى المطالبات </a:t>
            </a:r>
            <a:r>
              <a:rPr lang="ar-JO" sz="2400" b="1" dirty="0" err="1" smtClean="0"/>
              <a:t>التاليه</a:t>
            </a:r>
            <a:r>
              <a:rPr lang="ar-JO" sz="2400" b="1" dirty="0" smtClean="0"/>
              <a:t> وزن مخاطر ترجيحي 150%</a:t>
            </a:r>
          </a:p>
          <a:p>
            <a:pPr marL="827088" indent="-533400" algn="just" rtl="1" eaLnBrk="1" hangingPunct="1">
              <a:lnSpc>
                <a:spcPct val="90000"/>
              </a:lnSpc>
              <a:buFontTx/>
              <a:buChar char="-"/>
            </a:pPr>
            <a:r>
              <a:rPr lang="ar-JO" sz="2400" dirty="0" smtClean="0"/>
              <a:t>مطالبات على الدول, مؤسسات القطاع العام, البنوك وشركات </a:t>
            </a:r>
            <a:r>
              <a:rPr lang="ar-JO" sz="2400" dirty="0" err="1" smtClean="0"/>
              <a:t>الاوراق</a:t>
            </a:r>
            <a:r>
              <a:rPr lang="ar-JO" sz="2400" dirty="0" smtClean="0"/>
              <a:t> المالية التي تحمل تصنيف ائتماني اقل من </a:t>
            </a:r>
            <a:r>
              <a:rPr lang="en-US" sz="2400" dirty="0" smtClean="0"/>
              <a:t>B-</a:t>
            </a:r>
          </a:p>
          <a:p>
            <a:pPr marL="827088" indent="-533400" algn="just" rtl="1" eaLnBrk="1" hangingPunct="1">
              <a:lnSpc>
                <a:spcPct val="90000"/>
              </a:lnSpc>
              <a:buFontTx/>
              <a:buChar char="-"/>
            </a:pPr>
            <a:r>
              <a:rPr lang="ar-JO" sz="2400" dirty="0" smtClean="0"/>
              <a:t>مطالبات على شركات القطاع الخاص التي تحمل تصنيف ائتماني اقل من </a:t>
            </a:r>
            <a:r>
              <a:rPr lang="en-US" sz="2400" dirty="0" smtClean="0"/>
              <a:t>BB-</a:t>
            </a:r>
          </a:p>
          <a:p>
            <a:pPr marL="827088" indent="-533400" algn="just" rtl="1" eaLnBrk="1" hangingPunct="1">
              <a:lnSpc>
                <a:spcPct val="90000"/>
              </a:lnSpc>
              <a:buFontTx/>
              <a:buChar char="-"/>
            </a:pPr>
            <a:r>
              <a:rPr lang="ar-JO" sz="2400" dirty="0" smtClean="0"/>
              <a:t>التسهيلات الممنوحة لتمويل رأس المال المغامر </a:t>
            </a:r>
            <a:r>
              <a:rPr lang="en-US" sz="2400" dirty="0" smtClean="0"/>
              <a:t>(Venture Capital)</a:t>
            </a:r>
            <a:r>
              <a:rPr lang="ar-JO" sz="2400" dirty="0" smtClean="0"/>
              <a:t> وهي </a:t>
            </a:r>
            <a:r>
              <a:rPr lang="ar-JO" sz="2400" dirty="0" err="1" smtClean="0"/>
              <a:t>النسهيلات</a:t>
            </a:r>
            <a:r>
              <a:rPr lang="ar-JO" sz="2400" dirty="0" smtClean="0"/>
              <a:t> التي تمنح بغرض تمويل شراء </a:t>
            </a:r>
            <a:r>
              <a:rPr lang="ar-JO" sz="2400" dirty="0" err="1" smtClean="0"/>
              <a:t>اسهم</a:t>
            </a:r>
            <a:r>
              <a:rPr lang="ar-JO" sz="2400" dirty="0" smtClean="0"/>
              <a:t>/حصص في رأس المال الشركات عدا الشركات المساهمة العامة المدرجة في السوق المالي.</a:t>
            </a:r>
          </a:p>
          <a:p>
            <a:pPr marL="827088" indent="-533400" algn="just" rtl="1" eaLnBrk="1" hangingPunct="1">
              <a:lnSpc>
                <a:spcPct val="90000"/>
              </a:lnSpc>
              <a:buFontTx/>
              <a:buChar char="-"/>
            </a:pPr>
            <a:r>
              <a:rPr lang="ar-JO" sz="2400" dirty="0" smtClean="0"/>
              <a:t>التسهيلات الممنوحة لتمويل الاكتتاب بأسهم شركات مساهمة عامة تحت التأسيس.</a:t>
            </a:r>
          </a:p>
          <a:p>
            <a:pPr marL="827088" indent="-533400" algn="just" rtl="1" eaLnBrk="1" hangingPunct="1">
              <a:lnSpc>
                <a:spcPct val="90000"/>
              </a:lnSpc>
              <a:buFontTx/>
              <a:buChar char="-"/>
            </a:pPr>
            <a:r>
              <a:rPr lang="ar-JO" sz="2400" dirty="0" smtClean="0"/>
              <a:t>الحسابات الجارية المكشوفة </a:t>
            </a:r>
            <a:endParaRPr lang="en-US" sz="2400" dirty="0" smtClean="0"/>
          </a:p>
          <a:p>
            <a:pPr marL="827088" indent="-533400" algn="just" rtl="1" eaLnBrk="1" hangingPunct="1">
              <a:lnSpc>
                <a:spcPct val="90000"/>
              </a:lnSpc>
              <a:buFontTx/>
              <a:buNone/>
            </a:pPr>
            <a:endParaRPr lang="ar-JO" sz="24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ctrTitle" idx="4294967295"/>
          </p:nvPr>
        </p:nvSpPr>
        <p:spPr>
          <a:xfrm>
            <a:off x="762000" y="257175"/>
            <a:ext cx="7772400" cy="1190625"/>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247811" name="Rectangle 3"/>
          <p:cNvSpPr>
            <a:spLocks noGrp="1" noChangeArrowheads="1"/>
          </p:cNvSpPr>
          <p:nvPr>
            <p:ph type="subTitle" idx="4294967295"/>
          </p:nvPr>
        </p:nvSpPr>
        <p:spPr>
          <a:xfrm>
            <a:off x="381000" y="1524000"/>
            <a:ext cx="8229600" cy="4876800"/>
          </a:xfrm>
        </p:spPr>
        <p:txBody>
          <a:bodyPr/>
          <a:lstStyle/>
          <a:p>
            <a:pPr marL="827088" indent="-533400" algn="just" rtl="1" eaLnBrk="1" hangingPunct="1">
              <a:buFontTx/>
              <a:buNone/>
            </a:pPr>
            <a:r>
              <a:rPr lang="ar-JO" sz="2400" b="1" dirty="0" smtClean="0"/>
              <a:t>12. البنود خارج الميزانية</a:t>
            </a:r>
          </a:p>
          <a:p>
            <a:pPr marL="827088" indent="-533400" algn="just" rtl="1" eaLnBrk="1" hangingPunct="1">
              <a:buFontTx/>
              <a:buNone/>
            </a:pPr>
            <a:r>
              <a:rPr lang="ar-JO" sz="2800" dirty="0" smtClean="0"/>
              <a:t>تعامل معاملة بازل 1 وذلك بتحويل القيمة الاسمية للبنود خارج الميزانية للالتزامات مباشرة وذلك بضربها بعوامل التحويل.</a:t>
            </a:r>
          </a:p>
          <a:p>
            <a:pPr marL="827088" indent="-533400" algn="just" rtl="1" eaLnBrk="1" hangingPunct="1">
              <a:buFontTx/>
              <a:buNone/>
            </a:pPr>
            <a:endParaRPr lang="ar-JO" sz="2800" dirty="0" smtClean="0"/>
          </a:p>
          <a:p>
            <a:pPr marL="827088" indent="-533400" algn="just" rtl="1" eaLnBrk="1" hangingPunct="1">
              <a:buFontTx/>
              <a:buNone/>
            </a:pPr>
            <a:r>
              <a:rPr lang="ar-JO" sz="2800" dirty="0" smtClean="0"/>
              <a:t>بعد </a:t>
            </a:r>
            <a:r>
              <a:rPr lang="ar-JO" sz="2800" dirty="0" err="1" smtClean="0"/>
              <a:t>ان</a:t>
            </a:r>
            <a:r>
              <a:rPr lang="ar-JO" sz="2800" dirty="0" smtClean="0"/>
              <a:t> يتم تحويل الالتزامات غير المباشرة يتم ضربها بالأوزان الترجيحية التي تقابلها حسب </a:t>
            </a:r>
            <a:r>
              <a:rPr lang="ar-JO" sz="2800" dirty="0" err="1" smtClean="0"/>
              <a:t>اوزان</a:t>
            </a:r>
            <a:r>
              <a:rPr lang="ar-JO" sz="2800" dirty="0" smtClean="0"/>
              <a:t> بازل 2</a:t>
            </a:r>
          </a:p>
          <a:p>
            <a:pPr marL="827088" indent="-533400" algn="just" rtl="1" eaLnBrk="1" hangingPunct="1">
              <a:buFontTx/>
              <a:buNone/>
            </a:pPr>
            <a:endParaRPr lang="ar-JO" sz="28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85800" y="762000"/>
            <a:ext cx="7772400" cy="1219200"/>
          </a:xfrm>
        </p:spPr>
        <p:txBody>
          <a:bodyPr/>
          <a:lstStyle/>
          <a:p>
            <a:pPr rtl="1" eaLnBrk="1" hangingPunct="1"/>
            <a:r>
              <a:rPr lang="ar-JO" sz="3600" b="1" dirty="0" smtClean="0"/>
              <a:t>مخاطر الائتمان</a:t>
            </a:r>
            <a:br>
              <a:rPr lang="ar-JO" sz="3600" b="1" dirty="0" smtClean="0"/>
            </a:br>
            <a:r>
              <a:rPr lang="ar-JO" sz="3600" b="1" dirty="0" smtClean="0"/>
              <a:t>الطريقة المعيارية (</a:t>
            </a:r>
            <a:r>
              <a:rPr lang="ar-JO" sz="3600" b="1" dirty="0" err="1" smtClean="0"/>
              <a:t>النمطيه</a:t>
            </a:r>
            <a:r>
              <a:rPr lang="ar-JO" sz="3600" b="1" dirty="0" smtClean="0"/>
              <a:t>)</a:t>
            </a:r>
            <a:endParaRPr lang="en-US" sz="3600" b="1" dirty="0" smtClean="0"/>
          </a:p>
        </p:txBody>
      </p:sp>
      <p:sp>
        <p:nvSpPr>
          <p:cNvPr id="143363" name="Rectangle 3"/>
          <p:cNvSpPr>
            <a:spLocks noGrp="1" noChangeArrowheads="1"/>
          </p:cNvSpPr>
          <p:nvPr>
            <p:ph type="body" idx="1"/>
          </p:nvPr>
        </p:nvSpPr>
        <p:spPr>
          <a:xfrm>
            <a:off x="457200" y="2022475"/>
            <a:ext cx="8229600" cy="3463925"/>
          </a:xfrm>
        </p:spPr>
        <p:txBody>
          <a:bodyPr/>
          <a:lstStyle/>
          <a:p>
            <a:pPr marL="457200" indent="-457200" algn="r" rtl="1" eaLnBrk="1" hangingPunct="1">
              <a:buFontTx/>
              <a:buNone/>
            </a:pPr>
            <a:r>
              <a:rPr lang="ar-SA" sz="4000" b="1" smtClean="0"/>
              <a:t>أساليب تخفيف المخاطر – الضمان</a:t>
            </a:r>
            <a:endParaRPr lang="ar-JO" sz="4000" b="1" smtClean="0"/>
          </a:p>
          <a:p>
            <a:pPr marL="457200" indent="-457200" algn="r" rtl="1" eaLnBrk="1" hangingPunct="1">
              <a:buFontTx/>
              <a:buNone/>
            </a:pPr>
            <a:endParaRPr lang="ar-SA" sz="4000" smtClean="0"/>
          </a:p>
          <a:p>
            <a:pPr marL="457200" indent="-457200" algn="r" rtl="1" eaLnBrk="1" hangingPunct="1">
              <a:buFontTx/>
              <a:buAutoNum type="arabicPeriod"/>
            </a:pPr>
            <a:r>
              <a:rPr lang="ar-SA" sz="3600" b="1" smtClean="0"/>
              <a:t>الأسلوب البسيط</a:t>
            </a:r>
          </a:p>
          <a:p>
            <a:pPr marL="457200" indent="-457200" eaLnBrk="1" hangingPunct="1">
              <a:buFontTx/>
              <a:buAutoNum type="arabicPeriod"/>
            </a:pPr>
            <a:endParaRPr lang="ar-SA" sz="3600" b="1" smtClean="0"/>
          </a:p>
          <a:p>
            <a:pPr marL="457200" indent="-457200" algn="r" rtl="1" eaLnBrk="1" hangingPunct="1">
              <a:buFontTx/>
              <a:buAutoNum type="arabicPeriod"/>
            </a:pPr>
            <a:r>
              <a:rPr lang="ar-SA" sz="3600" b="1" smtClean="0"/>
              <a:t>الأسلوب الشامل</a:t>
            </a:r>
            <a:endParaRPr lang="en-US" sz="3600" b="1"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85800" y="609600"/>
            <a:ext cx="7772400" cy="1219200"/>
          </a:xfrm>
        </p:spPr>
        <p:txBody>
          <a:bodyPr/>
          <a:lstStyle/>
          <a:p>
            <a:pPr rtl="1" eaLnBrk="1" hangingPunct="1"/>
            <a:r>
              <a:rPr lang="ar-JO" sz="3600" b="1" smtClean="0"/>
              <a:t>1. مخاطر الائتمان</a:t>
            </a:r>
            <a:br>
              <a:rPr lang="ar-JO" sz="3600" b="1" smtClean="0"/>
            </a:br>
            <a:r>
              <a:rPr lang="ar-JO" sz="3600" b="1" smtClean="0"/>
              <a:t>الطريقة المعيارية (النمطيه)</a:t>
            </a:r>
            <a:endParaRPr lang="en-US" sz="3600" b="1" smtClean="0"/>
          </a:p>
        </p:txBody>
      </p:sp>
      <p:sp>
        <p:nvSpPr>
          <p:cNvPr id="144387" name="Rectangle 3"/>
          <p:cNvSpPr>
            <a:spLocks noGrp="1" noChangeArrowheads="1"/>
          </p:cNvSpPr>
          <p:nvPr>
            <p:ph type="body" idx="1"/>
          </p:nvPr>
        </p:nvSpPr>
        <p:spPr>
          <a:xfrm>
            <a:off x="457200" y="1752600"/>
            <a:ext cx="8485188" cy="4724400"/>
          </a:xfrm>
        </p:spPr>
        <p:txBody>
          <a:bodyPr/>
          <a:lstStyle/>
          <a:p>
            <a:pPr algn="just" rtl="1" eaLnBrk="1" hangingPunct="1">
              <a:buFontTx/>
              <a:buNone/>
            </a:pPr>
            <a:r>
              <a:rPr lang="ar-JO" sz="2800" b="1" dirty="0" err="1" smtClean="0"/>
              <a:t>اهداف</a:t>
            </a:r>
            <a:r>
              <a:rPr lang="ar-JO" sz="2800" b="1" dirty="0" smtClean="0"/>
              <a:t> بازل 2 فيما يخص مخففات الائتمان</a:t>
            </a:r>
          </a:p>
          <a:p>
            <a:pPr algn="just" rtl="1" eaLnBrk="1" hangingPunct="1"/>
            <a:r>
              <a:rPr lang="ar-JO" sz="2800" dirty="0" smtClean="0"/>
              <a:t>تشجيع</a:t>
            </a:r>
            <a:r>
              <a:rPr lang="ar-SA" sz="2800" dirty="0" smtClean="0"/>
              <a:t> استخدام مخففات مخاطر الائتمان (</a:t>
            </a:r>
            <a:r>
              <a:rPr lang="en-US" sz="2800" dirty="0" smtClean="0"/>
              <a:t>CRMT</a:t>
            </a:r>
            <a:r>
              <a:rPr lang="ar-SA" sz="2800" dirty="0" smtClean="0"/>
              <a:t>).</a:t>
            </a:r>
          </a:p>
          <a:p>
            <a:pPr algn="just" rtl="1" eaLnBrk="1" hangingPunct="1"/>
            <a:r>
              <a:rPr lang="ar-SA" sz="2800" dirty="0" smtClean="0"/>
              <a:t>متطلبات رأس مال أقل سنداً لمستوى المخاطر الحقيقية التي يتعرض لها البنك.</a:t>
            </a:r>
          </a:p>
          <a:p>
            <a:pPr algn="just" rtl="1" eaLnBrk="1" hangingPunct="1"/>
            <a:r>
              <a:rPr lang="ar-SA" sz="2800" dirty="0" smtClean="0"/>
              <a:t>توسيع مدى مخففات المخاطر الائتمانية المقبولة.</a:t>
            </a:r>
          </a:p>
          <a:p>
            <a:pPr algn="just" rtl="1" eaLnBrk="1" hangingPunct="1"/>
            <a:r>
              <a:rPr lang="ar-SA" sz="2800" dirty="0" smtClean="0"/>
              <a:t>الاعتراف بعدم تطابق </a:t>
            </a:r>
            <a:r>
              <a:rPr lang="ar-SA" sz="2800" dirty="0" err="1" smtClean="0"/>
              <a:t>التحوطات</a:t>
            </a:r>
            <a:r>
              <a:rPr lang="ar-SA" sz="2800" dirty="0" smtClean="0"/>
              <a:t> </a:t>
            </a:r>
            <a:r>
              <a:rPr lang="en-US" sz="2800" dirty="0" smtClean="0"/>
              <a:t>Mismatched hedges </a:t>
            </a:r>
            <a:r>
              <a:rPr lang="ar-SA" sz="2800" dirty="0" smtClean="0"/>
              <a:t>(الاستحقاق ، العملات الأجنبية ، التغطية الجزئية).</a:t>
            </a:r>
          </a:p>
          <a:p>
            <a:pPr algn="just" rtl="1" eaLnBrk="1" hangingPunct="1"/>
            <a:r>
              <a:rPr lang="ar-SA" sz="2800" dirty="0" smtClean="0"/>
              <a:t>متطلبات رأس المال باستخدام مخففات مخاطر الائتمان (</a:t>
            </a:r>
            <a:r>
              <a:rPr lang="en-US" sz="2800" dirty="0" smtClean="0"/>
              <a:t>CRMT</a:t>
            </a:r>
            <a:r>
              <a:rPr lang="ar-SA" sz="2800" dirty="0" smtClean="0"/>
              <a:t>)</a:t>
            </a:r>
            <a:r>
              <a:rPr lang="ar-JO" sz="2800" dirty="0" smtClean="0"/>
              <a:t> يجب </a:t>
            </a:r>
            <a:r>
              <a:rPr lang="ar-JO" sz="2800" dirty="0" err="1" smtClean="0"/>
              <a:t>ان</a:t>
            </a:r>
            <a:r>
              <a:rPr lang="ar-JO" sz="2800" dirty="0" smtClean="0"/>
              <a:t> تكون </a:t>
            </a:r>
            <a:r>
              <a:rPr lang="ar-SA" sz="2800" dirty="0" smtClean="0"/>
              <a:t>أقل </a:t>
            </a:r>
            <a:r>
              <a:rPr lang="ar-SA" sz="2800" dirty="0" err="1" smtClean="0"/>
              <a:t>او</a:t>
            </a:r>
            <a:r>
              <a:rPr lang="ar-SA" sz="2800" dirty="0" smtClean="0"/>
              <a:t> </a:t>
            </a:r>
            <a:r>
              <a:rPr lang="ar-JO" sz="2800" dirty="0" smtClean="0"/>
              <a:t>ت</a:t>
            </a:r>
            <a:r>
              <a:rPr lang="ar-SA" sz="2800" dirty="0" smtClean="0"/>
              <a:t>ساوي لتلك المتطلبات بدونها (</a:t>
            </a:r>
            <a:r>
              <a:rPr lang="en-US" sz="2800" dirty="0" smtClean="0"/>
              <a:t>CRMT</a:t>
            </a:r>
            <a:r>
              <a:rPr lang="ar-SA" sz="2800" dirty="0" smtClean="0"/>
              <a:t>).</a:t>
            </a:r>
            <a:endParaRPr lang="en-US" sz="28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1143000" y="0"/>
            <a:ext cx="7772400" cy="533400"/>
          </a:xfrm>
        </p:spPr>
        <p:txBody>
          <a:bodyPr/>
          <a:lstStyle/>
          <a:p>
            <a:pPr eaLnBrk="1" hangingPunct="1"/>
            <a:r>
              <a:rPr lang="ar-SA" sz="2800" b="1" dirty="0" smtClean="0"/>
              <a:t>مخففات المخاطر المعترف بها</a:t>
            </a:r>
            <a:endParaRPr lang="en-US" sz="2800" b="1" dirty="0" smtClean="0"/>
          </a:p>
        </p:txBody>
      </p:sp>
      <p:graphicFrame>
        <p:nvGraphicFramePr>
          <p:cNvPr id="149530" name="Group 26"/>
          <p:cNvGraphicFramePr>
            <a:graphicFrameLocks noGrp="1"/>
          </p:cNvGraphicFramePr>
          <p:nvPr/>
        </p:nvGraphicFramePr>
        <p:xfrm>
          <a:off x="990600" y="696913"/>
          <a:ext cx="8001000" cy="6277998"/>
        </p:xfrm>
        <a:graphic>
          <a:graphicData uri="http://schemas.openxmlformats.org/drawingml/2006/table">
            <a:tbl>
              <a:tblPr rtl="1"/>
              <a:tblGrid>
                <a:gridCol w="1982952"/>
                <a:gridCol w="2063151"/>
                <a:gridCol w="1992388"/>
                <a:gridCol w="1962509"/>
              </a:tblGrid>
              <a:tr h="10659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JO" sz="2400" b="1" i="0" u="none" strike="noStrike" cap="none" normalizeH="0" baseline="0" dirty="0" smtClean="0">
                          <a:ln>
                            <a:noFill/>
                          </a:ln>
                          <a:solidFill>
                            <a:schemeClr val="tx1"/>
                          </a:solidFill>
                          <a:effectLst/>
                          <a:latin typeface="Arial" pitchFamily="34" charset="0"/>
                          <a:cs typeface="Arial" pitchFamily="34" charset="0"/>
                        </a:rPr>
                        <a:t>بازل 1</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76200" cap="flat" cmpd="sng" algn="ctr">
                      <a:solidFill>
                        <a:schemeClr val="tx1"/>
                      </a:solidFill>
                      <a:prstDash val="solid"/>
                      <a:round/>
                      <a:headEnd type="none" w="sm" len="sm"/>
                      <a:tailEnd type="none" w="sm" len="sm"/>
                    </a:lnL>
                    <a:lnR w="762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762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2400" b="1" i="0" u="none" strike="noStrike" cap="none" normalizeH="0" baseline="0" smtClean="0">
                          <a:ln>
                            <a:noFill/>
                          </a:ln>
                          <a:solidFill>
                            <a:schemeClr val="tx1"/>
                          </a:solidFill>
                          <a:effectLst/>
                          <a:latin typeface="Arial" pitchFamily="34" charset="0"/>
                          <a:cs typeface="Arial" pitchFamily="34" charset="0"/>
                        </a:rPr>
                        <a:t>بازل 2</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الطريقة المعيارية</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76200" cap="flat" cmpd="sng" algn="ctr">
                      <a:solidFill>
                        <a:schemeClr val="tx1"/>
                      </a:solidFill>
                      <a:prstDash val="solid"/>
                      <a:round/>
                      <a:headEnd type="none" w="sm" len="sm"/>
                      <a:tailEnd type="none" w="sm" len="sm"/>
                    </a:lnL>
                    <a:lnR w="762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762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طريقة التقييم الداخلي الأساسية</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76200" cap="flat" cmpd="sng" algn="ctr">
                      <a:solidFill>
                        <a:schemeClr val="tx1"/>
                      </a:solidFill>
                      <a:prstDash val="solid"/>
                      <a:round/>
                      <a:headEnd type="none" w="sm" len="sm"/>
                      <a:tailEnd type="none" w="sm" len="sm"/>
                    </a:lnL>
                    <a:lnR w="762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762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smtClean="0">
                          <a:ln>
                            <a:noFill/>
                          </a:ln>
                          <a:solidFill>
                            <a:schemeClr val="tx1"/>
                          </a:solidFill>
                          <a:effectLst/>
                          <a:latin typeface="Arial" pitchFamily="34" charset="0"/>
                          <a:cs typeface="Arial" pitchFamily="34" charset="0"/>
                        </a:rPr>
                        <a:t>طريقة التقييم الداخلي المتقدمة</a:t>
                      </a:r>
                      <a:endParaRPr kumimoji="0" lang="en-US" sz="2400" b="1" i="0" u="none" strike="noStrike" cap="none" normalizeH="0" baseline="0" smtClean="0">
                        <a:ln>
                          <a:noFill/>
                        </a:ln>
                        <a:solidFill>
                          <a:schemeClr val="tx1"/>
                        </a:solidFill>
                        <a:effectLst/>
                        <a:latin typeface="Arial" pitchFamily="34" charset="0"/>
                        <a:cs typeface="Arial" pitchFamily="34" charset="0"/>
                      </a:endParaRPr>
                    </a:p>
                  </a:txBody>
                  <a:tcPr horzOverflow="overflow">
                    <a:lnL w="76200" cap="flat" cmpd="sng" algn="ctr">
                      <a:solidFill>
                        <a:schemeClr val="tx1"/>
                      </a:solidFill>
                      <a:prstDash val="solid"/>
                      <a:round/>
                      <a:headEnd type="none" w="sm" len="sm"/>
                      <a:tailEnd type="none" w="sm" len="sm"/>
                    </a:lnL>
                    <a:lnR w="762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76200" cap="flat" cmpd="sng" algn="ctr">
                      <a:solidFill>
                        <a:schemeClr val="tx1"/>
                      </a:solidFill>
                      <a:prstDash val="solid"/>
                      <a:round/>
                      <a:headEnd type="none" w="sm" len="sm"/>
                      <a:tailEnd type="none" w="sm" len="sm"/>
                    </a:lnB>
                    <a:lnTlToBr>
                      <a:noFill/>
                    </a:lnTlToBr>
                    <a:lnBlToTr>
                      <a:noFill/>
                    </a:lnBlToTr>
                    <a:noFill/>
                  </a:tcPr>
                </a:tc>
              </a:tr>
              <a:tr h="5095169">
                <a:tc>
                  <a:txBody>
                    <a:bodyPr/>
                    <a:lstStyle/>
                    <a:p>
                      <a:pPr marL="190500" marR="0" lvl="0" indent="-190500" algn="just"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smtClean="0">
                          <a:ln>
                            <a:noFill/>
                          </a:ln>
                          <a:solidFill>
                            <a:schemeClr val="tx1"/>
                          </a:solidFill>
                          <a:effectLst/>
                          <a:latin typeface="Arial" pitchFamily="34" charset="0"/>
                          <a:cs typeface="Arial" pitchFamily="34" charset="0"/>
                        </a:rPr>
                        <a:t>نقـــــد</a:t>
                      </a:r>
                    </a:p>
                    <a:p>
                      <a:pPr marL="190500" marR="0" lvl="0" indent="-19050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smtClean="0">
                          <a:ln>
                            <a:noFill/>
                          </a:ln>
                          <a:solidFill>
                            <a:schemeClr val="tx1"/>
                          </a:solidFill>
                          <a:effectLst/>
                          <a:latin typeface="Arial" pitchFamily="34" charset="0"/>
                          <a:cs typeface="Arial" pitchFamily="34" charset="0"/>
                        </a:rPr>
                        <a:t> أدوات الدين الصادرة عن الحكومات </a:t>
                      </a:r>
                      <a:r>
                        <a:rPr kumimoji="0" lang="ar-JO" sz="2000" b="0" i="0" u="none" strike="noStrike" cap="none" normalizeH="0" baseline="0" smtClean="0">
                          <a:ln>
                            <a:noFill/>
                          </a:ln>
                          <a:solidFill>
                            <a:schemeClr val="tx1"/>
                          </a:solidFill>
                          <a:effectLst/>
                          <a:latin typeface="Arial" pitchFamily="34" charset="0"/>
                          <a:cs typeface="Arial" pitchFamily="34" charset="0"/>
                        </a:rPr>
                        <a:t>وبنوك دول </a:t>
                      </a:r>
                      <a:r>
                        <a:rPr kumimoji="0" lang="en-US" sz="2000" b="0" i="0" u="none" strike="noStrike" cap="none" normalizeH="0" baseline="0" smtClean="0">
                          <a:ln>
                            <a:noFill/>
                          </a:ln>
                          <a:solidFill>
                            <a:schemeClr val="tx1"/>
                          </a:solidFill>
                          <a:effectLst/>
                          <a:latin typeface="Arial" pitchFamily="34" charset="0"/>
                          <a:cs typeface="Arial" pitchFamily="34" charset="0"/>
                        </a:rPr>
                        <a:t>OECD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cs typeface="Arial" pitchFamily="34" charset="0"/>
                        </a:rPr>
                        <a:t/>
                      </a:r>
                      <a:br>
                        <a:rPr kumimoji="0" lang="en-US" sz="2000" b="0" i="0" u="none" strike="noStrike" cap="none" normalizeH="0" baseline="0" dirty="0" smtClean="0">
                          <a:ln>
                            <a:noFill/>
                          </a:ln>
                          <a:solidFill>
                            <a:schemeClr val="tx1"/>
                          </a:solidFill>
                          <a:effectLst/>
                          <a:latin typeface="Arial" pitchFamily="34" charset="0"/>
                          <a:cs typeface="Arial" pitchFamily="34" charset="0"/>
                        </a:rPr>
                      </a:br>
                      <a:r>
                        <a:rPr kumimoji="0" lang="ar-JO" sz="2000" b="0" i="0" u="none" strike="noStrike" cap="none" normalizeH="0" baseline="0" dirty="0" smtClean="0">
                          <a:ln>
                            <a:noFill/>
                          </a:ln>
                          <a:solidFill>
                            <a:schemeClr val="tx1"/>
                          </a:solidFill>
                          <a:effectLst/>
                          <a:latin typeface="Arial" pitchFamily="34" charset="0"/>
                          <a:cs typeface="Arial" pitchFamily="34" charset="0"/>
                        </a:rPr>
                        <a:t>- </a:t>
                      </a:r>
                      <a:r>
                        <a:rPr kumimoji="0" lang="ar-JO" sz="2000" b="0" i="0" u="none" strike="noStrike" cap="none" normalizeH="0" baseline="0" dirty="0" err="1" smtClean="0">
                          <a:ln>
                            <a:noFill/>
                          </a:ln>
                          <a:solidFill>
                            <a:schemeClr val="tx1"/>
                          </a:solidFill>
                          <a:effectLst/>
                          <a:latin typeface="Arial" pitchFamily="34" charset="0"/>
                          <a:cs typeface="Arial" pitchFamily="34" charset="0"/>
                        </a:rPr>
                        <a:t>ن</a:t>
                      </a:r>
                      <a:r>
                        <a:rPr kumimoji="0" lang="ar-SA" sz="2000" b="0" i="0" u="none" strike="noStrike" cap="none" normalizeH="0" baseline="0" dirty="0" smtClean="0">
                          <a:ln>
                            <a:noFill/>
                          </a:ln>
                          <a:solidFill>
                            <a:schemeClr val="tx1"/>
                          </a:solidFill>
                          <a:effectLst/>
                          <a:latin typeface="Arial" pitchFamily="34" charset="0"/>
                          <a:cs typeface="Arial" pitchFamily="34" charset="0"/>
                        </a:rPr>
                        <a:t>قـــــد</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 أدوات الدين الصادرة عن الحكومات والبنوك</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err="1" smtClean="0">
                          <a:ln>
                            <a:noFill/>
                          </a:ln>
                          <a:solidFill>
                            <a:schemeClr val="tx1"/>
                          </a:solidFill>
                          <a:effectLst/>
                          <a:latin typeface="Arial" pitchFamily="34" charset="0"/>
                          <a:cs typeface="Arial" pitchFamily="34" charset="0"/>
                        </a:rPr>
                        <a:t>كفالات</a:t>
                      </a:r>
                      <a:r>
                        <a:rPr kumimoji="0" lang="ar-SA" sz="2000" b="0" i="0" u="none" strike="noStrike" cap="none" normalizeH="0" baseline="0" dirty="0" smtClean="0">
                          <a:ln>
                            <a:noFill/>
                          </a:ln>
                          <a:solidFill>
                            <a:schemeClr val="tx1"/>
                          </a:solidFill>
                          <a:effectLst/>
                          <a:latin typeface="Arial" pitchFamily="34" charset="0"/>
                          <a:cs typeface="Arial" pitchFamily="34" charset="0"/>
                        </a:rPr>
                        <a:t>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err="1" smtClean="0">
                          <a:ln>
                            <a:noFill/>
                          </a:ln>
                          <a:solidFill>
                            <a:schemeClr val="tx1"/>
                          </a:solidFill>
                          <a:effectLst/>
                          <a:latin typeface="Arial" pitchFamily="34" charset="0"/>
                          <a:cs typeface="Arial" pitchFamily="34" charset="0"/>
                        </a:rPr>
                        <a:t>ادوات</a:t>
                      </a:r>
                      <a:r>
                        <a:rPr kumimoji="0" lang="ar-SA" sz="2000" b="0" i="0" u="none" strike="noStrike" cap="none" normalizeH="0" baseline="0" dirty="0" smtClean="0">
                          <a:ln>
                            <a:noFill/>
                          </a:ln>
                          <a:solidFill>
                            <a:schemeClr val="tx1"/>
                          </a:solidFill>
                          <a:effectLst/>
                          <a:latin typeface="Arial" pitchFamily="34" charset="0"/>
                          <a:cs typeface="Arial" pitchFamily="34" charset="0"/>
                        </a:rPr>
                        <a:t> الدين الصادرة عن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الأسهم</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صناديق الاستثمار</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المشتقات الائتمانية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   نقد</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 أدوات الدين الصادرة عن الحكومات والبنوك</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JO" sz="2000" b="0" i="0" u="none" strike="noStrike" cap="none" normalizeH="0" baseline="0" dirty="0" smtClean="0">
                          <a:ln>
                            <a:noFill/>
                          </a:ln>
                          <a:solidFill>
                            <a:schemeClr val="tx1"/>
                          </a:solidFill>
                          <a:effectLst/>
                          <a:latin typeface="Arial" pitchFamily="34" charset="0"/>
                          <a:cs typeface="Arial" pitchFamily="34" charset="0"/>
                        </a:rPr>
                        <a:t> </a:t>
                      </a:r>
                      <a:r>
                        <a:rPr kumimoji="0" lang="ar-SA" sz="2000" b="0" i="0" u="none" strike="noStrike" cap="none" normalizeH="0" baseline="0" dirty="0" err="1" smtClean="0">
                          <a:ln>
                            <a:noFill/>
                          </a:ln>
                          <a:solidFill>
                            <a:schemeClr val="tx1"/>
                          </a:solidFill>
                          <a:effectLst/>
                          <a:latin typeface="Arial" pitchFamily="34" charset="0"/>
                          <a:cs typeface="Arial" pitchFamily="34" charset="0"/>
                        </a:rPr>
                        <a:t>كفالات</a:t>
                      </a:r>
                      <a:r>
                        <a:rPr kumimoji="0" lang="ar-SA" sz="2000" b="0" i="0" u="none" strike="noStrike" cap="none" normalizeH="0" baseline="0" dirty="0" smtClean="0">
                          <a:ln>
                            <a:noFill/>
                          </a:ln>
                          <a:solidFill>
                            <a:schemeClr val="tx1"/>
                          </a:solidFill>
                          <a:effectLst/>
                          <a:latin typeface="Arial" pitchFamily="34" charset="0"/>
                          <a:cs typeface="Arial" pitchFamily="34" charset="0"/>
                        </a:rPr>
                        <a:t>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a:t>
                      </a:r>
                      <a:r>
                        <a:rPr kumimoji="0" lang="ar-JO" sz="2000" b="0" i="0" u="none" strike="noStrike" cap="none" normalizeH="0" baseline="0" dirty="0" smtClean="0">
                          <a:ln>
                            <a:noFill/>
                          </a:ln>
                          <a:solidFill>
                            <a:schemeClr val="tx1"/>
                          </a:solidFill>
                          <a:effectLst/>
                          <a:latin typeface="Arial" pitchFamily="34"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cs typeface="Arial" pitchFamily="34" charset="0"/>
                        </a:rPr>
                        <a:t>أدوات الدين الصادرة عن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الأسهم</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صناديق الاستثمار</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المشتقات الائتمانية</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أوراق برسم التحصيل</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ضمانات أخرى</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    نقد</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 أدوات الدين الصادرة عن الحكومات والبنوك</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err="1" smtClean="0">
                          <a:ln>
                            <a:noFill/>
                          </a:ln>
                          <a:solidFill>
                            <a:schemeClr val="tx1"/>
                          </a:solidFill>
                          <a:effectLst/>
                          <a:latin typeface="Arial" pitchFamily="34" charset="0"/>
                          <a:cs typeface="Arial" pitchFamily="34" charset="0"/>
                        </a:rPr>
                        <a:t>كفالات</a:t>
                      </a:r>
                      <a:r>
                        <a:rPr kumimoji="0" lang="ar-SA" sz="2000" b="0" i="0" u="none" strike="noStrike" cap="none" normalizeH="0" baseline="0" dirty="0" smtClean="0">
                          <a:ln>
                            <a:noFill/>
                          </a:ln>
                          <a:solidFill>
                            <a:schemeClr val="tx1"/>
                          </a:solidFill>
                          <a:effectLst/>
                          <a:latin typeface="Arial" pitchFamily="34" charset="0"/>
                          <a:cs typeface="Arial" pitchFamily="34" charset="0"/>
                        </a:rPr>
                        <a:t>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err="1" smtClean="0">
                          <a:ln>
                            <a:noFill/>
                          </a:ln>
                          <a:solidFill>
                            <a:schemeClr val="tx1"/>
                          </a:solidFill>
                          <a:effectLst/>
                          <a:latin typeface="Arial" pitchFamily="34" charset="0"/>
                          <a:cs typeface="Arial" pitchFamily="34" charset="0"/>
                        </a:rPr>
                        <a:t>ادوات</a:t>
                      </a:r>
                      <a:r>
                        <a:rPr kumimoji="0" lang="ar-SA" sz="2000" b="0" i="0" u="none" strike="noStrike" cap="none" normalizeH="0" baseline="0" dirty="0" smtClean="0">
                          <a:ln>
                            <a:noFill/>
                          </a:ln>
                          <a:solidFill>
                            <a:schemeClr val="tx1"/>
                          </a:solidFill>
                          <a:effectLst/>
                          <a:latin typeface="Arial" pitchFamily="34" charset="0"/>
                          <a:cs typeface="Arial" pitchFamily="34" charset="0"/>
                        </a:rPr>
                        <a:t> الدين الصادرة عن الشركات</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الأسهم</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صناديق الاستثمار</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SA" sz="2000" b="0" i="0" u="none" strike="noStrike" cap="none" normalizeH="0" baseline="0" dirty="0" smtClean="0">
                          <a:ln>
                            <a:noFill/>
                          </a:ln>
                          <a:solidFill>
                            <a:schemeClr val="tx1"/>
                          </a:solidFill>
                          <a:effectLst/>
                          <a:latin typeface="Arial" pitchFamily="34" charset="0"/>
                          <a:cs typeface="Arial" pitchFamily="34" charset="0"/>
                        </a:rPr>
                        <a:t>المشتقات الائتمانية</a:t>
                      </a:r>
                      <a:endParaRPr kumimoji="0" lang="ar-JO"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JO" sz="2000" b="0" i="0" u="none" strike="noStrike" cap="none" normalizeH="0" baseline="0" dirty="0" err="1" smtClean="0">
                          <a:ln>
                            <a:noFill/>
                          </a:ln>
                          <a:solidFill>
                            <a:schemeClr val="tx1"/>
                          </a:solidFill>
                          <a:effectLst/>
                          <a:latin typeface="Arial" pitchFamily="34" charset="0"/>
                          <a:cs typeface="Arial" pitchFamily="34" charset="0"/>
                        </a:rPr>
                        <a:t>اوزان</a:t>
                      </a:r>
                      <a:r>
                        <a:rPr kumimoji="0" lang="ar-JO" sz="2000" b="0" i="0" u="none" strike="noStrike" cap="none" normalizeH="0" baseline="0" dirty="0" smtClean="0">
                          <a:ln>
                            <a:noFill/>
                          </a:ln>
                          <a:solidFill>
                            <a:schemeClr val="tx1"/>
                          </a:solidFill>
                          <a:effectLst/>
                          <a:latin typeface="Arial" pitchFamily="34" charset="0"/>
                          <a:cs typeface="Arial" pitchFamily="34" charset="0"/>
                        </a:rPr>
                        <a:t> برسم التحصيل</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JO" sz="2000" b="0" i="0" u="none" strike="noStrike" cap="none" normalizeH="0" baseline="0" dirty="0" smtClean="0">
                          <a:ln>
                            <a:noFill/>
                          </a:ln>
                          <a:solidFill>
                            <a:schemeClr val="tx1"/>
                          </a:solidFill>
                          <a:effectLst/>
                          <a:latin typeface="Arial" pitchFamily="34" charset="0"/>
                          <a:cs typeface="Arial" pitchFamily="34" charset="0"/>
                        </a:rPr>
                        <a:t>ضمانات </a:t>
                      </a:r>
                      <a:r>
                        <a:rPr kumimoji="0" lang="ar-JO" sz="2000" b="0" i="0" u="none" strike="noStrike" cap="none" normalizeH="0" baseline="0" dirty="0" err="1" smtClean="0">
                          <a:ln>
                            <a:noFill/>
                          </a:ln>
                          <a:solidFill>
                            <a:schemeClr val="tx1"/>
                          </a:solidFill>
                          <a:effectLst/>
                          <a:latin typeface="Arial" pitchFamily="34" charset="0"/>
                          <a:cs typeface="Arial" pitchFamily="34" charset="0"/>
                        </a:rPr>
                        <a:t>اخرى</a:t>
                      </a:r>
                      <a:r>
                        <a:rPr kumimoji="0" lang="ar-JO" sz="2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ar-JO" sz="2000" b="0" i="0" u="none" strike="noStrike" cap="none" normalizeH="0" baseline="0" dirty="0" err="1" smtClean="0">
                          <a:ln>
                            <a:noFill/>
                          </a:ln>
                          <a:solidFill>
                            <a:schemeClr val="tx1"/>
                          </a:solidFill>
                          <a:effectLst/>
                          <a:latin typeface="Arial" pitchFamily="34" charset="0"/>
                          <a:cs typeface="Arial" pitchFamily="34" charset="0"/>
                        </a:rPr>
                        <a:t>الانواع</a:t>
                      </a:r>
                      <a:r>
                        <a:rPr kumimoji="0" lang="ar-JO" sz="2000" b="0" i="0" u="none" strike="noStrike" cap="none" normalizeH="0" baseline="0" dirty="0" smtClean="0">
                          <a:ln>
                            <a:noFill/>
                          </a:ln>
                          <a:solidFill>
                            <a:schemeClr val="tx1"/>
                          </a:solidFill>
                          <a:effectLst/>
                          <a:latin typeface="Arial" pitchFamily="34" charset="0"/>
                          <a:cs typeface="Arial" pitchFamily="34" charset="0"/>
                        </a:rPr>
                        <a:t> </a:t>
                      </a:r>
                      <a:r>
                        <a:rPr kumimoji="0" lang="ar-JO" sz="2000" b="0" i="0" u="none" strike="noStrike" cap="none" normalizeH="0" baseline="0" dirty="0" err="1" smtClean="0">
                          <a:ln>
                            <a:noFill/>
                          </a:ln>
                          <a:solidFill>
                            <a:schemeClr val="tx1"/>
                          </a:solidFill>
                          <a:effectLst/>
                          <a:latin typeface="Arial" pitchFamily="34" charset="0"/>
                          <a:cs typeface="Arial" pitchFamily="34" charset="0"/>
                        </a:rPr>
                        <a:t>الاخرى</a:t>
                      </a:r>
                      <a:r>
                        <a:rPr kumimoji="0" lang="ar-JO" sz="2000" b="0" i="0" u="none" strike="noStrike" cap="none" normalizeH="0" baseline="0" dirty="0" smtClean="0">
                          <a:ln>
                            <a:noFill/>
                          </a:ln>
                          <a:solidFill>
                            <a:schemeClr val="tx1"/>
                          </a:solidFill>
                          <a:effectLst/>
                          <a:latin typeface="Arial" pitchFamily="34" charset="0"/>
                          <a:cs typeface="Arial" pitchFamily="34" charset="0"/>
                        </a:rPr>
                        <a:t> لمخففات المخاطر.</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762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143000" y="228600"/>
            <a:ext cx="7772400" cy="914400"/>
          </a:xfrm>
        </p:spPr>
        <p:txBody>
          <a:bodyPr/>
          <a:lstStyle/>
          <a:p>
            <a:pPr rtl="1" eaLnBrk="1" hangingPunct="1"/>
            <a:r>
              <a:rPr lang="ar-SA" sz="3600" b="1" smtClean="0"/>
              <a:t>مخففات المخاطر المعترف بها</a:t>
            </a:r>
            <a:endParaRPr lang="en-US" sz="3600" b="1" smtClean="0"/>
          </a:p>
        </p:txBody>
      </p:sp>
      <p:sp>
        <p:nvSpPr>
          <p:cNvPr id="151555" name="Rectangle 3"/>
          <p:cNvSpPr>
            <a:spLocks noGrp="1" noChangeArrowheads="1"/>
          </p:cNvSpPr>
          <p:nvPr>
            <p:ph type="body" idx="1"/>
          </p:nvPr>
        </p:nvSpPr>
        <p:spPr>
          <a:xfrm>
            <a:off x="533400" y="1143000"/>
            <a:ext cx="8382000" cy="4114800"/>
          </a:xfrm>
        </p:spPr>
        <p:txBody>
          <a:bodyPr/>
          <a:lstStyle/>
          <a:p>
            <a:pPr algn="just" rtl="1" eaLnBrk="1" hangingPunct="1"/>
            <a:r>
              <a:rPr lang="ar-SA" sz="2800" b="1" smtClean="0"/>
              <a:t>بازل </a:t>
            </a:r>
            <a:r>
              <a:rPr lang="en-US" sz="2800" b="1" smtClean="0"/>
              <a:t>II</a:t>
            </a:r>
            <a:r>
              <a:rPr lang="ar-SA" sz="2800" b="1" smtClean="0"/>
              <a:t>  :</a:t>
            </a:r>
          </a:p>
          <a:p>
            <a:pPr algn="just" eaLnBrk="1" hangingPunct="1">
              <a:buFontTx/>
              <a:buNone/>
            </a:pPr>
            <a:endParaRPr lang="ar-SA" sz="1000" b="1" smtClean="0"/>
          </a:p>
          <a:p>
            <a:pPr lvl="1" algn="just" rtl="1" eaLnBrk="1" hangingPunct="1">
              <a:buFont typeface="Wingdings" pitchFamily="2" charset="2"/>
              <a:buChar char="×"/>
            </a:pPr>
            <a:r>
              <a:rPr lang="ar-SA" sz="2400" b="1" smtClean="0"/>
              <a:t>النقد المودع لدى البنك المقرض. </a:t>
            </a:r>
          </a:p>
          <a:p>
            <a:pPr lvl="1" algn="just" rtl="1" eaLnBrk="1" hangingPunct="1">
              <a:buFont typeface="Wingdings" pitchFamily="2" charset="2"/>
              <a:buChar char="×"/>
            </a:pPr>
            <a:r>
              <a:rPr lang="ar-SA" sz="2400" b="1" smtClean="0"/>
              <a:t>سندات الدين ذات تصنيف ائتماني لا يقل عن </a:t>
            </a:r>
            <a:r>
              <a:rPr lang="en-US" sz="2400" b="1" smtClean="0"/>
              <a:t>BB-</a:t>
            </a:r>
            <a:r>
              <a:rPr lang="ar-SA" sz="2400" b="1" smtClean="0"/>
              <a:t> الصادرة عن الحكومات ومؤسسات القطاع العام التي تعامل معاملة الحكومات من قبل السلطات الرقابية.</a:t>
            </a:r>
          </a:p>
          <a:p>
            <a:pPr lvl="1" algn="just" rtl="1" eaLnBrk="1" hangingPunct="1">
              <a:buFont typeface="Wingdings" pitchFamily="2" charset="2"/>
              <a:buChar char="×"/>
            </a:pPr>
            <a:r>
              <a:rPr lang="ar-SA" sz="2400" b="1" smtClean="0"/>
              <a:t>سندات الدين الصادرة عن مصدرين آخرين ذات تصنيف ائتماني لا يقل عن </a:t>
            </a:r>
            <a:r>
              <a:rPr lang="en-US" sz="2400" b="1" smtClean="0"/>
              <a:t>BBB-</a:t>
            </a:r>
            <a:r>
              <a:rPr lang="ar-SA" sz="2400" b="1" smtClean="0"/>
              <a:t>.</a:t>
            </a:r>
          </a:p>
          <a:p>
            <a:pPr lvl="1" algn="just" rtl="1" eaLnBrk="1" hangingPunct="1">
              <a:buFont typeface="Wingdings" pitchFamily="2" charset="2"/>
              <a:buChar char="×"/>
            </a:pPr>
            <a:r>
              <a:rPr lang="ar-SA" sz="2400" b="1" smtClean="0"/>
              <a:t>سندات الدين لا يقل تصنيفها الائتماني </a:t>
            </a:r>
            <a:r>
              <a:rPr lang="en-US" sz="2400" b="1" smtClean="0"/>
              <a:t>P</a:t>
            </a:r>
            <a:r>
              <a:rPr lang="en-US" sz="2400" b="1" baseline="-25000" smtClean="0"/>
              <a:t>3</a:t>
            </a:r>
            <a:r>
              <a:rPr lang="ar-SA" sz="2400" b="1" smtClean="0"/>
              <a:t>/</a:t>
            </a:r>
            <a:r>
              <a:rPr lang="en-US" sz="2400" b="1" smtClean="0"/>
              <a:t>A3</a:t>
            </a:r>
            <a:r>
              <a:rPr lang="ar-SA" sz="2400" b="1" smtClean="0"/>
              <a:t>.</a:t>
            </a:r>
          </a:p>
          <a:p>
            <a:pPr lvl="1" algn="just" rtl="1" eaLnBrk="1" hangingPunct="1">
              <a:buFont typeface="Wingdings" pitchFamily="2" charset="2"/>
              <a:buChar char="×"/>
            </a:pPr>
            <a:r>
              <a:rPr lang="ar-SA" sz="2400" b="1" smtClean="0"/>
              <a:t>الذهب.</a:t>
            </a:r>
          </a:p>
          <a:p>
            <a:pPr lvl="2" algn="just" rtl="1" eaLnBrk="1" hangingPunct="1">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rtl="1" eaLnBrk="1" hangingPunct="1"/>
            <a:r>
              <a:rPr lang="ar-SA" b="1" smtClean="0"/>
              <a:t>مخففات المخاطر المعترف بها</a:t>
            </a:r>
            <a:endParaRPr lang="en-US" b="1" smtClean="0"/>
          </a:p>
        </p:txBody>
      </p:sp>
      <p:sp>
        <p:nvSpPr>
          <p:cNvPr id="152579" name="Rectangle 3"/>
          <p:cNvSpPr>
            <a:spLocks noGrp="1" noChangeArrowheads="1"/>
          </p:cNvSpPr>
          <p:nvPr>
            <p:ph type="body" idx="1"/>
          </p:nvPr>
        </p:nvSpPr>
        <p:spPr/>
        <p:txBody>
          <a:bodyPr/>
          <a:lstStyle/>
          <a:p>
            <a:pPr algn="r" rtl="1" eaLnBrk="1" hangingPunct="1"/>
            <a:r>
              <a:rPr lang="ar-SA" smtClean="0"/>
              <a:t>السندات </a:t>
            </a:r>
            <a:r>
              <a:rPr lang="ar-JO" smtClean="0"/>
              <a:t>غير المصنفة والصادرة</a:t>
            </a:r>
            <a:r>
              <a:rPr lang="ar-SA" smtClean="0"/>
              <a:t> عن البنوك ولكنها مدرجة في سوق معترف به.</a:t>
            </a:r>
          </a:p>
          <a:p>
            <a:pPr algn="r" rtl="1" eaLnBrk="1" hangingPunct="1"/>
            <a:r>
              <a:rPr lang="ar-SA" smtClean="0"/>
              <a:t>الأسهم المدرجة ضمن مؤشر رئيسي.</a:t>
            </a:r>
          </a:p>
          <a:p>
            <a:pPr algn="r" rtl="1" eaLnBrk="1" hangingPunct="1"/>
            <a:r>
              <a:rPr lang="ar-SA" smtClean="0"/>
              <a:t>صناديق الاستثمار المشترك والتي يقتصر الاستثمار فيها على الأدوات المذكورة أعلاه.</a:t>
            </a:r>
          </a:p>
          <a:p>
            <a:pPr algn="r" rtl="1" eaLnBrk="1" hangingPunct="1"/>
            <a:r>
              <a:rPr lang="ar-SA" smtClean="0"/>
              <a:t>الأسهم غير المدرجة في مؤشر رئيسي ولكنها مدرجة في سوق معترف به (فقط في الأسلوب الشامل).</a:t>
            </a:r>
            <a:endParaRPr 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a:xfrm>
            <a:off x="914400" y="228600"/>
            <a:ext cx="7772400" cy="1143000"/>
          </a:xfrm>
        </p:spPr>
        <p:txBody>
          <a:bodyPr/>
          <a:lstStyle/>
          <a:p>
            <a:pPr eaLnBrk="1" hangingPunct="1"/>
            <a:r>
              <a:rPr lang="ar-SA" b="1" smtClean="0"/>
              <a:t>أسلوبين للتعامل مع الضمانة</a:t>
            </a:r>
            <a:endParaRPr lang="en-US" b="1" smtClean="0"/>
          </a:p>
        </p:txBody>
      </p:sp>
      <p:sp>
        <p:nvSpPr>
          <p:cNvPr id="153603" name="Text Box 3"/>
          <p:cNvSpPr txBox="1">
            <a:spLocks noChangeArrowheads="1"/>
          </p:cNvSpPr>
          <p:nvPr/>
        </p:nvSpPr>
        <p:spPr bwMode="auto">
          <a:xfrm>
            <a:off x="3048000" y="1828800"/>
            <a:ext cx="3048000" cy="1208088"/>
          </a:xfrm>
          <a:prstGeom prst="rect">
            <a:avLst/>
          </a:prstGeom>
          <a:noFill/>
          <a:ln w="57150">
            <a:solidFill>
              <a:srgbClr val="000000"/>
            </a:solidFill>
            <a:miter lim="800000"/>
            <a:headEnd type="none" w="sm" len="sm"/>
            <a:tailEnd type="none" w="sm" len="sm"/>
          </a:ln>
        </p:spPr>
        <p:txBody>
          <a:bodyPr>
            <a:spAutoFit/>
          </a:bodyPr>
          <a:lstStyle/>
          <a:p>
            <a:pPr algn="ctr" rtl="1">
              <a:spcBef>
                <a:spcPct val="50000"/>
              </a:spcBef>
            </a:pPr>
            <a:endParaRPr lang="ar-SA" sz="200" b="1">
              <a:latin typeface="Times New Roman" pitchFamily="18" charset="0"/>
            </a:endParaRPr>
          </a:p>
          <a:p>
            <a:pPr algn="ctr" rtl="1">
              <a:spcBef>
                <a:spcPct val="50000"/>
              </a:spcBef>
            </a:pPr>
            <a:r>
              <a:rPr lang="ar-SA" sz="3600" b="1">
                <a:latin typeface="Times New Roman" pitchFamily="18" charset="0"/>
              </a:rPr>
              <a:t>الضمانــة</a:t>
            </a:r>
          </a:p>
          <a:p>
            <a:pPr algn="ctr" rtl="1">
              <a:spcBef>
                <a:spcPct val="50000"/>
              </a:spcBef>
            </a:pPr>
            <a:endParaRPr lang="en-US" sz="900">
              <a:latin typeface="Times New Roman" pitchFamily="18" charset="0"/>
            </a:endParaRPr>
          </a:p>
        </p:txBody>
      </p:sp>
      <p:sp>
        <p:nvSpPr>
          <p:cNvPr id="153604" name="Text Box 4"/>
          <p:cNvSpPr txBox="1">
            <a:spLocks noChangeArrowheads="1"/>
          </p:cNvSpPr>
          <p:nvPr/>
        </p:nvSpPr>
        <p:spPr bwMode="auto">
          <a:xfrm>
            <a:off x="5105400" y="3887788"/>
            <a:ext cx="3657600" cy="1522412"/>
          </a:xfrm>
          <a:prstGeom prst="rect">
            <a:avLst/>
          </a:prstGeom>
          <a:noFill/>
          <a:ln w="57150">
            <a:solidFill>
              <a:srgbClr val="000000"/>
            </a:solidFill>
            <a:miter lim="800000"/>
            <a:headEnd type="none" w="sm" len="sm"/>
            <a:tailEnd type="none" w="sm" len="sm"/>
          </a:ln>
        </p:spPr>
        <p:txBody>
          <a:bodyPr>
            <a:spAutoFit/>
          </a:bodyPr>
          <a:lstStyle/>
          <a:p>
            <a:pPr algn="ctr" rtl="1">
              <a:spcBef>
                <a:spcPct val="50000"/>
              </a:spcBef>
            </a:pPr>
            <a:r>
              <a:rPr lang="ar-SA" sz="3600" b="1">
                <a:latin typeface="Times New Roman" pitchFamily="18" charset="0"/>
              </a:rPr>
              <a:t>الأسلوب البسيط</a:t>
            </a:r>
          </a:p>
          <a:p>
            <a:pPr algn="ctr" rtl="1">
              <a:spcBef>
                <a:spcPct val="50000"/>
              </a:spcBef>
            </a:pPr>
            <a:r>
              <a:rPr lang="ar-SA" sz="3600" b="1">
                <a:latin typeface="Times New Roman" pitchFamily="18" charset="0"/>
              </a:rPr>
              <a:t>” الإحلال ”</a:t>
            </a:r>
            <a:endParaRPr lang="en-US" sz="3600" b="1">
              <a:latin typeface="Times New Roman" pitchFamily="18" charset="0"/>
            </a:endParaRPr>
          </a:p>
        </p:txBody>
      </p:sp>
      <p:sp>
        <p:nvSpPr>
          <p:cNvPr id="153605" name="Text Box 5"/>
          <p:cNvSpPr txBox="1">
            <a:spLocks noChangeArrowheads="1"/>
          </p:cNvSpPr>
          <p:nvPr/>
        </p:nvSpPr>
        <p:spPr bwMode="auto">
          <a:xfrm>
            <a:off x="457200" y="3963988"/>
            <a:ext cx="3962400" cy="1522412"/>
          </a:xfrm>
          <a:prstGeom prst="rect">
            <a:avLst/>
          </a:prstGeom>
          <a:noFill/>
          <a:ln w="57150">
            <a:solidFill>
              <a:srgbClr val="000000"/>
            </a:solidFill>
            <a:miter lim="800000"/>
            <a:headEnd type="none" w="sm" len="sm"/>
            <a:tailEnd type="none" w="sm" len="sm"/>
          </a:ln>
        </p:spPr>
        <p:txBody>
          <a:bodyPr>
            <a:spAutoFit/>
          </a:bodyPr>
          <a:lstStyle/>
          <a:p>
            <a:pPr algn="ctr" rtl="1">
              <a:spcBef>
                <a:spcPct val="50000"/>
              </a:spcBef>
            </a:pPr>
            <a:r>
              <a:rPr lang="ar-SA" sz="3600" b="1">
                <a:latin typeface="Times New Roman" pitchFamily="18" charset="0"/>
              </a:rPr>
              <a:t>الأسلوب الشامل</a:t>
            </a:r>
          </a:p>
          <a:p>
            <a:pPr algn="ctr" rtl="1">
              <a:spcBef>
                <a:spcPct val="50000"/>
              </a:spcBef>
            </a:pPr>
            <a:r>
              <a:rPr lang="ar-SA" sz="3600" b="1">
                <a:latin typeface="Times New Roman" pitchFamily="18" charset="0"/>
              </a:rPr>
              <a:t>” الضمانة بمثابة نقد ”</a:t>
            </a:r>
            <a:endParaRPr lang="en-US" sz="3600" b="1">
              <a:latin typeface="Times New Roman" pitchFamily="18" charset="0"/>
            </a:endParaRPr>
          </a:p>
        </p:txBody>
      </p:sp>
      <p:sp>
        <p:nvSpPr>
          <p:cNvPr id="153606" name="Line 6"/>
          <p:cNvSpPr>
            <a:spLocks noChangeShapeType="1"/>
          </p:cNvSpPr>
          <p:nvPr/>
        </p:nvSpPr>
        <p:spPr bwMode="auto">
          <a:xfrm>
            <a:off x="4572000" y="3048000"/>
            <a:ext cx="0" cy="457200"/>
          </a:xfrm>
          <a:prstGeom prst="line">
            <a:avLst/>
          </a:prstGeom>
          <a:noFill/>
          <a:ln w="57150">
            <a:solidFill>
              <a:schemeClr val="tx1"/>
            </a:solidFill>
            <a:round/>
            <a:headEnd type="none" w="sm" len="sm"/>
            <a:tailEnd type="none" w="sm" len="sm"/>
          </a:ln>
        </p:spPr>
        <p:txBody>
          <a:bodyPr wrap="none"/>
          <a:lstStyle/>
          <a:p>
            <a:endParaRPr lang="en-US"/>
          </a:p>
        </p:txBody>
      </p:sp>
      <p:sp>
        <p:nvSpPr>
          <p:cNvPr id="153607" name="Line 7"/>
          <p:cNvSpPr>
            <a:spLocks noChangeShapeType="1"/>
          </p:cNvSpPr>
          <p:nvPr/>
        </p:nvSpPr>
        <p:spPr bwMode="auto">
          <a:xfrm>
            <a:off x="2514600" y="3505200"/>
            <a:ext cx="4343400" cy="0"/>
          </a:xfrm>
          <a:prstGeom prst="line">
            <a:avLst/>
          </a:prstGeom>
          <a:noFill/>
          <a:ln w="57150">
            <a:solidFill>
              <a:schemeClr val="tx1"/>
            </a:solidFill>
            <a:round/>
            <a:headEnd type="none" w="sm" len="sm"/>
            <a:tailEnd type="none" w="sm" len="sm"/>
          </a:ln>
        </p:spPr>
        <p:txBody>
          <a:bodyPr wrap="none"/>
          <a:lstStyle/>
          <a:p>
            <a:endParaRPr lang="en-US"/>
          </a:p>
        </p:txBody>
      </p:sp>
      <p:sp>
        <p:nvSpPr>
          <p:cNvPr id="153608" name="Line 8"/>
          <p:cNvSpPr>
            <a:spLocks noChangeShapeType="1"/>
          </p:cNvSpPr>
          <p:nvPr/>
        </p:nvSpPr>
        <p:spPr bwMode="auto">
          <a:xfrm>
            <a:off x="6858000" y="3505200"/>
            <a:ext cx="0" cy="381000"/>
          </a:xfrm>
          <a:prstGeom prst="line">
            <a:avLst/>
          </a:prstGeom>
          <a:noFill/>
          <a:ln w="57150">
            <a:solidFill>
              <a:schemeClr val="tx1"/>
            </a:solidFill>
            <a:round/>
            <a:headEnd type="none" w="sm" len="sm"/>
            <a:tailEnd type="none" w="sm" len="sm"/>
          </a:ln>
        </p:spPr>
        <p:txBody>
          <a:bodyPr wrap="none"/>
          <a:lstStyle/>
          <a:p>
            <a:endParaRPr lang="en-US"/>
          </a:p>
        </p:txBody>
      </p:sp>
      <p:sp>
        <p:nvSpPr>
          <p:cNvPr id="153609" name="Line 9"/>
          <p:cNvSpPr>
            <a:spLocks noChangeShapeType="1"/>
          </p:cNvSpPr>
          <p:nvPr/>
        </p:nvSpPr>
        <p:spPr bwMode="auto">
          <a:xfrm>
            <a:off x="2514600" y="3505200"/>
            <a:ext cx="0" cy="381000"/>
          </a:xfrm>
          <a:prstGeom prst="line">
            <a:avLst/>
          </a:prstGeom>
          <a:noFill/>
          <a:ln w="57150">
            <a:solidFill>
              <a:schemeClr val="tx1"/>
            </a:solidFill>
            <a:round/>
            <a:headEnd type="none" w="sm" len="sm"/>
            <a:tailEnd type="none" w="sm" len="sm"/>
          </a:ln>
        </p:spPr>
        <p:txBody>
          <a:bodyPr wrap="none"/>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r>
              <a:rPr lang="ar-SA" b="1" smtClean="0"/>
              <a:t>الأسلوب البسيط</a:t>
            </a:r>
            <a:endParaRPr lang="en-US" b="1" smtClean="0"/>
          </a:p>
        </p:txBody>
      </p:sp>
      <p:sp>
        <p:nvSpPr>
          <p:cNvPr id="154627" name="Rectangle 3"/>
          <p:cNvSpPr>
            <a:spLocks noGrp="1" noChangeArrowheads="1"/>
          </p:cNvSpPr>
          <p:nvPr>
            <p:ph type="body" idx="1"/>
          </p:nvPr>
        </p:nvSpPr>
        <p:spPr/>
        <p:txBody>
          <a:bodyPr/>
          <a:lstStyle/>
          <a:p>
            <a:pPr algn="just" rtl="1" eaLnBrk="1" hangingPunct="1"/>
            <a:r>
              <a:rPr lang="ar-JO" sz="2800" smtClean="0"/>
              <a:t>عند استخدام الاسلوب البسيط يتم الاستعاضة عن الوزن الترجيحي للطرف المقابل بالوزن الترجيحي الخاص بالضمان</a:t>
            </a:r>
          </a:p>
          <a:p>
            <a:pPr algn="just" rtl="1" eaLnBrk="1" hangingPunct="1"/>
            <a:r>
              <a:rPr lang="ar-SA" sz="2800" smtClean="0"/>
              <a:t>لا يسمح بعدم تطابق الاستحقاق ويجب إعادة التقييم </a:t>
            </a:r>
            <a:r>
              <a:rPr lang="ar-JO" sz="2800" smtClean="0"/>
              <a:t>للضمانات المؤهلة </a:t>
            </a:r>
            <a:r>
              <a:rPr lang="ar-SA" sz="2800" smtClean="0"/>
              <a:t>حسب أسعار السوق وخلال فترات لا تتجاوز ستة أشهر.</a:t>
            </a:r>
          </a:p>
          <a:p>
            <a:pPr algn="just" rtl="1" eaLnBrk="1" hangingPunct="1"/>
            <a:r>
              <a:rPr lang="ar-SA" sz="2800" smtClean="0"/>
              <a:t>الجزء المضمون من الدين يتلقى نفس وزن المخاطر للضمانة (الإحلال)، الجزء غير المضمون يتلقى وزن المخاطر للمدين.</a:t>
            </a:r>
          </a:p>
          <a:p>
            <a:pPr algn="just" rtl="1" eaLnBrk="1" hangingPunct="1"/>
            <a:r>
              <a:rPr lang="ar-SA" sz="2800" smtClean="0"/>
              <a:t>فــــي الغالــب هنـاك أرضية (</a:t>
            </a:r>
            <a:r>
              <a:rPr lang="en-US" sz="2800" smtClean="0"/>
              <a:t>Floor</a:t>
            </a:r>
            <a:r>
              <a:rPr lang="ar-SA" sz="2800" smtClean="0"/>
              <a:t>) لــوزن المخاطر 20%، ولكن يسمح باستخدام وزن صفر% ، و10%، ضمن شروط معينة.</a:t>
            </a: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ar-JO" dirty="0" smtClean="0"/>
              <a:t>المكونات الأساسية لكفاية رأس المال</a:t>
            </a:r>
            <a:endParaRPr lang="en-US" dirty="0" smtClean="0"/>
          </a:p>
        </p:txBody>
      </p:sp>
      <p:sp>
        <p:nvSpPr>
          <p:cNvPr id="20483" name="Rectangle 3"/>
          <p:cNvSpPr>
            <a:spLocks noGrp="1" noChangeArrowheads="1"/>
          </p:cNvSpPr>
          <p:nvPr>
            <p:ph type="body" idx="1"/>
          </p:nvPr>
        </p:nvSpPr>
        <p:spPr/>
        <p:txBody>
          <a:bodyPr/>
          <a:lstStyle/>
          <a:p>
            <a:pPr marL="609600" indent="-609600" algn="r" rtl="1" eaLnBrk="1" hangingPunct="1">
              <a:buFontTx/>
              <a:buAutoNum type="arabicPeriod"/>
            </a:pPr>
            <a:r>
              <a:rPr lang="ar-JO" sz="2800" b="1" smtClean="0"/>
              <a:t>تعريف رأس المال التنظيمي</a:t>
            </a:r>
          </a:p>
          <a:p>
            <a:pPr marL="609600" indent="-609600" algn="r" rtl="1" eaLnBrk="1" hangingPunct="1">
              <a:buFontTx/>
              <a:buNone/>
            </a:pPr>
            <a:r>
              <a:rPr lang="ar-JO" sz="2800" smtClean="0"/>
              <a:t>هي العناصر/البنود المؤهلة التي يمكن تضمينها في رأس المال التنظيمي.</a:t>
            </a:r>
          </a:p>
          <a:p>
            <a:pPr marL="609600" indent="-609600" algn="r" rtl="1" eaLnBrk="1" hangingPunct="1">
              <a:buFontTx/>
              <a:buNone/>
            </a:pPr>
            <a:r>
              <a:rPr lang="ar-JO" sz="2800" b="1" smtClean="0"/>
              <a:t>2. الموجودات المرجحة بالمخاطر</a:t>
            </a:r>
          </a:p>
          <a:p>
            <a:pPr marL="609600" indent="-609600" algn="r" rtl="1" eaLnBrk="1" hangingPunct="1">
              <a:buFontTx/>
              <a:buNone/>
            </a:pPr>
            <a:r>
              <a:rPr lang="ar-JO" sz="2800" smtClean="0"/>
              <a:t>  جميع التعرضات الائتمانية داخل وخارج الميزانية والتي يتم ترجيحها بأوزان ترجيحية بناء على مخاطرها.</a:t>
            </a:r>
          </a:p>
          <a:p>
            <a:pPr marL="609600" indent="-609600" algn="r" rtl="1" eaLnBrk="1" hangingPunct="1">
              <a:buFontTx/>
              <a:buNone/>
            </a:pPr>
            <a:r>
              <a:rPr lang="ar-JO" sz="2800" smtClean="0"/>
              <a:t>3. </a:t>
            </a:r>
            <a:r>
              <a:rPr lang="ar-JO" sz="2800" b="1" smtClean="0"/>
              <a:t>الحد الادنى لكفاية رأس المال</a:t>
            </a:r>
          </a:p>
          <a:p>
            <a:pPr marL="609600" indent="-609600" algn="r" rtl="1" eaLnBrk="1" hangingPunct="1">
              <a:buFontTx/>
              <a:buNone/>
            </a:pPr>
            <a:r>
              <a:rPr lang="ar-JO" sz="2800" smtClean="0"/>
              <a:t> الحد الادنى من نسبة كفاية رأس المال المقبول من السلطة الرقابية</a:t>
            </a:r>
            <a:endParaRPr lang="en-US" sz="2800" smtClean="0"/>
          </a:p>
          <a:p>
            <a:pPr marL="609600" indent="-609600" algn="r" rtl="1" eaLnBrk="1" hangingPunct="1">
              <a:buFontTx/>
              <a:buNone/>
            </a:pPr>
            <a:r>
              <a:rPr lang="ar-JO" sz="2800" smtClean="0"/>
              <a:t> </a:t>
            </a:r>
            <a:endParaRPr lang="en-US" sz="28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idx="4294967295"/>
          </p:nvPr>
        </p:nvSpPr>
        <p:spPr/>
        <p:txBody>
          <a:bodyPr/>
          <a:lstStyle/>
          <a:p>
            <a:pPr eaLnBrk="1" hangingPunct="1"/>
            <a:r>
              <a:rPr lang="ar-SA" b="1" smtClean="0"/>
              <a:t>الأسلوب البسيط</a:t>
            </a:r>
            <a:endParaRPr lang="en-US" b="1" smtClean="0"/>
          </a:p>
        </p:txBody>
      </p:sp>
      <p:sp>
        <p:nvSpPr>
          <p:cNvPr id="249859" name="Rectangle 3"/>
          <p:cNvSpPr>
            <a:spLocks noGrp="1" noChangeArrowheads="1"/>
          </p:cNvSpPr>
          <p:nvPr>
            <p:ph type="body" idx="4294967295"/>
          </p:nvPr>
        </p:nvSpPr>
        <p:spPr/>
        <p:txBody>
          <a:bodyPr/>
          <a:lstStyle/>
          <a:p>
            <a:pPr algn="just" rtl="1" eaLnBrk="1" hangingPunct="1"/>
            <a:r>
              <a:rPr lang="ar-JO" smtClean="0"/>
              <a:t>في حال كان الضمان عبارة عن ضمان نقدي وبعملة اخرى مختلفة عن عملة التعرض فأنة يتم اخضاع الضمان لنسبة خصم مقدارها 8%.</a:t>
            </a:r>
          </a:p>
          <a:p>
            <a:pPr algn="just" rtl="1" eaLnBrk="1" hangingPunct="1">
              <a:buFontTx/>
              <a:buNone/>
            </a:pPr>
            <a:endParaRPr lang="ar-JO" smtClean="0"/>
          </a:p>
          <a:p>
            <a:pPr algn="just" rtl="1" eaLnBrk="1" hangingPunct="1"/>
            <a:r>
              <a:rPr lang="ar-JO" smtClean="0"/>
              <a:t>ينطبق الاسلوب البسيط على المطالبات في المحفظة البنكية </a:t>
            </a:r>
          </a:p>
          <a:p>
            <a:pPr algn="just" rtl="1" eaLnBrk="1" hangingPunct="1"/>
            <a:endParaRPr 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rtl="1" eaLnBrk="1" hangingPunct="1"/>
            <a:r>
              <a:rPr lang="ar-SA" b="1" smtClean="0"/>
              <a:t>الأسلوب البسيط ( مثال 1 )</a:t>
            </a:r>
            <a:endParaRPr lang="en-US" b="1" smtClean="0"/>
          </a:p>
        </p:txBody>
      </p:sp>
      <p:sp>
        <p:nvSpPr>
          <p:cNvPr id="155651" name="Rectangle 3"/>
          <p:cNvSpPr>
            <a:spLocks noGrp="1" noChangeArrowheads="1"/>
          </p:cNvSpPr>
          <p:nvPr>
            <p:ph type="body" idx="1"/>
          </p:nvPr>
        </p:nvSpPr>
        <p:spPr>
          <a:xfrm>
            <a:off x="762000" y="1946275"/>
            <a:ext cx="8180388" cy="4114800"/>
          </a:xfrm>
        </p:spPr>
        <p:txBody>
          <a:bodyPr/>
          <a:lstStyle/>
          <a:p>
            <a:pPr algn="just" rtl="1" eaLnBrk="1" hangingPunct="1">
              <a:lnSpc>
                <a:spcPct val="90000"/>
              </a:lnSpc>
            </a:pPr>
            <a:r>
              <a:rPr lang="ar-SA" b="1" smtClean="0"/>
              <a:t>بنك أقرض ألف دولار (نقداً) لشركة لا تحمل تصنيف ائتمانى ، وحصل على </a:t>
            </a:r>
            <a:r>
              <a:rPr lang="ar-JO" b="1" smtClean="0"/>
              <a:t>سندات</a:t>
            </a:r>
            <a:r>
              <a:rPr lang="ar-SA" b="1" smtClean="0"/>
              <a:t> مصنفة </a:t>
            </a:r>
            <a:r>
              <a:rPr lang="en-US" b="1" smtClean="0"/>
              <a:t>AA-</a:t>
            </a:r>
            <a:r>
              <a:rPr lang="ar-SA" b="1" smtClean="0"/>
              <a:t> صادرة عن شركة</a:t>
            </a:r>
            <a:r>
              <a:rPr lang="ar-JO" b="1" smtClean="0"/>
              <a:t> كضمانة </a:t>
            </a:r>
            <a:r>
              <a:rPr lang="ar-SA" b="1" smtClean="0"/>
              <a:t>:-</a:t>
            </a:r>
          </a:p>
          <a:p>
            <a:pPr lvl="1" algn="just" rtl="1" eaLnBrk="1" hangingPunct="1">
              <a:lnSpc>
                <a:spcPct val="90000"/>
              </a:lnSpc>
              <a:buFontTx/>
              <a:buChar char="-"/>
            </a:pPr>
            <a:r>
              <a:rPr lang="ar-SA" smtClean="0"/>
              <a:t>القيمة السوقية للضمان 800 دولار.</a:t>
            </a:r>
          </a:p>
          <a:p>
            <a:pPr lvl="1" algn="just" rtl="1" eaLnBrk="1" hangingPunct="1">
              <a:lnSpc>
                <a:spcPct val="90000"/>
              </a:lnSpc>
              <a:buFontTx/>
              <a:buChar char="-"/>
            </a:pPr>
            <a:r>
              <a:rPr lang="ar-SA" smtClean="0"/>
              <a:t>لا يوجد عدم تو</a:t>
            </a:r>
            <a:r>
              <a:rPr lang="ar-JO" smtClean="0"/>
              <a:t>ا</a:t>
            </a:r>
            <a:r>
              <a:rPr lang="ar-SA" smtClean="0"/>
              <a:t>فق في تواريخ الاستحقاق.</a:t>
            </a:r>
          </a:p>
          <a:p>
            <a:pPr lvl="1" algn="just" rtl="1" eaLnBrk="1" hangingPunct="1">
              <a:lnSpc>
                <a:spcPct val="90000"/>
              </a:lnSpc>
              <a:buFontTx/>
              <a:buChar char="-"/>
            </a:pPr>
            <a:r>
              <a:rPr lang="ar-SA" smtClean="0"/>
              <a:t>الدين والضمانة بنفس العملة.</a:t>
            </a:r>
          </a:p>
          <a:p>
            <a:pPr lvl="1" algn="just" rtl="1" eaLnBrk="1" hangingPunct="1">
              <a:lnSpc>
                <a:spcPct val="90000"/>
              </a:lnSpc>
              <a:buFontTx/>
              <a:buChar char="-"/>
            </a:pPr>
            <a:r>
              <a:rPr lang="ar-SA" smtClean="0"/>
              <a:t>يمكن إعادة تقييم الضمانة كل ثلاث أشهر.</a:t>
            </a:r>
          </a:p>
          <a:p>
            <a:pPr algn="just" rtl="1" eaLnBrk="1" hangingPunct="1">
              <a:lnSpc>
                <a:spcPct val="90000"/>
              </a:lnSpc>
              <a:buFontTx/>
              <a:buNone/>
            </a:pPr>
            <a:r>
              <a:rPr lang="ar-SA" b="1" smtClean="0"/>
              <a:t>	ما هي متطلبات رأس المال للبنك المقرض</a:t>
            </a:r>
            <a:endParaRPr lang="en-US" b="1"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1143000" y="228600"/>
            <a:ext cx="7772400" cy="1143000"/>
          </a:xfrm>
        </p:spPr>
        <p:txBody>
          <a:bodyPr/>
          <a:lstStyle/>
          <a:p>
            <a:pPr rtl="1" eaLnBrk="1" hangingPunct="1"/>
            <a:r>
              <a:rPr lang="ar-SA" b="1" smtClean="0"/>
              <a:t>الأسلوب البسيط ( المثال 1 )</a:t>
            </a:r>
            <a:endParaRPr lang="en-US" b="1" smtClean="0"/>
          </a:p>
        </p:txBody>
      </p:sp>
      <p:sp>
        <p:nvSpPr>
          <p:cNvPr id="156675" name="Rectangle 3"/>
          <p:cNvSpPr>
            <a:spLocks noGrp="1" noChangeArrowheads="1"/>
          </p:cNvSpPr>
          <p:nvPr>
            <p:ph type="body" idx="1"/>
          </p:nvPr>
        </p:nvSpPr>
        <p:spPr>
          <a:xfrm>
            <a:off x="533400" y="1371600"/>
            <a:ext cx="8408988" cy="4800600"/>
          </a:xfrm>
        </p:spPr>
        <p:txBody>
          <a:bodyPr/>
          <a:lstStyle/>
          <a:p>
            <a:pPr algn="just" rtl="1" eaLnBrk="1" hangingPunct="1"/>
            <a:r>
              <a:rPr lang="ar-SA" dirty="0" smtClean="0"/>
              <a:t>وزن المخاطر للمدين		100%</a:t>
            </a:r>
          </a:p>
          <a:p>
            <a:pPr algn="just" rtl="1" eaLnBrk="1" hangingPunct="1"/>
            <a:r>
              <a:rPr lang="ar-SA" dirty="0" smtClean="0"/>
              <a:t>وزن المخاطر للضمانة 		20 %</a:t>
            </a:r>
          </a:p>
          <a:p>
            <a:pPr algn="just" rtl="1" eaLnBrk="1" hangingPunct="1"/>
            <a:r>
              <a:rPr lang="ar-SA" dirty="0" smtClean="0"/>
              <a:t>الجزء المضمون </a:t>
            </a:r>
            <a:r>
              <a:rPr lang="ar-JO" dirty="0" smtClean="0"/>
              <a:t>من</a:t>
            </a:r>
            <a:r>
              <a:rPr lang="ar-SA" dirty="0" smtClean="0"/>
              <a:t> الدين		800 دولار</a:t>
            </a:r>
          </a:p>
          <a:p>
            <a:pPr algn="just" rtl="1" eaLnBrk="1" hangingPunct="1"/>
            <a:r>
              <a:rPr lang="ar-SA" dirty="0" smtClean="0"/>
              <a:t>الجزء غير المغطي بضمان	200 دولار</a:t>
            </a:r>
          </a:p>
          <a:p>
            <a:pPr algn="just" rtl="1" eaLnBrk="1" hangingPunct="1"/>
            <a:r>
              <a:rPr lang="ar-SA" sz="2800" dirty="0" smtClean="0"/>
              <a:t>الموجودات الم</a:t>
            </a:r>
            <a:r>
              <a:rPr lang="ar-JO" sz="2800" dirty="0" smtClean="0"/>
              <a:t>ر</a:t>
            </a:r>
            <a:r>
              <a:rPr lang="ar-SA" sz="2800" dirty="0" smtClean="0"/>
              <a:t>ج</a:t>
            </a:r>
            <a:r>
              <a:rPr lang="ar-JO" sz="2800" dirty="0" smtClean="0"/>
              <a:t>ح</a:t>
            </a:r>
            <a:r>
              <a:rPr lang="ar-SA" sz="2800" dirty="0" smtClean="0"/>
              <a:t>ة بالمخاطر</a:t>
            </a:r>
            <a:r>
              <a:rPr lang="ar-SA" dirty="0" smtClean="0"/>
              <a:t> (</a:t>
            </a:r>
            <a:r>
              <a:rPr lang="en-US" sz="2800" dirty="0" smtClean="0"/>
              <a:t>RWA</a:t>
            </a:r>
            <a:r>
              <a:rPr lang="ar-SA" dirty="0" smtClean="0"/>
              <a:t>) = </a:t>
            </a:r>
          </a:p>
          <a:p>
            <a:pPr algn="just" rtl="1" eaLnBrk="1" hangingPunct="1">
              <a:buFontTx/>
              <a:buNone/>
            </a:pPr>
            <a:r>
              <a:rPr lang="ar-SA" sz="2800" dirty="0" smtClean="0"/>
              <a:t>     200  </a:t>
            </a:r>
            <a:r>
              <a:rPr lang="en-US" sz="2800" dirty="0" smtClean="0"/>
              <a:t>X</a:t>
            </a:r>
            <a:r>
              <a:rPr lang="ar-SA" sz="2800" dirty="0" smtClean="0"/>
              <a:t> </a:t>
            </a:r>
            <a:r>
              <a:rPr lang="en-US" sz="2800" dirty="0" smtClean="0"/>
              <a:t> </a:t>
            </a:r>
            <a:r>
              <a:rPr lang="ar-SA" sz="2800" dirty="0" smtClean="0"/>
              <a:t>100%</a:t>
            </a:r>
            <a:r>
              <a:rPr lang="en-US" sz="2800" dirty="0" smtClean="0"/>
              <a:t>   </a:t>
            </a:r>
            <a:r>
              <a:rPr lang="ar-SA" sz="2800" dirty="0" smtClean="0"/>
              <a:t>+  800  </a:t>
            </a:r>
            <a:r>
              <a:rPr lang="en-US" sz="2800" dirty="0" smtClean="0"/>
              <a:t>   X</a:t>
            </a:r>
            <a:r>
              <a:rPr lang="ar-SA" sz="2800" dirty="0" smtClean="0"/>
              <a:t>20%  =  360 دولار</a:t>
            </a:r>
          </a:p>
          <a:p>
            <a:pPr algn="just" eaLnBrk="1" hangingPunct="1">
              <a:buFontTx/>
              <a:buNone/>
            </a:pPr>
            <a:endParaRPr lang="ar-SA" sz="1200" dirty="0" smtClean="0"/>
          </a:p>
          <a:p>
            <a:pPr algn="just" rtl="1" eaLnBrk="1" hangingPunct="1"/>
            <a:r>
              <a:rPr lang="ar-SA" sz="2800" dirty="0" smtClean="0"/>
              <a:t>متطلبات رأس المال</a:t>
            </a:r>
            <a:r>
              <a:rPr lang="ar-SA" dirty="0" smtClean="0"/>
              <a:t>  360  </a:t>
            </a:r>
            <a:r>
              <a:rPr lang="en-US" dirty="0" smtClean="0"/>
              <a:t>X</a:t>
            </a:r>
            <a:r>
              <a:rPr lang="ar-SA" dirty="0" smtClean="0"/>
              <a:t>  8% = 8</a:t>
            </a:r>
            <a:r>
              <a:rPr lang="en-US" dirty="0" smtClean="0">
                <a:cs typeface="Times New Roman" pitchFamily="18" charset="0"/>
              </a:rPr>
              <a:t>.</a:t>
            </a:r>
            <a:r>
              <a:rPr lang="ar-SA" dirty="0" smtClean="0"/>
              <a:t>28 دولار </a:t>
            </a:r>
          </a:p>
          <a:p>
            <a:pPr algn="just" eaLnBrk="1" hangingPunct="1">
              <a:buFontTx/>
              <a:buNone/>
            </a:pPr>
            <a:endParaRPr lang="en-US" sz="28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rtl="1" eaLnBrk="1" hangingPunct="1"/>
            <a:r>
              <a:rPr lang="ar-SA" sz="4800" b="1" smtClean="0"/>
              <a:t>الأسلوب الشامل</a:t>
            </a:r>
            <a:endParaRPr lang="en-US" sz="4800" b="1" smtClean="0"/>
          </a:p>
        </p:txBody>
      </p:sp>
      <p:sp>
        <p:nvSpPr>
          <p:cNvPr id="157699" name="Rectangle 3"/>
          <p:cNvSpPr>
            <a:spLocks noGrp="1" noChangeArrowheads="1"/>
          </p:cNvSpPr>
          <p:nvPr>
            <p:ph type="body" idx="1"/>
          </p:nvPr>
        </p:nvSpPr>
        <p:spPr/>
        <p:txBody>
          <a:bodyPr/>
          <a:lstStyle/>
          <a:p>
            <a:pPr algn="r" rtl="1" eaLnBrk="1" hangingPunct="1">
              <a:buFontTx/>
              <a:buNone/>
            </a:pPr>
            <a:r>
              <a:rPr lang="ar-SA" sz="3600" b="1" u="sng" smtClean="0"/>
              <a:t>المخاطر المرتبطة بالإنكشافات والضمانات :</a:t>
            </a:r>
          </a:p>
          <a:p>
            <a:pPr eaLnBrk="1" hangingPunct="1">
              <a:buFontTx/>
              <a:buNone/>
            </a:pPr>
            <a:endParaRPr lang="ar-SA" sz="1600" b="1" u="sng" smtClean="0"/>
          </a:p>
          <a:p>
            <a:pPr algn="just" rtl="1" eaLnBrk="1" hangingPunct="1">
              <a:buFont typeface="Wingdings" pitchFamily="2" charset="2"/>
              <a:buChar char="§"/>
            </a:pPr>
            <a:r>
              <a:rPr lang="ar-JO" sz="3600" smtClean="0"/>
              <a:t>عند استخدام الاسلوب الشامل يتم تعديل التعرض الائتماني صعودا وقيمة الضمان هبوطا. </a:t>
            </a:r>
            <a:r>
              <a:rPr lang="ar-SA" sz="3600" smtClean="0"/>
              <a:t>سيتم تخفيض القيمة السوقية للضمان بنسبة معينة.</a:t>
            </a:r>
          </a:p>
          <a:p>
            <a:pPr algn="just" rtl="1" eaLnBrk="1" hangingPunct="1">
              <a:buFont typeface="Wingdings" pitchFamily="2" charset="2"/>
              <a:buChar char="§"/>
            </a:pPr>
            <a:endParaRPr lang="en-US" sz="360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1143000" y="533400"/>
            <a:ext cx="7772400" cy="1143000"/>
          </a:xfrm>
        </p:spPr>
        <p:txBody>
          <a:bodyPr/>
          <a:lstStyle/>
          <a:p>
            <a:pPr eaLnBrk="1" hangingPunct="1"/>
            <a:r>
              <a:rPr lang="ar-SA" b="1" u="sng" smtClean="0"/>
              <a:t>المصطلحات المستخدمة ورموزها</a:t>
            </a:r>
            <a:endParaRPr lang="en-US" b="1" u="sng" smtClean="0"/>
          </a:p>
        </p:txBody>
      </p:sp>
      <p:sp>
        <p:nvSpPr>
          <p:cNvPr id="158723" name="Text Box 3"/>
          <p:cNvSpPr txBox="1">
            <a:spLocks noChangeArrowheads="1"/>
          </p:cNvSpPr>
          <p:nvPr/>
        </p:nvSpPr>
        <p:spPr bwMode="auto">
          <a:xfrm>
            <a:off x="6232525" y="4537075"/>
            <a:ext cx="184150" cy="457200"/>
          </a:xfrm>
          <a:prstGeom prst="rect">
            <a:avLst/>
          </a:prstGeom>
          <a:noFill/>
          <a:ln w="12700">
            <a:noFill/>
            <a:miter lim="800000"/>
            <a:headEnd type="none" w="sm" len="sm"/>
            <a:tailEnd type="none" w="sm" len="sm"/>
          </a:ln>
        </p:spPr>
        <p:txBody>
          <a:bodyPr wrap="none">
            <a:spAutoFit/>
          </a:bodyPr>
          <a:lstStyle/>
          <a:p>
            <a:pPr algn="r" rtl="1"/>
            <a:endParaRPr lang="ar-JO" sz="2400">
              <a:latin typeface="Times New Roman" pitchFamily="18" charset="0"/>
            </a:endParaRPr>
          </a:p>
        </p:txBody>
      </p:sp>
      <p:graphicFrame>
        <p:nvGraphicFramePr>
          <p:cNvPr id="80900" name="Group 4"/>
          <p:cNvGraphicFramePr>
            <a:graphicFrameLocks noGrp="1"/>
          </p:cNvGraphicFramePr>
          <p:nvPr/>
        </p:nvGraphicFramePr>
        <p:xfrm>
          <a:off x="1295400" y="2578100"/>
          <a:ext cx="7162800" cy="2618740"/>
        </p:xfrm>
        <a:graphic>
          <a:graphicData uri="http://schemas.openxmlformats.org/drawingml/2006/table">
            <a:tbl>
              <a:tblPr rtl="1"/>
              <a:tblGrid>
                <a:gridCol w="2387600"/>
                <a:gridCol w="2336800"/>
                <a:gridCol w="2438400"/>
              </a:tblGrid>
              <a:tr h="698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cs typeface="Arial" pitchFamily="34" charset="0"/>
                        </a:rPr>
                        <a:t>Hair Cut</a:t>
                      </a:r>
                    </a:p>
                  </a:txBody>
                  <a:tcPr horzOverflow="overflow">
                    <a:lnL cap="flat">
                      <a:noFill/>
                    </a:lnL>
                    <a:lnR>
                      <a:noFill/>
                    </a:lnR>
                    <a:lnT cap="flat">
                      <a:noFill/>
                    </a:lnT>
                    <a:lnB>
                      <a:noFill/>
                    </a:lnB>
                    <a:lnTlToBr>
                      <a:noFill/>
                    </a:lnTlToBr>
                    <a:lnBlToTr>
                      <a:noFill/>
                    </a:lnBlToTr>
                    <a:noFill/>
                  </a:tcPr>
                </a:tc>
                <a:tc>
                  <a:txBody>
                    <a:bodyPr/>
                    <a:lstStyle/>
                    <a:p>
                      <a:pPr marL="1333500" marR="0" lvl="0" indent="-95250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    </a:t>
                      </a:r>
                      <a:r>
                        <a:rPr kumimoji="0" lang="en-US" sz="3600" b="0" i="0" u="none" strike="noStrike" cap="none" normalizeH="0" baseline="0" smtClean="0">
                          <a:ln>
                            <a:noFill/>
                          </a:ln>
                          <a:solidFill>
                            <a:schemeClr val="tx1"/>
                          </a:solidFill>
                          <a:effectLst/>
                          <a:latin typeface="Arial" pitchFamily="34" charset="0"/>
                          <a:cs typeface="Arial" pitchFamily="34" charset="0"/>
                        </a:rPr>
                        <a:t>H</a:t>
                      </a:r>
                      <a:r>
                        <a:rPr kumimoji="0" lang="ar-SA" sz="3600" b="0" i="0" u="none" strike="noStrike" cap="none" normalizeH="0" baseline="0" smtClean="0">
                          <a:ln>
                            <a:noFill/>
                          </a:ln>
                          <a:solidFill>
                            <a:schemeClr val="tx1"/>
                          </a:solidFill>
                          <a:effectLst/>
                          <a:latin typeface="Arial" pitchFamily="34" charset="0"/>
                          <a:cs typeface="Arial" pitchFamily="34" charset="0"/>
                        </a:rPr>
                        <a:t>  </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نسبة تخفيض</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cap="flat">
                      <a:noFill/>
                    </a:lnT>
                    <a:lnB>
                      <a:noFill/>
                    </a:lnB>
                    <a:lnTlToBr>
                      <a:noFill/>
                    </a:lnTlToBr>
                    <a:lnBlToTr>
                      <a:noFill/>
                    </a:lnBlToTr>
                    <a:noFill/>
                  </a:tcPr>
                </a:tc>
              </a:tr>
              <a:tr h="506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cs typeface="Arial" pitchFamily="34" charset="0"/>
                        </a:rPr>
                        <a:t>Exposure</a:t>
                      </a:r>
                    </a:p>
                  </a:txBody>
                  <a:tcPr horzOverflow="overflow">
                    <a:lnL cap="flat">
                      <a:noFill/>
                    </a:lnL>
                    <a:lnR>
                      <a:noFill/>
                    </a:lnR>
                    <a:lnT>
                      <a:noFill/>
                    </a:lnT>
                    <a:lnB>
                      <a:noFill/>
                    </a:lnB>
                    <a:lnTlToBr>
                      <a:noFill/>
                    </a:lnTlToBr>
                    <a:lnBlToTr>
                      <a:noFill/>
                    </a:lnBlToTr>
                    <a:noFill/>
                  </a:tcPr>
                </a:tc>
                <a:tc>
                  <a:txBody>
                    <a:bodyPr/>
                    <a:lstStyle/>
                    <a:p>
                      <a:pPr marL="0" marR="0" lvl="0" indent="47625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    </a:t>
                      </a:r>
                      <a:r>
                        <a:rPr kumimoji="0" lang="en-US" sz="3600" b="0" i="0" u="none" strike="noStrike" cap="none" normalizeH="0" baseline="0" smtClean="0">
                          <a:ln>
                            <a:noFill/>
                          </a:ln>
                          <a:solidFill>
                            <a:schemeClr val="tx1"/>
                          </a:solidFill>
                          <a:effectLst/>
                          <a:latin typeface="Arial" pitchFamily="34" charset="0"/>
                          <a:cs typeface="Arial" pitchFamily="34" charset="0"/>
                        </a:rPr>
                        <a:t>E</a:t>
                      </a:r>
                      <a:r>
                        <a:rPr kumimoji="0" lang="ar-SA" sz="3600" b="0" i="0" u="none" strike="noStrike" cap="none" normalizeH="0" baseline="0" smtClean="0">
                          <a:ln>
                            <a:noFill/>
                          </a:ln>
                          <a:solidFill>
                            <a:schemeClr val="tx1"/>
                          </a:solidFill>
                          <a:effectLst/>
                          <a:latin typeface="Arial" pitchFamily="34" charset="0"/>
                          <a:cs typeface="Arial" pitchFamily="34" charset="0"/>
                        </a:rPr>
                        <a:t> </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الانكشاف</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cs typeface="Arial" pitchFamily="34" charset="0"/>
                        </a:rPr>
                        <a:t>Currency</a:t>
                      </a:r>
                    </a:p>
                  </a:txBody>
                  <a:tcPr horzOverflow="overflow">
                    <a:lnL cap="flat">
                      <a:noFill/>
                    </a:lnL>
                    <a:lnR>
                      <a:noFill/>
                    </a:lnR>
                    <a:lnT>
                      <a:noFill/>
                    </a:lnT>
                    <a:lnB>
                      <a:noFill/>
                    </a:lnB>
                    <a:lnTlToBr>
                      <a:noFill/>
                    </a:lnTlToBr>
                    <a:lnBlToTr>
                      <a:noFill/>
                    </a:lnBlToTr>
                    <a:noFill/>
                  </a:tcPr>
                </a:tc>
                <a:tc>
                  <a:txBody>
                    <a:bodyPr/>
                    <a:lstStyle/>
                    <a:p>
                      <a:pPr marL="0" marR="0" lvl="0" indent="38100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  </a:t>
                      </a:r>
                      <a:r>
                        <a:rPr kumimoji="0" lang="en-US" sz="3600" b="0" i="0" u="none" strike="noStrike" cap="none" normalizeH="0" baseline="0" smtClean="0">
                          <a:ln>
                            <a:noFill/>
                          </a:ln>
                          <a:solidFill>
                            <a:schemeClr val="tx1"/>
                          </a:solidFill>
                          <a:effectLst/>
                          <a:latin typeface="Arial" pitchFamily="34" charset="0"/>
                          <a:cs typeface="Arial" pitchFamily="34" charset="0"/>
                        </a:rPr>
                        <a:t>FX</a:t>
                      </a:r>
                      <a:r>
                        <a:rPr kumimoji="0" lang="ar-SA" sz="3600" b="0" i="0" u="none" strike="noStrike" cap="none" normalizeH="0" baseline="0" smtClean="0">
                          <a:ln>
                            <a:noFill/>
                          </a:ln>
                          <a:solidFill>
                            <a:schemeClr val="tx1"/>
                          </a:solidFill>
                          <a:effectLst/>
                          <a:latin typeface="Arial" pitchFamily="34" charset="0"/>
                          <a:cs typeface="Arial" pitchFamily="34" charset="0"/>
                        </a:rPr>
                        <a:t>  </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العملة</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a:noFill/>
                    </a:lnB>
                    <a:lnTlToBr>
                      <a:noFill/>
                    </a:lnTlToBr>
                    <a:lnBlToTr>
                      <a:noFill/>
                    </a:lnBlToTr>
                    <a:noFill/>
                  </a:tcPr>
                </a:tc>
              </a:tr>
              <a:tr h="476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cs typeface="Arial" pitchFamily="34" charset="0"/>
                        </a:rPr>
                        <a:t>Collateral</a:t>
                      </a:r>
                    </a:p>
                  </a:txBody>
                  <a:tcPr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        </a:t>
                      </a:r>
                      <a:r>
                        <a:rPr kumimoji="0" lang="en-US" sz="3600" b="0" i="0" u="none" strike="noStrike" cap="none" normalizeH="0" baseline="0" smtClean="0">
                          <a:ln>
                            <a:noFill/>
                          </a:ln>
                          <a:solidFill>
                            <a:schemeClr val="tx1"/>
                          </a:solidFill>
                          <a:effectLst/>
                          <a:latin typeface="Arial" pitchFamily="34" charset="0"/>
                          <a:cs typeface="Arial" pitchFamily="34" charset="0"/>
                        </a:rPr>
                        <a:t>C</a:t>
                      </a:r>
                      <a:r>
                        <a:rPr kumimoji="0" lang="ar-SA" sz="3600" b="0" i="0" u="none" strike="noStrike" cap="none" normalizeH="0" baseline="0" smtClean="0">
                          <a:ln>
                            <a:noFill/>
                          </a:ln>
                          <a:solidFill>
                            <a:schemeClr val="tx1"/>
                          </a:solidFill>
                          <a:effectLst/>
                          <a:latin typeface="Arial" pitchFamily="34" charset="0"/>
                          <a:cs typeface="Arial" pitchFamily="34" charset="0"/>
                        </a:rPr>
                        <a:t>   </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ar-SA" sz="3600" b="0" i="0" u="none" strike="noStrike" cap="none" normalizeH="0" baseline="0" smtClean="0">
                          <a:ln>
                            <a:noFill/>
                          </a:ln>
                          <a:solidFill>
                            <a:schemeClr val="tx1"/>
                          </a:solidFill>
                          <a:effectLst/>
                          <a:latin typeface="Arial" pitchFamily="34" charset="0"/>
                          <a:cs typeface="Arial" pitchFamily="34" charset="0"/>
                        </a:rPr>
                        <a:t>الضمانة</a:t>
                      </a:r>
                      <a:endParaRPr kumimoji="0" lang="en-US" sz="3600" b="0"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r>
              <a:rPr lang="ar-JO" b="1" smtClean="0"/>
              <a:t>الأسلوب الشامل / كفاية رأس المال</a:t>
            </a:r>
            <a:endParaRPr lang="en-US" b="1" smtClean="0"/>
          </a:p>
        </p:txBody>
      </p:sp>
      <p:sp>
        <p:nvSpPr>
          <p:cNvPr id="160771" name="Text Box 3"/>
          <p:cNvSpPr txBox="1">
            <a:spLocks noChangeArrowheads="1"/>
          </p:cNvSpPr>
          <p:nvPr/>
        </p:nvSpPr>
        <p:spPr bwMode="auto">
          <a:xfrm>
            <a:off x="2819400" y="2349500"/>
            <a:ext cx="5715000" cy="698500"/>
          </a:xfrm>
          <a:prstGeom prst="rect">
            <a:avLst/>
          </a:prstGeom>
          <a:noFill/>
          <a:ln w="57150">
            <a:solidFill>
              <a:srgbClr val="000000"/>
            </a:solidFill>
            <a:miter lim="800000"/>
            <a:headEnd type="none" w="sm" len="sm"/>
            <a:tailEnd type="none" w="sm" len="sm"/>
          </a:ln>
        </p:spPr>
        <p:txBody>
          <a:bodyPr>
            <a:spAutoFit/>
          </a:bodyPr>
          <a:lstStyle/>
          <a:p>
            <a:pPr algn="ctr" rtl="1">
              <a:spcBef>
                <a:spcPct val="50000"/>
              </a:spcBef>
            </a:pPr>
            <a:r>
              <a:rPr lang="en-US" sz="3200">
                <a:latin typeface="Times New Roman" pitchFamily="18" charset="0"/>
              </a:rPr>
              <a:t>H</a:t>
            </a:r>
            <a:r>
              <a:rPr lang="en-US" sz="3200" baseline="-18000">
                <a:latin typeface="Times New Roman" pitchFamily="18" charset="0"/>
              </a:rPr>
              <a:t>E</a:t>
            </a:r>
            <a:r>
              <a:rPr lang="ar-SA" sz="3200">
                <a:latin typeface="Times New Roman" pitchFamily="18" charset="0"/>
              </a:rPr>
              <a:t>  </a:t>
            </a:r>
            <a:r>
              <a:rPr lang="ar-SA" sz="3600" b="1">
                <a:latin typeface="Times New Roman" pitchFamily="18" charset="0"/>
              </a:rPr>
              <a:t>الانكشاف</a:t>
            </a:r>
            <a:endParaRPr lang="en-US" sz="3600" b="1">
              <a:latin typeface="Times New Roman" pitchFamily="18" charset="0"/>
            </a:endParaRPr>
          </a:p>
        </p:txBody>
      </p:sp>
      <p:sp>
        <p:nvSpPr>
          <p:cNvPr id="160772" name="Text Box 4"/>
          <p:cNvSpPr txBox="1">
            <a:spLocks noChangeArrowheads="1"/>
          </p:cNvSpPr>
          <p:nvPr/>
        </p:nvSpPr>
        <p:spPr bwMode="auto">
          <a:xfrm>
            <a:off x="1371600" y="4102100"/>
            <a:ext cx="5715000" cy="698500"/>
          </a:xfrm>
          <a:prstGeom prst="rect">
            <a:avLst/>
          </a:prstGeom>
          <a:noFill/>
          <a:ln w="57150">
            <a:solidFill>
              <a:srgbClr val="000000"/>
            </a:solidFill>
            <a:miter lim="800000"/>
            <a:headEnd type="none" w="sm" len="sm"/>
            <a:tailEnd type="none" w="sm" len="sm"/>
          </a:ln>
        </p:spPr>
        <p:txBody>
          <a:bodyPr>
            <a:spAutoFit/>
          </a:bodyPr>
          <a:lstStyle/>
          <a:p>
            <a:pPr algn="ctr" rtl="1">
              <a:spcBef>
                <a:spcPct val="50000"/>
              </a:spcBef>
            </a:pPr>
            <a:r>
              <a:rPr lang="en-US" sz="3200">
                <a:latin typeface="Times New Roman" pitchFamily="18" charset="0"/>
              </a:rPr>
              <a:t>H</a:t>
            </a:r>
            <a:r>
              <a:rPr lang="en-US" sz="3200" baseline="-18000">
                <a:latin typeface="Times New Roman" pitchFamily="18" charset="0"/>
              </a:rPr>
              <a:t>c</a:t>
            </a:r>
            <a:r>
              <a:rPr lang="ar-SA" sz="3200">
                <a:latin typeface="Times New Roman" pitchFamily="18" charset="0"/>
              </a:rPr>
              <a:t>  </a:t>
            </a:r>
            <a:r>
              <a:rPr lang="ar-SA" sz="3600" b="1">
                <a:latin typeface="Times New Roman" pitchFamily="18" charset="0"/>
              </a:rPr>
              <a:t>القيمة السوقية للضمان</a:t>
            </a:r>
            <a:endParaRPr lang="en-US" sz="3600" b="1">
              <a:latin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Standard Supervisory Haircuts</a:t>
            </a:r>
            <a:br>
              <a:rPr lang="en-US" b="1" dirty="0" smtClean="0"/>
            </a:br>
            <a:endParaRPr lang="ar-JO" dirty="0"/>
          </a:p>
        </p:txBody>
      </p:sp>
      <p:graphicFrame>
        <p:nvGraphicFramePr>
          <p:cNvPr id="4" name="Content Placeholder 3"/>
          <p:cNvGraphicFramePr>
            <a:graphicFrameLocks noGrp="1"/>
          </p:cNvGraphicFramePr>
          <p:nvPr>
            <p:ph idx="1"/>
          </p:nvPr>
        </p:nvGraphicFramePr>
        <p:xfrm>
          <a:off x="380999" y="762002"/>
          <a:ext cx="8305801" cy="5828674"/>
        </p:xfrm>
        <a:graphic>
          <a:graphicData uri="http://schemas.openxmlformats.org/drawingml/2006/table">
            <a:tbl>
              <a:tblPr rtl="1" firstRow="1" bandRow="1">
                <a:tableStyleId>{5C22544A-7EE6-4342-B048-85BDC9FD1C3A}</a:tableStyleId>
              </a:tblPr>
              <a:tblGrid>
                <a:gridCol w="1424584"/>
                <a:gridCol w="1915316"/>
                <a:gridCol w="2889451"/>
                <a:gridCol w="2076450"/>
              </a:tblGrid>
              <a:tr h="827520">
                <a:tc>
                  <a:txBody>
                    <a:bodyPr/>
                    <a:lstStyle/>
                    <a:p>
                      <a:pPr algn="ctr" rtl="0"/>
                      <a:r>
                        <a:rPr lang="en-US" dirty="0" smtClean="0"/>
                        <a:t>Other Issuers (%)</a:t>
                      </a:r>
                      <a:endParaRPr lang="ar-JO" dirty="0"/>
                    </a:p>
                  </a:txBody>
                  <a:tcPr/>
                </a:tc>
                <a:tc>
                  <a:txBody>
                    <a:bodyPr/>
                    <a:lstStyle/>
                    <a:p>
                      <a:pPr algn="ctr" rtl="0"/>
                      <a:r>
                        <a:rPr lang="en-US" dirty="0" smtClean="0"/>
                        <a:t>Sovereigns (%)</a:t>
                      </a:r>
                      <a:endParaRPr lang="ar-JO" dirty="0"/>
                    </a:p>
                  </a:txBody>
                  <a:tcPr/>
                </a:tc>
                <a:tc>
                  <a:txBody>
                    <a:bodyPr/>
                    <a:lstStyle/>
                    <a:p>
                      <a:pPr algn="ctr" rtl="0"/>
                      <a:r>
                        <a:rPr lang="en-US" dirty="0" smtClean="0"/>
                        <a:t>Residual Maturity</a:t>
                      </a:r>
                      <a:endParaRPr lang="ar-JO" dirty="0"/>
                    </a:p>
                  </a:txBody>
                  <a:tcPr/>
                </a:tc>
                <a:tc>
                  <a:txBody>
                    <a:bodyPr/>
                    <a:lstStyle/>
                    <a:p>
                      <a:pPr algn="ctr" rtl="1"/>
                      <a:r>
                        <a:rPr lang="en-US" dirty="0" smtClean="0"/>
                        <a:t>Issue Rating for Debt Securities</a:t>
                      </a:r>
                      <a:endParaRPr lang="ar-JO" dirty="0"/>
                    </a:p>
                  </a:txBody>
                  <a:tcPr/>
                </a:tc>
              </a:tr>
              <a:tr h="479436">
                <a:tc>
                  <a:txBody>
                    <a:bodyPr/>
                    <a:lstStyle/>
                    <a:p>
                      <a:pPr algn="ctr" rtl="0"/>
                      <a:r>
                        <a:rPr lang="en-US" dirty="0" smtClean="0"/>
                        <a:t>1</a:t>
                      </a:r>
                      <a:endParaRPr lang="ar-JO" dirty="0"/>
                    </a:p>
                  </a:txBody>
                  <a:tcPr/>
                </a:tc>
                <a:tc>
                  <a:txBody>
                    <a:bodyPr/>
                    <a:lstStyle/>
                    <a:p>
                      <a:pPr algn="ctr" rtl="0"/>
                      <a:r>
                        <a:rPr lang="en-US" dirty="0" smtClean="0"/>
                        <a:t>0.5</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Below 1 Year</a:t>
                      </a:r>
                    </a:p>
                  </a:txBody>
                  <a:tcPr/>
                </a:tc>
                <a:tc rowSpan="3">
                  <a:txBody>
                    <a:bodyPr/>
                    <a:lstStyle/>
                    <a:p>
                      <a:pPr algn="ctr" rtl="1"/>
                      <a:endParaRPr lang="en-US" dirty="0" smtClean="0"/>
                    </a:p>
                    <a:p>
                      <a:pPr algn="ctr" rtl="1"/>
                      <a:r>
                        <a:rPr lang="en-US" dirty="0" smtClean="0"/>
                        <a:t>AAA to AA-/A-1</a:t>
                      </a:r>
                      <a:endParaRPr lang="ar-JO" dirty="0"/>
                    </a:p>
                  </a:txBody>
                  <a:tcPr/>
                </a:tc>
              </a:tr>
              <a:tr h="479436">
                <a:tc>
                  <a:txBody>
                    <a:bodyPr/>
                    <a:lstStyle/>
                    <a:p>
                      <a:pPr algn="ctr" rtl="0"/>
                      <a:r>
                        <a:rPr lang="en-US" dirty="0" smtClean="0"/>
                        <a:t>4</a:t>
                      </a:r>
                      <a:endParaRPr lang="ar-JO" dirty="0"/>
                    </a:p>
                  </a:txBody>
                  <a:tcPr/>
                </a:tc>
                <a:tc>
                  <a:txBody>
                    <a:bodyPr/>
                    <a:lstStyle/>
                    <a:p>
                      <a:pPr algn="ctr" rtl="0"/>
                      <a:r>
                        <a:rPr lang="en-US" dirty="0" smtClean="0"/>
                        <a:t>2</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Up to 5 Years</a:t>
                      </a:r>
                    </a:p>
                  </a:txBody>
                  <a:tcPr/>
                </a:tc>
                <a:tc vMerge="1">
                  <a:txBody>
                    <a:bodyPr/>
                    <a:lstStyle/>
                    <a:p>
                      <a:pPr rtl="1"/>
                      <a:endParaRPr lang="ar-JO" dirty="0"/>
                    </a:p>
                  </a:txBody>
                  <a:tcPr/>
                </a:tc>
              </a:tr>
              <a:tr h="479436">
                <a:tc>
                  <a:txBody>
                    <a:bodyPr/>
                    <a:lstStyle/>
                    <a:p>
                      <a:pPr algn="ctr" rtl="0"/>
                      <a:r>
                        <a:rPr lang="en-US" dirty="0" smtClean="0"/>
                        <a:t>8</a:t>
                      </a:r>
                      <a:endParaRPr lang="ar-JO" dirty="0"/>
                    </a:p>
                  </a:txBody>
                  <a:tcPr/>
                </a:tc>
                <a:tc>
                  <a:txBody>
                    <a:bodyPr/>
                    <a:lstStyle/>
                    <a:p>
                      <a:pPr algn="ctr" rtl="0"/>
                      <a:r>
                        <a:rPr lang="en-US" dirty="0" smtClean="0"/>
                        <a:t>4</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More than 5 Years</a:t>
                      </a:r>
                    </a:p>
                  </a:txBody>
                  <a:tcPr/>
                </a:tc>
                <a:tc vMerge="1">
                  <a:txBody>
                    <a:bodyPr/>
                    <a:lstStyle/>
                    <a:p>
                      <a:pPr rtl="1"/>
                      <a:endParaRPr lang="ar-JO" dirty="0"/>
                    </a:p>
                  </a:txBody>
                  <a:tcPr/>
                </a:tc>
              </a:tr>
              <a:tr h="479436">
                <a:tc>
                  <a:txBody>
                    <a:bodyPr/>
                    <a:lstStyle/>
                    <a:p>
                      <a:pPr algn="ctr" rtl="0"/>
                      <a:r>
                        <a:rPr lang="en-US" dirty="0" smtClean="0"/>
                        <a:t>2</a:t>
                      </a:r>
                      <a:endParaRPr lang="ar-JO" dirty="0"/>
                    </a:p>
                  </a:txBody>
                  <a:tcPr/>
                </a:tc>
                <a:tc>
                  <a:txBody>
                    <a:bodyPr/>
                    <a:lstStyle/>
                    <a:p>
                      <a:pPr algn="ctr" rtl="0"/>
                      <a:r>
                        <a:rPr lang="en-US" dirty="0" smtClean="0"/>
                        <a:t>1</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Below 1 Year</a:t>
                      </a:r>
                    </a:p>
                  </a:txBody>
                  <a:tcPr/>
                </a:tc>
                <a:tc rowSpan="3">
                  <a:txBody>
                    <a:bodyPr/>
                    <a:lstStyle/>
                    <a:p>
                      <a:pPr algn="ctr" rtl="1"/>
                      <a:endParaRPr lang="en-US" dirty="0" smtClean="0"/>
                    </a:p>
                    <a:p>
                      <a:pPr algn="ctr" rtl="1"/>
                      <a:r>
                        <a:rPr lang="en-US" dirty="0" smtClean="0"/>
                        <a:t>A+ to BBB-/A-2 &amp; A-3 and Unrated Bank Securities</a:t>
                      </a:r>
                      <a:endParaRPr lang="ar-JO" dirty="0"/>
                    </a:p>
                  </a:txBody>
                  <a:tcPr/>
                </a:tc>
              </a:tr>
              <a:tr h="479436">
                <a:tc>
                  <a:txBody>
                    <a:bodyPr/>
                    <a:lstStyle/>
                    <a:p>
                      <a:pPr algn="ctr" rtl="0"/>
                      <a:r>
                        <a:rPr lang="en-US" dirty="0" smtClean="0"/>
                        <a:t>6</a:t>
                      </a:r>
                      <a:endParaRPr lang="ar-JO" dirty="0"/>
                    </a:p>
                  </a:txBody>
                  <a:tcPr/>
                </a:tc>
                <a:tc>
                  <a:txBody>
                    <a:bodyPr/>
                    <a:lstStyle/>
                    <a:p>
                      <a:pPr algn="ctr" rtl="0"/>
                      <a:r>
                        <a:rPr lang="en-US" dirty="0" smtClean="0"/>
                        <a:t>3</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Up to 5 Years</a:t>
                      </a:r>
                    </a:p>
                  </a:txBody>
                  <a:tcPr/>
                </a:tc>
                <a:tc vMerge="1">
                  <a:txBody>
                    <a:bodyPr/>
                    <a:lstStyle/>
                    <a:p>
                      <a:pPr rtl="1"/>
                      <a:endParaRPr lang="ar-JO" dirty="0"/>
                    </a:p>
                  </a:txBody>
                  <a:tcPr/>
                </a:tc>
              </a:tr>
              <a:tr h="280498">
                <a:tc>
                  <a:txBody>
                    <a:bodyPr/>
                    <a:lstStyle/>
                    <a:p>
                      <a:pPr algn="ctr" rtl="0"/>
                      <a:r>
                        <a:rPr lang="en-US" dirty="0" smtClean="0"/>
                        <a:t>12</a:t>
                      </a:r>
                      <a:endParaRPr lang="ar-JO" dirty="0"/>
                    </a:p>
                  </a:txBody>
                  <a:tcPr/>
                </a:tc>
                <a:tc>
                  <a:txBody>
                    <a:bodyPr/>
                    <a:lstStyle/>
                    <a:p>
                      <a:pPr algn="ctr" rtl="0"/>
                      <a:r>
                        <a:rPr lang="en-US" dirty="0" smtClean="0"/>
                        <a:t>6</a:t>
                      </a:r>
                      <a:endParaRPr lang="ar-JO"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More than 5 Years</a:t>
                      </a:r>
                    </a:p>
                  </a:txBody>
                  <a:tcPr/>
                </a:tc>
                <a:tc vMerge="1">
                  <a:txBody>
                    <a:bodyPr/>
                    <a:lstStyle/>
                    <a:p>
                      <a:pPr rtl="1"/>
                      <a:endParaRPr lang="ar-JO" dirty="0"/>
                    </a:p>
                  </a:txBody>
                  <a:tcPr/>
                </a:tc>
              </a:tr>
              <a:tr h="371938">
                <a:tc>
                  <a:txBody>
                    <a:bodyPr/>
                    <a:lstStyle/>
                    <a:p>
                      <a:pPr algn="ctr" rtl="0"/>
                      <a:endParaRPr lang="ar-JO"/>
                    </a:p>
                  </a:txBody>
                  <a:tcPr/>
                </a:tc>
                <a:tc>
                  <a:txBody>
                    <a:bodyPr/>
                    <a:lstStyle/>
                    <a:p>
                      <a:pPr algn="ctr" rtl="0"/>
                      <a:r>
                        <a:rPr lang="en-US" dirty="0" smtClean="0"/>
                        <a:t>15</a:t>
                      </a:r>
                      <a:endParaRPr lang="ar-JO" dirty="0"/>
                    </a:p>
                  </a:txBody>
                  <a:tcPr/>
                </a:tc>
                <a:tc>
                  <a:txBody>
                    <a:bodyPr/>
                    <a:lstStyle/>
                    <a:p>
                      <a:pPr algn="ctr" rtl="0"/>
                      <a:r>
                        <a:rPr lang="en-US" dirty="0" smtClean="0"/>
                        <a:t>All</a:t>
                      </a:r>
                      <a:endParaRPr lang="ar-JO" dirty="0"/>
                    </a:p>
                  </a:txBody>
                  <a:tcPr/>
                </a:tc>
                <a:tc>
                  <a:txBody>
                    <a:bodyPr/>
                    <a:lstStyle/>
                    <a:p>
                      <a:pPr algn="ctr" rtl="1"/>
                      <a:r>
                        <a:rPr lang="en-US" dirty="0" smtClean="0"/>
                        <a:t>BB+ to BB-</a:t>
                      </a:r>
                      <a:endParaRPr lang="ar-JO" dirty="0"/>
                    </a:p>
                  </a:txBody>
                  <a:tcPr/>
                </a:tc>
              </a:tr>
              <a:tr h="304800">
                <a:tc gridSpan="2">
                  <a:txBody>
                    <a:bodyPr/>
                    <a:lstStyle/>
                    <a:p>
                      <a:pPr algn="ctr" rtl="0"/>
                      <a:r>
                        <a:rPr lang="en-US" dirty="0" smtClean="0"/>
                        <a:t>15</a:t>
                      </a:r>
                      <a:endParaRPr lang="ar-JO" dirty="0"/>
                    </a:p>
                  </a:txBody>
                  <a:tcPr/>
                </a:tc>
                <a:tc hMerge="1">
                  <a:txBody>
                    <a:bodyPr/>
                    <a:lstStyle/>
                    <a:p>
                      <a:pPr rtl="1"/>
                      <a:endParaRPr lang="ar-JO" dirty="0"/>
                    </a:p>
                  </a:txBody>
                  <a:tcPr/>
                </a:tc>
                <a:tc gridSpan="2">
                  <a:txBody>
                    <a:bodyPr/>
                    <a:lstStyle/>
                    <a:p>
                      <a:pPr algn="ctr" rtl="0"/>
                      <a:r>
                        <a:rPr lang="en-US" dirty="0" smtClean="0"/>
                        <a:t>Main Index Equities and Gold</a:t>
                      </a:r>
                      <a:endParaRPr lang="ar-JO" dirty="0"/>
                    </a:p>
                  </a:txBody>
                  <a:tcPr/>
                </a:tc>
                <a:tc hMerge="1">
                  <a:txBody>
                    <a:bodyPr/>
                    <a:lstStyle/>
                    <a:p>
                      <a:pPr rtl="1"/>
                      <a:endParaRPr lang="ar-JO" dirty="0"/>
                    </a:p>
                  </a:txBody>
                  <a:tcPr/>
                </a:tc>
              </a:tr>
              <a:tr h="396240">
                <a:tc gridSpan="2">
                  <a:txBody>
                    <a:bodyPr/>
                    <a:lstStyle/>
                    <a:p>
                      <a:pPr algn="ctr" rtl="0"/>
                      <a:r>
                        <a:rPr lang="en-US" dirty="0" smtClean="0"/>
                        <a:t>25</a:t>
                      </a:r>
                      <a:endParaRPr lang="ar-JO" dirty="0"/>
                    </a:p>
                  </a:txBody>
                  <a:tcPr/>
                </a:tc>
                <a:tc hMerge="1">
                  <a:txBody>
                    <a:bodyPr/>
                    <a:lstStyle/>
                    <a:p>
                      <a:pPr rtl="1"/>
                      <a:endParaRPr lang="ar-JO" dirty="0"/>
                    </a:p>
                  </a:txBody>
                  <a:tcPr/>
                </a:tc>
                <a:tc gridSpan="2">
                  <a:txBody>
                    <a:bodyPr/>
                    <a:lstStyle/>
                    <a:p>
                      <a:pPr algn="ctr" rtl="0"/>
                      <a:r>
                        <a:rPr lang="en-US" dirty="0" smtClean="0"/>
                        <a:t>Other Equities Listed on a Recognized Exchange</a:t>
                      </a:r>
                      <a:endParaRPr lang="ar-JO" dirty="0"/>
                    </a:p>
                  </a:txBody>
                  <a:tcPr/>
                </a:tc>
                <a:tc hMerge="1">
                  <a:txBody>
                    <a:bodyPr/>
                    <a:lstStyle/>
                    <a:p>
                      <a:pPr rtl="1"/>
                      <a:endParaRPr lang="ar-JO" dirty="0"/>
                    </a:p>
                  </a:txBody>
                  <a:tcPr/>
                </a:tc>
              </a:tr>
              <a:tr h="381000">
                <a:tc gridSpan="2">
                  <a:txBody>
                    <a:bodyPr/>
                    <a:lstStyle/>
                    <a:p>
                      <a:pPr algn="ctr" rtl="0"/>
                      <a:r>
                        <a:rPr lang="en-US" dirty="0" smtClean="0"/>
                        <a:t>0</a:t>
                      </a:r>
                      <a:endParaRPr lang="ar-JO" dirty="0"/>
                    </a:p>
                  </a:txBody>
                  <a:tcPr/>
                </a:tc>
                <a:tc hMerge="1">
                  <a:txBody>
                    <a:bodyPr/>
                    <a:lstStyle/>
                    <a:p>
                      <a:pPr rtl="1"/>
                      <a:endParaRPr lang="ar-JO"/>
                    </a:p>
                  </a:txBody>
                  <a:tcPr/>
                </a:tc>
                <a:tc gridSpan="2">
                  <a:txBody>
                    <a:bodyPr/>
                    <a:lstStyle/>
                    <a:p>
                      <a:pPr algn="ctr" rtl="0"/>
                      <a:r>
                        <a:rPr lang="en-US" dirty="0" smtClean="0"/>
                        <a:t>Cash in the Same Currency</a:t>
                      </a:r>
                      <a:endParaRPr lang="ar-JO" dirty="0"/>
                    </a:p>
                  </a:txBody>
                  <a:tcPr/>
                </a:tc>
                <a:tc hMerge="1">
                  <a:txBody>
                    <a:bodyPr/>
                    <a:lstStyle/>
                    <a:p>
                      <a:pPr rtl="1"/>
                      <a:endParaRPr lang="ar-JO"/>
                    </a:p>
                  </a:txBody>
                  <a:tcPr/>
                </a:tc>
              </a:tr>
              <a:tr h="479436">
                <a:tc gridSpan="2">
                  <a:txBody>
                    <a:bodyPr/>
                    <a:lstStyle/>
                    <a:p>
                      <a:pPr algn="ctr" rtl="0"/>
                      <a:r>
                        <a:rPr lang="en-US" dirty="0" smtClean="0"/>
                        <a:t>8</a:t>
                      </a:r>
                      <a:endParaRPr lang="ar-JO" dirty="0"/>
                    </a:p>
                  </a:txBody>
                  <a:tcPr/>
                </a:tc>
                <a:tc hMerge="1">
                  <a:txBody>
                    <a:bodyPr/>
                    <a:lstStyle/>
                    <a:p>
                      <a:pPr rtl="1"/>
                      <a:endParaRPr lang="ar-JO"/>
                    </a:p>
                  </a:txBody>
                  <a:tcPr/>
                </a:tc>
                <a:tc gridSpan="2">
                  <a:txBody>
                    <a:bodyPr/>
                    <a:lstStyle/>
                    <a:p>
                      <a:pPr algn="ctr" rtl="0"/>
                      <a:r>
                        <a:rPr lang="en-US" dirty="0" smtClean="0"/>
                        <a:t>Currency Risk Haircut</a:t>
                      </a:r>
                      <a:endParaRPr lang="ar-JO" dirty="0"/>
                    </a:p>
                  </a:txBody>
                  <a:tcPr/>
                </a:tc>
                <a:tc hMerge="1">
                  <a:txBody>
                    <a:bodyPr/>
                    <a:lstStyle/>
                    <a:p>
                      <a:pPr rtl="1"/>
                      <a:endParaRPr lang="ar-JO"/>
                    </a:p>
                  </a:txBody>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600" b="1" dirty="0" smtClean="0"/>
              <a:t>The Comprehensive CRM Approach</a:t>
            </a:r>
            <a:br>
              <a:rPr lang="en-US" sz="3600" b="1" dirty="0" smtClean="0"/>
            </a:br>
            <a:endParaRPr lang="ar-JO" sz="3600" dirty="0"/>
          </a:p>
        </p:txBody>
      </p:sp>
      <p:sp>
        <p:nvSpPr>
          <p:cNvPr id="3" name="Content Placeholder 2"/>
          <p:cNvSpPr>
            <a:spLocks noGrp="1"/>
          </p:cNvSpPr>
          <p:nvPr>
            <p:ph idx="1"/>
          </p:nvPr>
        </p:nvSpPr>
        <p:spPr/>
        <p:txBody>
          <a:bodyPr>
            <a:normAutofit fontScale="92500"/>
          </a:bodyPr>
          <a:lstStyle/>
          <a:p>
            <a:pPr algn="just" rtl="0">
              <a:buNone/>
            </a:pPr>
            <a:r>
              <a:rPr lang="en-US" sz="2000" b="1" dirty="0" smtClean="0"/>
              <a:t>The exposure amount for a collateralized transactions after risk mitigation is calculated using the following formula: </a:t>
            </a:r>
          </a:p>
          <a:p>
            <a:pPr algn="just" rtl="0">
              <a:buNone/>
            </a:pPr>
            <a:r>
              <a:rPr lang="en-US" b="1" dirty="0" smtClean="0"/>
              <a:t>E* = max{0,[E ×  (1+He) – C × (1-Hc – </a:t>
            </a:r>
            <a:r>
              <a:rPr lang="en-US" b="1" dirty="0" err="1" smtClean="0"/>
              <a:t>Hfx</a:t>
            </a:r>
            <a:r>
              <a:rPr lang="en-US" b="1" dirty="0" smtClean="0"/>
              <a:t>)]}</a:t>
            </a:r>
          </a:p>
          <a:p>
            <a:pPr algn="just" rtl="0">
              <a:buNone/>
            </a:pPr>
            <a:r>
              <a:rPr lang="en-US" sz="2400" dirty="0" smtClean="0"/>
              <a:t>Where:</a:t>
            </a:r>
          </a:p>
          <a:p>
            <a:pPr algn="just" rtl="0">
              <a:buNone/>
            </a:pPr>
            <a:r>
              <a:rPr lang="en-US" sz="2000" b="1" dirty="0" smtClean="0"/>
              <a:t>E* is the exposure value after the credit risk mitigation</a:t>
            </a:r>
          </a:p>
          <a:p>
            <a:pPr algn="just" rtl="0">
              <a:buNone/>
            </a:pPr>
            <a:r>
              <a:rPr lang="en-US" sz="2000" b="1" dirty="0" smtClean="0"/>
              <a:t>E  is the current value of the exposure, before any haircut/discount </a:t>
            </a:r>
          </a:p>
          <a:p>
            <a:pPr algn="just" rtl="0">
              <a:buNone/>
            </a:pPr>
            <a:r>
              <a:rPr lang="en-US" sz="2000" b="1" dirty="0" smtClean="0"/>
              <a:t>He is the haircut applied to the exposure</a:t>
            </a:r>
          </a:p>
          <a:p>
            <a:pPr algn="just" rtl="0">
              <a:buNone/>
            </a:pPr>
            <a:r>
              <a:rPr lang="en-US" sz="2000" b="1" dirty="0" smtClean="0"/>
              <a:t>C  is the current value of the pledge collateral, before any haircut/discount</a:t>
            </a:r>
          </a:p>
          <a:p>
            <a:pPr algn="just" rtl="0">
              <a:buNone/>
            </a:pPr>
            <a:r>
              <a:rPr lang="en-US" sz="2000" b="1" dirty="0" err="1" smtClean="0"/>
              <a:t>Hc</a:t>
            </a:r>
            <a:r>
              <a:rPr lang="en-US" sz="2000" b="1" dirty="0" smtClean="0"/>
              <a:t> is the haircut applicable to the collateral </a:t>
            </a:r>
          </a:p>
          <a:p>
            <a:pPr algn="just" rtl="0">
              <a:buNone/>
            </a:pPr>
            <a:r>
              <a:rPr lang="en-US" sz="2000" b="1" dirty="0" err="1" smtClean="0"/>
              <a:t>Hfx</a:t>
            </a:r>
            <a:r>
              <a:rPr lang="en-US" sz="2000" b="1" dirty="0" smtClean="0"/>
              <a:t> is the haircut applied in case of a currency mismatch between the exposure and the collateral</a:t>
            </a:r>
            <a:endParaRPr lang="ar-JO" sz="2000"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ar-JO" dirty="0"/>
          </a:p>
        </p:txBody>
      </p:sp>
      <p:sp>
        <p:nvSpPr>
          <p:cNvPr id="3" name="Content Placeholder 2"/>
          <p:cNvSpPr>
            <a:spLocks noGrp="1"/>
          </p:cNvSpPr>
          <p:nvPr>
            <p:ph idx="1"/>
          </p:nvPr>
        </p:nvSpPr>
        <p:spPr>
          <a:xfrm>
            <a:off x="457200" y="1219200"/>
            <a:ext cx="8229600" cy="4906963"/>
          </a:xfrm>
        </p:spPr>
        <p:txBody>
          <a:bodyPr/>
          <a:lstStyle/>
          <a:p>
            <a:pPr algn="just" rtl="0">
              <a:buNone/>
            </a:pPr>
            <a:r>
              <a:rPr lang="en-US" dirty="0" smtClean="0"/>
              <a:t>If we assume a bank hold a 3 years bond of Euro 1 million to a corporate rated BB.</a:t>
            </a:r>
          </a:p>
          <a:p>
            <a:pPr algn="just" rtl="0">
              <a:buNone/>
            </a:pPr>
            <a:r>
              <a:rPr lang="en-US" dirty="0" smtClean="0"/>
              <a:t>The bond is collateralized by Euro 0.5 million of AA- rated government bond with three years remaining maturity, pledged for three years and valued daily.</a:t>
            </a:r>
          </a:p>
          <a:p>
            <a:pPr algn="just" rtl="0">
              <a:buNone/>
            </a:pPr>
            <a:r>
              <a:rPr lang="en-US" dirty="0" smtClean="0"/>
              <a:t>The bank is using the standardized approach, the comprehensive CRM approach.</a:t>
            </a:r>
            <a:endParaRPr lang="ar-JO"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Solution</a:t>
            </a:r>
            <a:endParaRPr lang="ar-JO"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lgn="just" rtl="0">
              <a:buNone/>
            </a:pPr>
            <a:r>
              <a:rPr lang="en-US" dirty="0" smtClean="0"/>
              <a:t>Step 1: Determine the Total Exposure after CRM</a:t>
            </a:r>
          </a:p>
          <a:p>
            <a:pPr algn="just" rtl="0">
              <a:buNone/>
            </a:pPr>
            <a:r>
              <a:rPr lang="en-US" b="1" dirty="0" smtClean="0"/>
              <a:t>E* = max{0,[E ×  (1+He) – C × (1-Hc – </a:t>
            </a:r>
            <a:r>
              <a:rPr lang="en-US" b="1" dirty="0" err="1" smtClean="0"/>
              <a:t>Hfx</a:t>
            </a:r>
            <a:r>
              <a:rPr lang="en-US" b="1" dirty="0" smtClean="0"/>
              <a:t>)]}</a:t>
            </a:r>
          </a:p>
          <a:p>
            <a:pPr algn="just" rtl="0">
              <a:buNone/>
            </a:pPr>
            <a:r>
              <a:rPr lang="en-US" dirty="0" smtClean="0"/>
              <a:t>E* = 1000000 × (1 + 0.06) – 500,000 × (1- 0.02)</a:t>
            </a:r>
          </a:p>
          <a:p>
            <a:pPr algn="just" rtl="0">
              <a:buNone/>
            </a:pPr>
            <a:r>
              <a:rPr lang="en-US" dirty="0" smtClean="0"/>
              <a:t>E* = 1,060,000 – 490,000</a:t>
            </a:r>
          </a:p>
          <a:p>
            <a:pPr algn="just" rtl="0">
              <a:buNone/>
            </a:pPr>
            <a:r>
              <a:rPr lang="en-US" dirty="0" smtClean="0"/>
              <a:t>E* = 570, 000</a:t>
            </a:r>
          </a:p>
          <a:p>
            <a:pPr algn="just" rtl="0">
              <a:buNone/>
            </a:pPr>
            <a:r>
              <a:rPr lang="en-US" dirty="0" smtClean="0"/>
              <a:t>As we have seen the purpose of both haircuts is to allow for adverse movements that could affect the corporate bond (whose value increase)and/or the collateral made up of government bonds (whose value could be reduced) </a:t>
            </a:r>
          </a:p>
          <a:p>
            <a:pPr>
              <a:buNone/>
            </a:pPr>
            <a:endParaRPr lang="ar-JO" dirty="0" smtClean="0"/>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marL="838200" indent="-838200" eaLnBrk="1" hangingPunct="1"/>
            <a:r>
              <a:rPr lang="ar-JO" sz="4000" b="1" dirty="0" smtClean="0"/>
              <a:t>تعريف رأس المال التنظيمي</a:t>
            </a:r>
            <a:br>
              <a:rPr lang="ar-JO" sz="4000" b="1" dirty="0" smtClean="0"/>
            </a:br>
            <a:endParaRPr lang="en-US" sz="4000" b="1" dirty="0" smtClean="0"/>
          </a:p>
        </p:txBody>
      </p:sp>
      <p:sp>
        <p:nvSpPr>
          <p:cNvPr id="22531" name="Rectangle 3"/>
          <p:cNvSpPr>
            <a:spLocks noGrp="1" noChangeArrowheads="1"/>
          </p:cNvSpPr>
          <p:nvPr>
            <p:ph type="body" idx="1"/>
          </p:nvPr>
        </p:nvSpPr>
        <p:spPr/>
        <p:txBody>
          <a:bodyPr/>
          <a:lstStyle/>
          <a:p>
            <a:pPr marL="609600" indent="-609600" algn="r" rtl="1" eaLnBrk="1" hangingPunct="1">
              <a:buFontTx/>
              <a:buNone/>
            </a:pPr>
            <a:r>
              <a:rPr lang="ar-JO" dirty="0" smtClean="0"/>
              <a:t>مكونات رأس المال التنظيمي بناء على بازل 1 (1988)</a:t>
            </a:r>
            <a:endParaRPr lang="en-US" dirty="0" smtClean="0"/>
          </a:p>
          <a:p>
            <a:pPr marL="609600" indent="-609600" algn="r" rtl="1" eaLnBrk="1" hangingPunct="1">
              <a:buFontTx/>
              <a:buNone/>
            </a:pPr>
            <a:endParaRPr lang="ar-JO" dirty="0" smtClean="0"/>
          </a:p>
          <a:p>
            <a:pPr marL="609600" indent="-609600" algn="r" rtl="1" eaLnBrk="1" hangingPunct="1">
              <a:buFontTx/>
              <a:buAutoNum type="arabicPeriod"/>
            </a:pPr>
            <a:r>
              <a:rPr lang="ar-JO" sz="2800" dirty="0" smtClean="0"/>
              <a:t>رأس المال </a:t>
            </a:r>
            <a:r>
              <a:rPr lang="ar-JO" sz="2800" dirty="0" err="1" smtClean="0"/>
              <a:t>الاساسي</a:t>
            </a:r>
            <a:r>
              <a:rPr lang="ar-JO" sz="2800" dirty="0" smtClean="0"/>
              <a:t> </a:t>
            </a:r>
            <a:r>
              <a:rPr lang="en-US" sz="2800" dirty="0" smtClean="0"/>
              <a:t>(Tier 1: Core Capital)</a:t>
            </a:r>
          </a:p>
          <a:p>
            <a:pPr marL="609600" indent="-609600" algn="r" rtl="1" eaLnBrk="1" hangingPunct="1">
              <a:buFontTx/>
              <a:buAutoNum type="arabicPeriod"/>
            </a:pPr>
            <a:endParaRPr lang="en-US" sz="2800" dirty="0" smtClean="0"/>
          </a:p>
          <a:p>
            <a:pPr marL="609600" indent="-609600" algn="r" rtl="1" eaLnBrk="1" hangingPunct="1">
              <a:buFontTx/>
              <a:buAutoNum type="arabicPeriod"/>
            </a:pPr>
            <a:r>
              <a:rPr lang="ar-JO" sz="2800" dirty="0" smtClean="0"/>
              <a:t>رأس المال المساند </a:t>
            </a:r>
            <a:r>
              <a:rPr lang="en-US" sz="2800" dirty="0" smtClean="0"/>
              <a:t>(Tier 2: Supplementary Capital)</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ar-JO" dirty="0"/>
          </a:p>
        </p:txBody>
      </p:sp>
      <p:sp>
        <p:nvSpPr>
          <p:cNvPr id="3" name="Content Placeholder 2"/>
          <p:cNvSpPr>
            <a:spLocks noGrp="1"/>
          </p:cNvSpPr>
          <p:nvPr>
            <p:ph idx="1"/>
          </p:nvPr>
        </p:nvSpPr>
        <p:spPr/>
        <p:txBody>
          <a:bodyPr/>
          <a:lstStyle/>
          <a:p>
            <a:pPr algn="just" rtl="0">
              <a:buNone/>
            </a:pPr>
            <a:r>
              <a:rPr lang="en-US" dirty="0" smtClean="0"/>
              <a:t>RW for the exposure 100%</a:t>
            </a:r>
          </a:p>
          <a:p>
            <a:pPr algn="just" rtl="0">
              <a:buNone/>
            </a:pPr>
            <a:r>
              <a:rPr lang="en-US" dirty="0" smtClean="0"/>
              <a:t>The haircut He for the exposure = 0</a:t>
            </a:r>
          </a:p>
          <a:p>
            <a:pPr algn="just" rtl="0">
              <a:buNone/>
            </a:pPr>
            <a:r>
              <a:rPr lang="en-US" dirty="0" smtClean="0"/>
              <a:t>The haircut for the collateral </a:t>
            </a:r>
            <a:r>
              <a:rPr lang="en-US" dirty="0" err="1" smtClean="0"/>
              <a:t>Hc</a:t>
            </a:r>
            <a:r>
              <a:rPr lang="en-US" dirty="0" smtClean="0"/>
              <a:t> = 4%</a:t>
            </a:r>
          </a:p>
          <a:p>
            <a:pPr algn="just" rtl="0">
              <a:buNone/>
            </a:pPr>
            <a:r>
              <a:rPr lang="en-US" dirty="0" smtClean="0"/>
              <a:t>E* = [1000 x (1+0)]- [800 x (1-0.04)</a:t>
            </a:r>
          </a:p>
          <a:p>
            <a:pPr algn="just" rtl="0">
              <a:buNone/>
            </a:pPr>
            <a:r>
              <a:rPr lang="en-US" dirty="0" smtClean="0"/>
              <a:t>E* = 1000 – 768 = 232</a:t>
            </a:r>
          </a:p>
          <a:p>
            <a:pPr algn="just" rtl="0">
              <a:buNone/>
            </a:pPr>
            <a:r>
              <a:rPr lang="en-US" dirty="0" smtClean="0"/>
              <a:t>RWA = 232 x 100% = 232</a:t>
            </a:r>
          </a:p>
          <a:p>
            <a:pPr algn="just" rtl="0">
              <a:buNone/>
            </a:pPr>
            <a:r>
              <a:rPr lang="en-US" dirty="0" smtClean="0"/>
              <a:t>CAR  = 232 x 12%   = 27.84 </a:t>
            </a:r>
          </a:p>
          <a:p>
            <a:pPr>
              <a:buNone/>
            </a:pPr>
            <a:endParaRPr lang="ar-JO"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488950"/>
            <a:ext cx="8229600" cy="857250"/>
          </a:xfrm>
        </p:spPr>
        <p:txBody>
          <a:bodyPr/>
          <a:lstStyle/>
          <a:p>
            <a:pPr rtl="1" eaLnBrk="1" hangingPunct="1"/>
            <a:r>
              <a:rPr lang="ar-JO" b="1" smtClean="0"/>
              <a:t>ملخص مخففات المخاطر وفقا لبازل2 </a:t>
            </a:r>
            <a:endParaRPr lang="en-US" b="1" smtClean="0"/>
          </a:p>
        </p:txBody>
      </p:sp>
      <p:sp>
        <p:nvSpPr>
          <p:cNvPr id="180227" name="Rectangle 3"/>
          <p:cNvSpPr>
            <a:spLocks noGrp="1" noChangeArrowheads="1"/>
          </p:cNvSpPr>
          <p:nvPr>
            <p:ph type="body" idx="1"/>
          </p:nvPr>
        </p:nvSpPr>
        <p:spPr>
          <a:xfrm>
            <a:off x="457200" y="1295400"/>
            <a:ext cx="8229600" cy="5029200"/>
          </a:xfrm>
        </p:spPr>
        <p:txBody>
          <a:bodyPr/>
          <a:lstStyle/>
          <a:p>
            <a:pPr algn="r" rtl="1" eaLnBrk="1" hangingPunct="1"/>
            <a:r>
              <a:rPr lang="ar-JO" sz="4000" dirty="0" smtClean="0"/>
              <a:t> يتضمن توسيع للضمانات المعترف بها.</a:t>
            </a:r>
          </a:p>
          <a:p>
            <a:pPr algn="r" rtl="1" eaLnBrk="1" hangingPunct="1"/>
            <a:r>
              <a:rPr lang="ar-JO" sz="4000" dirty="0" smtClean="0"/>
              <a:t>نسب التخفيض (</a:t>
            </a:r>
            <a:r>
              <a:rPr lang="en-US" sz="4000" dirty="0" smtClean="0"/>
              <a:t>haircuts</a:t>
            </a:r>
            <a:r>
              <a:rPr lang="ar-JO" sz="4000" dirty="0" smtClean="0"/>
              <a:t>) هي لتغطيه مخاطر السوق.</a:t>
            </a:r>
          </a:p>
          <a:p>
            <a:pPr algn="r" rtl="1" eaLnBrk="1" hangingPunct="1"/>
            <a:r>
              <a:rPr lang="ar-JO" sz="4000" dirty="0" smtClean="0"/>
              <a:t> هنالك </a:t>
            </a:r>
            <a:r>
              <a:rPr lang="ar-JO" sz="4000" dirty="0" err="1" smtClean="0"/>
              <a:t>اسلوبان</a:t>
            </a:r>
            <a:r>
              <a:rPr lang="ar-JO" sz="4000" dirty="0" smtClean="0"/>
              <a:t> </a:t>
            </a:r>
            <a:r>
              <a:rPr lang="ar-JO" sz="4000" dirty="0" err="1" smtClean="0"/>
              <a:t>للإحتساب</a:t>
            </a:r>
            <a:r>
              <a:rPr lang="ar-JO" sz="4000" dirty="0" smtClean="0"/>
              <a:t> الشامل والبسيط.</a:t>
            </a:r>
          </a:p>
          <a:p>
            <a:pPr algn="r" rtl="1" eaLnBrk="1" hangingPunct="1"/>
            <a:r>
              <a:rPr lang="ar-JO" sz="4000" dirty="0" smtClean="0"/>
              <a:t>تم توسيع </a:t>
            </a:r>
            <a:r>
              <a:rPr lang="ar-JO" sz="4000" dirty="0" err="1" smtClean="0"/>
              <a:t>ادوات</a:t>
            </a:r>
            <a:r>
              <a:rPr lang="ar-JO" sz="4000" dirty="0" smtClean="0"/>
              <a:t> الحماية المقبولة لتمثل </a:t>
            </a:r>
            <a:r>
              <a:rPr lang="ar-JO" sz="4000" dirty="0" err="1" smtClean="0"/>
              <a:t>الكفالات</a:t>
            </a:r>
            <a:r>
              <a:rPr lang="ar-JO" sz="4000" dirty="0" smtClean="0"/>
              <a:t> والمشتقات </a:t>
            </a:r>
            <a:r>
              <a:rPr lang="ar-JO" sz="4000" dirty="0" err="1" smtClean="0"/>
              <a:t>الإئتمانية</a:t>
            </a:r>
            <a:r>
              <a:rPr lang="ar-JO" sz="4000" dirty="0" smtClean="0"/>
              <a:t>.</a:t>
            </a:r>
          </a:p>
          <a:p>
            <a:pPr algn="r" rtl="1" eaLnBrk="1" hangingPunct="1"/>
            <a:r>
              <a:rPr lang="ar-JO" sz="4000" dirty="0" err="1" smtClean="0"/>
              <a:t>التغطيات</a:t>
            </a:r>
            <a:r>
              <a:rPr lang="ar-JO" sz="4000" dirty="0" smtClean="0"/>
              <a:t> غير المتطابقة يسمح بها.</a:t>
            </a:r>
            <a:endParaRPr lang="en-US" sz="40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rtl="1"/>
            <a:r>
              <a:rPr lang="ar-JO" dirty="0" smtClean="0"/>
              <a:t>مخاطر الائتمان (الطريقة الداخلية) </a:t>
            </a:r>
            <a:endParaRPr lang="en-US" dirty="0" smtClean="0"/>
          </a:p>
        </p:txBody>
      </p:sp>
      <p:sp>
        <p:nvSpPr>
          <p:cNvPr id="250883" name="Rectangle 3"/>
          <p:cNvSpPr>
            <a:spLocks noGrp="1" noChangeArrowheads="1"/>
          </p:cNvSpPr>
          <p:nvPr>
            <p:ph type="body" idx="1"/>
          </p:nvPr>
        </p:nvSpPr>
        <p:spPr/>
        <p:txBody>
          <a:bodyPr/>
          <a:lstStyle/>
          <a:p>
            <a:pPr algn="r" rtl="1">
              <a:buFontTx/>
              <a:buNone/>
            </a:pPr>
            <a:r>
              <a:rPr lang="ar-JO" b="1" dirty="0" smtClean="0"/>
              <a:t>الطريقة الداخلية </a:t>
            </a:r>
            <a:r>
              <a:rPr lang="en-US" b="1" dirty="0" smtClean="0"/>
              <a:t>(IRBA)</a:t>
            </a:r>
            <a:r>
              <a:rPr lang="ar-JO" b="1" dirty="0" smtClean="0"/>
              <a:t> </a:t>
            </a:r>
          </a:p>
          <a:p>
            <a:pPr algn="r" rtl="1">
              <a:buFontTx/>
              <a:buNone/>
            </a:pPr>
            <a:r>
              <a:rPr lang="ar-JO" dirty="0" smtClean="0"/>
              <a:t>الهدف من الطريقة الداخلية</a:t>
            </a:r>
          </a:p>
          <a:p>
            <a:pPr algn="r" rtl="1">
              <a:buFontTx/>
              <a:buChar char="-"/>
            </a:pPr>
            <a:r>
              <a:rPr lang="ar-JO" dirty="0" smtClean="0"/>
              <a:t>التقريب ما بين رأس المال والمخاطر بحيث يعكس رأس المال المخاطر الفعلية للبنك</a:t>
            </a:r>
          </a:p>
          <a:p>
            <a:pPr algn="r" rtl="1">
              <a:buFontTx/>
              <a:buChar char="-"/>
            </a:pPr>
            <a:r>
              <a:rPr lang="ar-JO" dirty="0" smtClean="0"/>
              <a:t>الوصول </a:t>
            </a:r>
            <a:r>
              <a:rPr lang="ar-JO" dirty="0" err="1" smtClean="0"/>
              <a:t>الى</a:t>
            </a:r>
            <a:r>
              <a:rPr lang="ar-JO" dirty="0" smtClean="0"/>
              <a:t> رأس المال الاقتصادي</a:t>
            </a:r>
          </a:p>
          <a:p>
            <a:pPr algn="r" rtl="1">
              <a:buFontTx/>
              <a:buNone/>
            </a:pPr>
            <a:endParaRPr lang="ar-JO" dirty="0" smtClean="0"/>
          </a:p>
          <a:p>
            <a:pPr algn="r" rtl="1">
              <a:buFontTx/>
              <a:buNone/>
            </a:pPr>
            <a:r>
              <a:rPr lang="ar-JO" dirty="0" smtClean="0"/>
              <a:t>الطريقة الداخلية تعتمد على وجود نظام تصنيف داخلي لدى البنك لقياس مخاطر الائتمان.</a:t>
            </a:r>
            <a:endParaRPr lang="en-US" dirty="0" smtClean="0"/>
          </a:p>
        </p:txBody>
      </p:sp>
      <p:pic>
        <p:nvPicPr>
          <p:cNvPr id="4" name="Picture 2" descr="C:\Users\Waleed\Pictures\fsi_201373.gif"/>
          <p:cNvPicPr>
            <a:picLocks noChangeAspect="1" noChangeArrowheads="1"/>
          </p:cNvPicPr>
          <p:nvPr/>
        </p:nvPicPr>
        <p:blipFill>
          <a:blip r:embed="rId2"/>
          <a:srcRect/>
          <a:stretch>
            <a:fillRect/>
          </a:stretch>
        </p:blipFill>
        <p:spPr bwMode="auto">
          <a:xfrm>
            <a:off x="900113" y="1600200"/>
            <a:ext cx="7127875" cy="5068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smtClean="0"/>
              <a:t>Different Treatments </a:t>
            </a:r>
            <a:br>
              <a:rPr lang="en-US" sz="3200" smtClean="0"/>
            </a:br>
            <a:r>
              <a:rPr lang="en-US" sz="3200" smtClean="0"/>
              <a:t>An Example</a:t>
            </a:r>
            <a:endParaRPr lang="ar-JO" sz="3200" smtClean="0"/>
          </a:p>
        </p:txBody>
      </p:sp>
      <p:graphicFrame>
        <p:nvGraphicFramePr>
          <p:cNvPr id="4" name="Content Placeholder 3"/>
          <p:cNvGraphicFramePr>
            <a:graphicFrameLocks noGrp="1"/>
          </p:cNvGraphicFramePr>
          <p:nvPr>
            <p:ph idx="1"/>
          </p:nvPr>
        </p:nvGraphicFramePr>
        <p:xfrm>
          <a:off x="180206" y="2133600"/>
          <a:ext cx="8712969" cy="3773016"/>
        </p:xfrm>
        <a:graphic>
          <a:graphicData uri="http://schemas.openxmlformats.org/drawingml/2006/table">
            <a:tbl>
              <a:tblPr rtl="1" firstRow="1" bandRow="1">
                <a:tableStyleId>{5C22544A-7EE6-4342-B048-85BDC9FD1C3A}</a:tableStyleId>
              </a:tblPr>
              <a:tblGrid>
                <a:gridCol w="2664472"/>
                <a:gridCol w="2027487"/>
                <a:gridCol w="2087528"/>
                <a:gridCol w="1933482"/>
              </a:tblGrid>
              <a:tr h="619269">
                <a:tc>
                  <a:txBody>
                    <a:bodyPr/>
                    <a:lstStyle/>
                    <a:p>
                      <a:pPr algn="ctr" rtl="0"/>
                      <a:r>
                        <a:rPr lang="en-US" dirty="0" smtClean="0"/>
                        <a:t>Basel 2 Internal</a:t>
                      </a:r>
                      <a:endParaRPr lang="ar-JO" dirty="0"/>
                    </a:p>
                  </a:txBody>
                  <a:tcPr/>
                </a:tc>
                <a:tc>
                  <a:txBody>
                    <a:bodyPr/>
                    <a:lstStyle/>
                    <a:p>
                      <a:pPr algn="ctr" rtl="0"/>
                      <a:r>
                        <a:rPr lang="en-US" dirty="0" smtClean="0"/>
                        <a:t>Basel 2 Standardized</a:t>
                      </a:r>
                      <a:endParaRPr lang="ar-JO" dirty="0"/>
                    </a:p>
                  </a:txBody>
                  <a:tcPr/>
                </a:tc>
                <a:tc>
                  <a:txBody>
                    <a:bodyPr/>
                    <a:lstStyle/>
                    <a:p>
                      <a:pPr algn="ctr" rtl="0"/>
                      <a:r>
                        <a:rPr lang="en-US" dirty="0" smtClean="0"/>
                        <a:t>Basel 1</a:t>
                      </a:r>
                      <a:endParaRPr lang="ar-JO" dirty="0"/>
                    </a:p>
                  </a:txBody>
                  <a:tcPr/>
                </a:tc>
                <a:tc>
                  <a:txBody>
                    <a:bodyPr/>
                    <a:lstStyle/>
                    <a:p>
                      <a:pPr algn="ctr" rtl="0"/>
                      <a:endParaRPr lang="ar-JO" dirty="0"/>
                    </a:p>
                  </a:txBody>
                  <a:tcPr/>
                </a:tc>
              </a:tr>
              <a:tr h="619269">
                <a:tc>
                  <a:txBody>
                    <a:bodyPr/>
                    <a:lstStyle/>
                    <a:p>
                      <a:pPr algn="l" rtl="0"/>
                      <a:r>
                        <a:rPr lang="en-US" dirty="0" smtClean="0"/>
                        <a:t>1M * 14.44%</a:t>
                      </a:r>
                      <a:r>
                        <a:rPr lang="en-US" baseline="0" dirty="0" smtClean="0"/>
                        <a:t> = 0.144</a:t>
                      </a:r>
                      <a:r>
                        <a:rPr lang="en-US" dirty="0" smtClean="0"/>
                        <a:t> </a:t>
                      </a:r>
                      <a:endParaRPr lang="ar-JO" dirty="0"/>
                    </a:p>
                  </a:txBody>
                  <a:tcPr/>
                </a:tc>
                <a:tc>
                  <a:txBody>
                    <a:bodyPr/>
                    <a:lstStyle/>
                    <a:p>
                      <a:pPr algn="l" rtl="0"/>
                      <a:r>
                        <a:rPr lang="en-US" dirty="0" smtClean="0"/>
                        <a:t>1M * 20% = 0.2</a:t>
                      </a:r>
                      <a:endParaRPr lang="ar-JO" dirty="0"/>
                    </a:p>
                  </a:txBody>
                  <a:tcPr/>
                </a:tc>
                <a:tc>
                  <a:txBody>
                    <a:bodyPr/>
                    <a:lstStyle/>
                    <a:p>
                      <a:pPr algn="l" rtl="0"/>
                      <a:r>
                        <a:rPr lang="en-US" dirty="0" smtClean="0"/>
                        <a:t>1M</a:t>
                      </a:r>
                      <a:r>
                        <a:rPr lang="en-US" baseline="0" dirty="0" smtClean="0"/>
                        <a:t> * 100% = 1M</a:t>
                      </a:r>
                      <a:endParaRPr lang="ar-JO" dirty="0"/>
                    </a:p>
                  </a:txBody>
                  <a:tcPr/>
                </a:tc>
                <a:tc>
                  <a:txBody>
                    <a:bodyPr/>
                    <a:lstStyle/>
                    <a:p>
                      <a:pPr algn="l" rtl="0"/>
                      <a:r>
                        <a:rPr lang="en-US" dirty="0" smtClean="0"/>
                        <a:t>RWA for</a:t>
                      </a:r>
                      <a:r>
                        <a:rPr lang="en-US" baseline="0" dirty="0" smtClean="0"/>
                        <a:t> a loan rated AAA </a:t>
                      </a:r>
                      <a:endParaRPr lang="ar-JO" dirty="0"/>
                    </a:p>
                  </a:txBody>
                  <a:tcPr/>
                </a:tc>
              </a:tr>
              <a:tr h="664056">
                <a:tc>
                  <a:txBody>
                    <a:bodyPr/>
                    <a:lstStyle/>
                    <a:p>
                      <a:pPr algn="l" rtl="0"/>
                      <a:r>
                        <a:rPr lang="en-US" dirty="0" smtClean="0"/>
                        <a:t>1M * 193% = 1.9 M</a:t>
                      </a:r>
                      <a:endParaRPr lang="ar-JO" dirty="0"/>
                    </a:p>
                  </a:txBody>
                  <a:tcPr/>
                </a:tc>
                <a:tc>
                  <a:txBody>
                    <a:bodyPr/>
                    <a:lstStyle/>
                    <a:p>
                      <a:pPr algn="l" rtl="0"/>
                      <a:r>
                        <a:rPr lang="en-US" dirty="0" smtClean="0"/>
                        <a:t>1M * 150% = 1.5 </a:t>
                      </a:r>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1M</a:t>
                      </a:r>
                      <a:r>
                        <a:rPr lang="en-US" baseline="0" dirty="0" smtClean="0"/>
                        <a:t> * 100% = 1M</a:t>
                      </a:r>
                      <a:endParaRPr lang="ar-JO" dirty="0" smtClean="0"/>
                    </a:p>
                    <a:p>
                      <a:pPr algn="l" rtl="0"/>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RWA for</a:t>
                      </a:r>
                      <a:r>
                        <a:rPr lang="en-US" baseline="0" dirty="0" smtClean="0"/>
                        <a:t> a loan rated B- </a:t>
                      </a:r>
                      <a:endParaRPr lang="ar-JO" dirty="0" smtClean="0"/>
                    </a:p>
                  </a:txBody>
                  <a:tcPr/>
                </a:tc>
              </a:tr>
              <a:tr h="619269">
                <a:tc>
                  <a:txBody>
                    <a:bodyPr/>
                    <a:lstStyle/>
                    <a:p>
                      <a:pPr algn="l" rtl="0"/>
                      <a:r>
                        <a:rPr lang="en-US" dirty="0" smtClean="0"/>
                        <a:t>0.144 * 12% = 0.017</a:t>
                      </a:r>
                      <a:endParaRPr lang="ar-JO" dirty="0"/>
                    </a:p>
                  </a:txBody>
                  <a:tcPr/>
                </a:tc>
                <a:tc>
                  <a:txBody>
                    <a:bodyPr/>
                    <a:lstStyle/>
                    <a:p>
                      <a:pPr algn="l" rtl="0"/>
                      <a:r>
                        <a:rPr lang="en-US" dirty="0" smtClean="0"/>
                        <a:t>0.2</a:t>
                      </a:r>
                      <a:r>
                        <a:rPr lang="en-US" baseline="0" dirty="0" smtClean="0"/>
                        <a:t> * 12% = 0.024</a:t>
                      </a:r>
                      <a:endParaRPr lang="ar-JO" dirty="0"/>
                    </a:p>
                  </a:txBody>
                  <a:tcPr/>
                </a:tc>
                <a:tc>
                  <a:txBody>
                    <a:bodyPr/>
                    <a:lstStyle/>
                    <a:p>
                      <a:pPr algn="l" rtl="0"/>
                      <a:r>
                        <a:rPr lang="en-US" dirty="0" smtClean="0"/>
                        <a:t>1M</a:t>
                      </a:r>
                      <a:r>
                        <a:rPr lang="en-US" baseline="0" dirty="0" smtClean="0"/>
                        <a:t> * 12% = 0.12</a:t>
                      </a:r>
                      <a:endParaRPr lang="ar-JO" dirty="0"/>
                    </a:p>
                  </a:txBody>
                  <a:tcPr/>
                </a:tc>
                <a:tc>
                  <a:txBody>
                    <a:bodyPr/>
                    <a:lstStyle/>
                    <a:p>
                      <a:pPr algn="l" rtl="0"/>
                      <a:r>
                        <a:rPr lang="en-US" dirty="0" smtClean="0"/>
                        <a:t>Capital Needed for loan rated</a:t>
                      </a:r>
                      <a:r>
                        <a:rPr lang="en-US" baseline="0" dirty="0" smtClean="0"/>
                        <a:t> AAA </a:t>
                      </a:r>
                      <a:endParaRPr lang="ar-JO" dirty="0"/>
                    </a:p>
                  </a:txBody>
                  <a:tcPr/>
                </a:tc>
              </a:tr>
              <a:tr h="619269">
                <a:tc>
                  <a:txBody>
                    <a:bodyPr/>
                    <a:lstStyle/>
                    <a:p>
                      <a:pPr algn="l" rtl="0"/>
                      <a:r>
                        <a:rPr lang="en-US" dirty="0" smtClean="0"/>
                        <a:t>1.9M * 0.12 = 0.228</a:t>
                      </a:r>
                      <a:endParaRPr lang="ar-JO" dirty="0"/>
                    </a:p>
                  </a:txBody>
                  <a:tcPr/>
                </a:tc>
                <a:tc>
                  <a:txBody>
                    <a:bodyPr/>
                    <a:lstStyle/>
                    <a:p>
                      <a:pPr algn="l" rtl="0"/>
                      <a:r>
                        <a:rPr lang="en-US" dirty="0" smtClean="0"/>
                        <a:t>1.5 * 12% = 0.180 </a:t>
                      </a:r>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1M</a:t>
                      </a:r>
                      <a:r>
                        <a:rPr lang="en-US" baseline="0" dirty="0" smtClean="0"/>
                        <a:t> * 12% = 0.12</a:t>
                      </a:r>
                      <a:endParaRPr lang="ar-JO" dirty="0" smtClean="0"/>
                    </a:p>
                    <a:p>
                      <a:pPr algn="l" rtl="0"/>
                      <a:endParaRPr lang="ar-JO"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Capital Needed for</a:t>
                      </a:r>
                      <a:r>
                        <a:rPr lang="en-US" baseline="0" dirty="0" smtClean="0"/>
                        <a:t>  loan rated B-</a:t>
                      </a:r>
                      <a:endParaRPr lang="ar-JO" dirty="0" smtClean="0"/>
                    </a:p>
                    <a:p>
                      <a:pPr algn="l" rtl="0"/>
                      <a:endParaRPr lang="ar-JO" dirty="0"/>
                    </a:p>
                  </a:txBody>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1907" name="Rectangle 3"/>
          <p:cNvSpPr>
            <a:spLocks noGrp="1" noChangeArrowheads="1"/>
          </p:cNvSpPr>
          <p:nvPr>
            <p:ph type="body" idx="1"/>
          </p:nvPr>
        </p:nvSpPr>
        <p:spPr/>
        <p:txBody>
          <a:bodyPr/>
          <a:lstStyle/>
          <a:p>
            <a:pPr marL="533400" indent="-533400" algn="r" rtl="1">
              <a:lnSpc>
                <a:spcPct val="90000"/>
              </a:lnSpc>
              <a:buFontTx/>
              <a:buNone/>
            </a:pPr>
            <a:r>
              <a:rPr lang="ar-JO" sz="2800" b="1" dirty="0" smtClean="0"/>
              <a:t>ب. الطريقة الداخلية </a:t>
            </a:r>
          </a:p>
          <a:p>
            <a:pPr marL="533400" indent="-533400" algn="just" rtl="1">
              <a:lnSpc>
                <a:spcPct val="90000"/>
              </a:lnSpc>
              <a:buFontTx/>
              <a:buNone/>
            </a:pPr>
            <a:r>
              <a:rPr lang="ar-JO" sz="2800" dirty="0" smtClean="0"/>
              <a:t>المبادئ </a:t>
            </a:r>
            <a:r>
              <a:rPr lang="ar-JO" sz="2800" dirty="0" err="1" smtClean="0"/>
              <a:t>الاساسية</a:t>
            </a:r>
            <a:r>
              <a:rPr lang="ar-JO" sz="2800" dirty="0" smtClean="0"/>
              <a:t> للطريقة الداخلية</a:t>
            </a:r>
          </a:p>
          <a:p>
            <a:pPr marL="533400" indent="-533400" algn="just" rtl="1">
              <a:lnSpc>
                <a:spcPct val="90000"/>
              </a:lnSpc>
              <a:buFont typeface="Wingdings" pitchFamily="2" charset="2"/>
              <a:buChar char="Ø"/>
            </a:pPr>
            <a:r>
              <a:rPr lang="ar-JO" sz="2400" dirty="0" smtClean="0"/>
              <a:t>وجود نظام تصنيف داخلي</a:t>
            </a:r>
            <a:r>
              <a:rPr lang="en-US" sz="2400" dirty="0" smtClean="0"/>
              <a:t>  </a:t>
            </a:r>
            <a:endParaRPr lang="ar-JO" sz="2400" dirty="0" smtClean="0"/>
          </a:p>
          <a:p>
            <a:pPr marL="533400" indent="-533400" algn="just" rtl="1">
              <a:lnSpc>
                <a:spcPct val="90000"/>
              </a:lnSpc>
              <a:buFont typeface="Wingdings" pitchFamily="2" charset="2"/>
              <a:buChar char="Ø"/>
            </a:pPr>
            <a:r>
              <a:rPr lang="ar-JO" sz="2400" dirty="0" smtClean="0"/>
              <a:t>التنبؤ بالخسارة المتوقعة</a:t>
            </a:r>
          </a:p>
          <a:p>
            <a:pPr marL="533400" indent="-533400" algn="r" rtl="1">
              <a:lnSpc>
                <a:spcPct val="90000"/>
              </a:lnSpc>
              <a:buFontTx/>
              <a:buAutoNum type="arabicPeriod"/>
            </a:pPr>
            <a:r>
              <a:rPr lang="ar-JO" sz="2400" dirty="0" smtClean="0"/>
              <a:t>احتساب احتمالية التعثر </a:t>
            </a:r>
            <a:r>
              <a:rPr lang="en-US" sz="2400" dirty="0" smtClean="0"/>
              <a:t>(PD)</a:t>
            </a:r>
            <a:r>
              <a:rPr lang="ar-JO" sz="2400" dirty="0" smtClean="0"/>
              <a:t>: وهي عادة ما تكون مرتبطة بالمقترض (نسبه مئوية)</a:t>
            </a:r>
          </a:p>
          <a:p>
            <a:pPr marL="533400" indent="-533400" algn="r" rtl="1">
              <a:lnSpc>
                <a:spcPct val="90000"/>
              </a:lnSpc>
              <a:buFontTx/>
              <a:buAutoNum type="arabicPeriod"/>
            </a:pPr>
            <a:r>
              <a:rPr lang="ar-JO" sz="2400" dirty="0" smtClean="0"/>
              <a:t>تقديرات الخسارة بافتراض التعثر </a:t>
            </a:r>
            <a:r>
              <a:rPr lang="en-US" sz="2400" dirty="0" smtClean="0"/>
              <a:t> (LGD)</a:t>
            </a:r>
            <a:r>
              <a:rPr lang="ar-JO" sz="2400" dirty="0" smtClean="0"/>
              <a:t>: هي الجزء من القرض الذي سيتم خسارته عند التعثر (نسبه مئوية).</a:t>
            </a:r>
          </a:p>
          <a:p>
            <a:pPr marL="533400" indent="-533400" algn="r" rtl="1">
              <a:lnSpc>
                <a:spcPct val="90000"/>
              </a:lnSpc>
              <a:buFontTx/>
              <a:buAutoNum type="arabicPeriod"/>
            </a:pPr>
            <a:r>
              <a:rPr lang="ar-JO" sz="2400" dirty="0" smtClean="0"/>
              <a:t>تقديرات </a:t>
            </a:r>
            <a:r>
              <a:rPr lang="ar-JO" sz="2400" dirty="0" err="1" smtClean="0"/>
              <a:t>التعرضات</a:t>
            </a:r>
            <a:r>
              <a:rPr lang="ar-JO" sz="2400" dirty="0" smtClean="0"/>
              <a:t> عند التعثر </a:t>
            </a:r>
            <a:r>
              <a:rPr lang="en-US" sz="2400" dirty="0" smtClean="0"/>
              <a:t>(EAD) </a:t>
            </a:r>
            <a:r>
              <a:rPr lang="ar-JO" sz="2400" dirty="0" smtClean="0"/>
              <a:t>: وهي قيمة التسهيلات المستغلة وغير المستغلة عند التعثر وكذلك </a:t>
            </a:r>
            <a:r>
              <a:rPr lang="ar-JO" sz="2400" dirty="0" err="1" smtClean="0"/>
              <a:t>اية</a:t>
            </a:r>
            <a:r>
              <a:rPr lang="ar-JO" sz="2400" dirty="0" smtClean="0"/>
              <a:t> فوائد مستحقة غير مقبوضة.</a:t>
            </a:r>
          </a:p>
          <a:p>
            <a:pPr marL="533400" indent="-533400" algn="r" rtl="1">
              <a:lnSpc>
                <a:spcPct val="90000"/>
              </a:lnSpc>
              <a:buFont typeface="Wingdings" pitchFamily="2" charset="2"/>
              <a:buChar char="Ø"/>
            </a:pPr>
            <a:r>
              <a:rPr lang="ar-JO" sz="2400" dirty="0" smtClean="0"/>
              <a:t>الحصول على موافقة السلطة الرقابية على تطبيق الطريقة الداخلية</a:t>
            </a:r>
          </a:p>
          <a:p>
            <a:pPr marL="533400" indent="-533400" algn="just" rtl="1">
              <a:lnSpc>
                <a:spcPct val="90000"/>
              </a:lnSpc>
              <a:buFontTx/>
              <a:buNone/>
            </a:pPr>
            <a:endParaRPr lang="ar-JO" sz="2800" dirty="0" smtClean="0"/>
          </a:p>
          <a:p>
            <a:pPr marL="533400" indent="-533400" algn="r" rtl="1">
              <a:lnSpc>
                <a:spcPct val="90000"/>
              </a:lnSpc>
              <a:buFontTx/>
              <a:buNone/>
            </a:pPr>
            <a:endParaRPr lang="en-US" sz="28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1907" name="Rectangle 3"/>
          <p:cNvSpPr>
            <a:spLocks noGrp="1" noChangeArrowheads="1"/>
          </p:cNvSpPr>
          <p:nvPr>
            <p:ph type="body" idx="1"/>
          </p:nvPr>
        </p:nvSpPr>
        <p:spPr/>
        <p:txBody>
          <a:bodyPr/>
          <a:lstStyle/>
          <a:p>
            <a:pPr marL="533400" indent="-533400" algn="r" rtl="1">
              <a:lnSpc>
                <a:spcPct val="90000"/>
              </a:lnSpc>
              <a:buFontTx/>
              <a:buNone/>
            </a:pPr>
            <a:r>
              <a:rPr lang="ar-JO" sz="2800" b="1" dirty="0" smtClean="0"/>
              <a:t>ب. الطريقة الداخلية</a:t>
            </a:r>
          </a:p>
          <a:p>
            <a:pPr marL="533400" indent="-533400" algn="r" rtl="1">
              <a:lnSpc>
                <a:spcPct val="90000"/>
              </a:lnSpc>
              <a:buFontTx/>
              <a:buChar char="-"/>
            </a:pPr>
            <a:r>
              <a:rPr lang="ar-JO" sz="2800" b="1" dirty="0" smtClean="0"/>
              <a:t>الطريقة الداخلية الأساسية</a:t>
            </a:r>
          </a:p>
          <a:p>
            <a:pPr marL="533400" indent="-533400" algn="r" rtl="1">
              <a:lnSpc>
                <a:spcPct val="90000"/>
              </a:lnSpc>
              <a:buFontTx/>
              <a:buChar char="-"/>
            </a:pPr>
            <a:r>
              <a:rPr lang="ar-JO" sz="2800" b="1" dirty="0" smtClean="0"/>
              <a:t>الطريقة الداخلية المتقدمة </a:t>
            </a:r>
          </a:p>
          <a:p>
            <a:pPr marL="533400" indent="-533400" algn="just" rtl="1">
              <a:lnSpc>
                <a:spcPct val="90000"/>
              </a:lnSpc>
              <a:buFontTx/>
              <a:buNone/>
            </a:pPr>
            <a:endParaRPr lang="ar-JO" sz="2800" dirty="0" smtClean="0"/>
          </a:p>
          <a:p>
            <a:pPr marL="533400" indent="-533400" algn="r" rtl="1">
              <a:lnSpc>
                <a:spcPct val="90000"/>
              </a:lnSpc>
              <a:buFontTx/>
              <a:buNone/>
            </a:pPr>
            <a:endParaRPr lang="en-US" sz="2800" dirty="0" smtClean="0"/>
          </a:p>
        </p:txBody>
      </p:sp>
      <p:graphicFrame>
        <p:nvGraphicFramePr>
          <p:cNvPr id="53250" name="Object 2"/>
          <p:cNvGraphicFramePr>
            <a:graphicFrameLocks noChangeAspect="1"/>
          </p:cNvGraphicFramePr>
          <p:nvPr/>
        </p:nvGraphicFramePr>
        <p:xfrm>
          <a:off x="1371600" y="3200400"/>
          <a:ext cx="7010400" cy="1676400"/>
        </p:xfrm>
        <a:graphic>
          <a:graphicData uri="http://schemas.openxmlformats.org/presentationml/2006/ole">
            <p:oleObj spid="_x0000_s53252" name="Document" r:id="rId3" imgW="5977222" imgH="1356841" progId="Word.Document.12">
              <p:embed/>
            </p:oleObj>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2931" name="Rectangle 3"/>
          <p:cNvSpPr>
            <a:spLocks noGrp="1" noChangeArrowheads="1"/>
          </p:cNvSpPr>
          <p:nvPr>
            <p:ph type="body" idx="1"/>
          </p:nvPr>
        </p:nvSpPr>
        <p:spPr/>
        <p:txBody>
          <a:bodyPr/>
          <a:lstStyle/>
          <a:p>
            <a:pPr marL="533400" indent="-533400" algn="r" rtl="1">
              <a:buFontTx/>
              <a:buNone/>
            </a:pPr>
            <a:r>
              <a:rPr lang="ar-JO" sz="2800" b="1" smtClean="0"/>
              <a:t>ب. الطريقة الداخلية </a:t>
            </a:r>
          </a:p>
          <a:p>
            <a:pPr marL="533400" indent="-533400" algn="just" rtl="1">
              <a:buFont typeface="Wingdings" pitchFamily="2" charset="2"/>
              <a:buNone/>
            </a:pPr>
            <a:r>
              <a:rPr lang="ar-JO" sz="2400" b="1" smtClean="0"/>
              <a:t>التنبؤ بالخسارة المتوقعة</a:t>
            </a:r>
          </a:p>
          <a:p>
            <a:pPr marL="533400" indent="-533400" algn="r" rtl="1">
              <a:buFontTx/>
              <a:buNone/>
            </a:pPr>
            <a:r>
              <a:rPr lang="ar-JO" sz="2000" b="1" smtClean="0"/>
              <a:t>الخسارة المحتملة </a:t>
            </a:r>
            <a:r>
              <a:rPr lang="en-US" sz="2000" b="1" smtClean="0"/>
              <a:t>(EL)</a:t>
            </a:r>
            <a:r>
              <a:rPr lang="ar-JO" sz="2000" b="1" smtClean="0"/>
              <a:t> = احتمالية الخسارة </a:t>
            </a:r>
            <a:r>
              <a:rPr lang="en-US" sz="2000" b="1" smtClean="0"/>
              <a:t>(PD)</a:t>
            </a:r>
            <a:r>
              <a:rPr lang="ar-JO" sz="2000" b="1" smtClean="0"/>
              <a:t>*الخسارة بافتراض التعثر </a:t>
            </a:r>
            <a:r>
              <a:rPr lang="en-US" sz="2000" b="1" smtClean="0"/>
              <a:t>(LGD)</a:t>
            </a:r>
            <a:r>
              <a:rPr lang="ar-JO" sz="2000" b="1" smtClean="0"/>
              <a:t>* التعرضات عند التعثر </a:t>
            </a:r>
            <a:r>
              <a:rPr lang="en-US" sz="2000" b="1" smtClean="0"/>
              <a:t>(EAD)</a:t>
            </a:r>
            <a:r>
              <a:rPr lang="ar-JO" sz="2000" b="1" smtClean="0"/>
              <a:t> </a:t>
            </a:r>
          </a:p>
          <a:p>
            <a:pPr marL="533400" indent="-533400" algn="r" rtl="1">
              <a:lnSpc>
                <a:spcPct val="80000"/>
              </a:lnSpc>
              <a:buFontTx/>
              <a:buNone/>
            </a:pPr>
            <a:r>
              <a:rPr lang="ar-JO" sz="2600" b="1" smtClean="0"/>
              <a:t>مثال</a:t>
            </a:r>
          </a:p>
          <a:p>
            <a:pPr marL="533400" indent="-533400" algn="r" rtl="1">
              <a:lnSpc>
                <a:spcPct val="80000"/>
              </a:lnSpc>
              <a:buFontTx/>
              <a:buNone/>
            </a:pPr>
            <a:r>
              <a:rPr lang="ar-JO" sz="2600" smtClean="0"/>
              <a:t>قرض بقيمة 100000دينار اردني </a:t>
            </a:r>
          </a:p>
          <a:p>
            <a:pPr marL="533400" indent="-533400" algn="r" rtl="1">
              <a:lnSpc>
                <a:spcPct val="80000"/>
              </a:lnSpc>
              <a:buFontTx/>
              <a:buNone/>
            </a:pPr>
            <a:r>
              <a:rPr lang="ar-JO" sz="2600" smtClean="0"/>
              <a:t>احتمالية التعثر </a:t>
            </a:r>
            <a:r>
              <a:rPr lang="en-US" sz="2600" smtClean="0"/>
              <a:t>0.003</a:t>
            </a:r>
            <a:r>
              <a:rPr lang="ar-JO" sz="2600" smtClean="0"/>
              <a:t> (3 بالف)</a:t>
            </a:r>
          </a:p>
          <a:p>
            <a:pPr marL="533400" indent="-533400" algn="r" rtl="1">
              <a:lnSpc>
                <a:spcPct val="80000"/>
              </a:lnSpc>
              <a:buFontTx/>
              <a:buNone/>
            </a:pPr>
            <a:r>
              <a:rPr lang="ar-JO" sz="2600" smtClean="0"/>
              <a:t>الضمانات المقبولة 20 ألف دينار اردني</a:t>
            </a:r>
          </a:p>
          <a:p>
            <a:pPr marL="533400" indent="-533400" algn="r" rtl="1">
              <a:lnSpc>
                <a:spcPct val="80000"/>
              </a:lnSpc>
              <a:buFontTx/>
              <a:buNone/>
            </a:pPr>
            <a:r>
              <a:rPr lang="ar-JO" sz="2600" smtClean="0"/>
              <a:t>فوائد مستحقة غير مقبوضة 10 ألاف دينار اردني</a:t>
            </a:r>
          </a:p>
          <a:p>
            <a:pPr marL="533400" indent="-533400" algn="r" rtl="1">
              <a:lnSpc>
                <a:spcPct val="80000"/>
              </a:lnSpc>
              <a:buFontTx/>
              <a:buNone/>
            </a:pPr>
            <a:endParaRPr lang="ar-JO" sz="2600" smtClean="0"/>
          </a:p>
          <a:p>
            <a:pPr marL="533400" indent="-533400" algn="r" rtl="1">
              <a:lnSpc>
                <a:spcPct val="80000"/>
              </a:lnSpc>
              <a:buFontTx/>
              <a:buNone/>
            </a:pPr>
            <a:r>
              <a:rPr lang="ar-JO" sz="2600" smtClean="0"/>
              <a:t>المطلوب احتساب الخسارة المتوقعة</a:t>
            </a:r>
            <a:endParaRPr lang="ar-JO" sz="2000" b="1" smtClean="0"/>
          </a:p>
          <a:p>
            <a:pPr marL="533400" indent="-533400" algn="just" rtl="1">
              <a:buFontTx/>
              <a:buNone/>
            </a:pPr>
            <a:endParaRPr lang="ar-JO" sz="2800" smtClean="0"/>
          </a:p>
          <a:p>
            <a:pPr marL="533400" indent="-533400" algn="r" rtl="1">
              <a:buFontTx/>
              <a:buNone/>
            </a:pPr>
            <a:endParaRPr lang="en-US" sz="280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3955" name="Rectangle 3"/>
          <p:cNvSpPr>
            <a:spLocks noGrp="1" noChangeArrowheads="1"/>
          </p:cNvSpPr>
          <p:nvPr>
            <p:ph type="body" idx="1"/>
          </p:nvPr>
        </p:nvSpPr>
        <p:spPr/>
        <p:txBody>
          <a:bodyPr/>
          <a:lstStyle/>
          <a:p>
            <a:pPr marL="533400" indent="-533400" algn="r" rtl="1">
              <a:lnSpc>
                <a:spcPct val="90000"/>
              </a:lnSpc>
              <a:buFontTx/>
              <a:buNone/>
            </a:pPr>
            <a:r>
              <a:rPr lang="ar-JO" b="1" smtClean="0"/>
              <a:t>ب. الطريقة الداخلية </a:t>
            </a:r>
          </a:p>
          <a:p>
            <a:pPr marL="533400" indent="-533400" algn="r" rtl="1">
              <a:lnSpc>
                <a:spcPct val="90000"/>
              </a:lnSpc>
              <a:buFontTx/>
              <a:buNone/>
            </a:pPr>
            <a:r>
              <a:rPr lang="ar-JO" b="1" smtClean="0"/>
              <a:t>الحل</a:t>
            </a:r>
          </a:p>
          <a:p>
            <a:pPr marL="533400" indent="-533400" algn="r" rtl="1">
              <a:lnSpc>
                <a:spcPct val="90000"/>
              </a:lnSpc>
              <a:buFontTx/>
              <a:buNone/>
            </a:pPr>
            <a:r>
              <a:rPr lang="en-US" smtClean="0"/>
              <a:t>EAD</a:t>
            </a:r>
            <a:r>
              <a:rPr lang="ar-JO" smtClean="0"/>
              <a:t> = 100000+ 10000= 110000</a:t>
            </a:r>
          </a:p>
          <a:p>
            <a:pPr marL="533400" indent="-533400" algn="r" rtl="1">
              <a:lnSpc>
                <a:spcPct val="90000"/>
              </a:lnSpc>
              <a:buFontTx/>
              <a:buNone/>
            </a:pPr>
            <a:r>
              <a:rPr lang="en-US" smtClean="0"/>
              <a:t>LGD</a:t>
            </a:r>
            <a:r>
              <a:rPr lang="ar-JO" smtClean="0"/>
              <a:t> = 110000 – 20000 = 90000</a:t>
            </a:r>
          </a:p>
          <a:p>
            <a:pPr marL="533400" indent="-533400" algn="r" rtl="1">
              <a:lnSpc>
                <a:spcPct val="90000"/>
              </a:lnSpc>
              <a:buFontTx/>
              <a:buNone/>
            </a:pPr>
            <a:r>
              <a:rPr lang="en-US" smtClean="0"/>
              <a:t>LGD</a:t>
            </a:r>
            <a:r>
              <a:rPr lang="ar-JO" smtClean="0"/>
              <a:t> = 90000/ 110000</a:t>
            </a:r>
          </a:p>
          <a:p>
            <a:pPr marL="533400" indent="-533400" algn="r" rtl="1">
              <a:lnSpc>
                <a:spcPct val="90000"/>
              </a:lnSpc>
              <a:buFontTx/>
              <a:buNone/>
            </a:pPr>
            <a:r>
              <a:rPr lang="en-US" smtClean="0"/>
              <a:t>LGD</a:t>
            </a:r>
            <a:r>
              <a:rPr lang="ar-JO" smtClean="0"/>
              <a:t> = </a:t>
            </a:r>
            <a:r>
              <a:rPr lang="en-US" smtClean="0"/>
              <a:t>0.81</a:t>
            </a:r>
            <a:endParaRPr lang="ar-JO" smtClean="0"/>
          </a:p>
          <a:p>
            <a:pPr marL="533400" indent="-533400" algn="r" rtl="1">
              <a:lnSpc>
                <a:spcPct val="90000"/>
              </a:lnSpc>
              <a:buFontTx/>
              <a:buNone/>
            </a:pPr>
            <a:r>
              <a:rPr lang="en-US" smtClean="0"/>
              <a:t>EL</a:t>
            </a:r>
            <a:r>
              <a:rPr lang="ar-JO" smtClean="0"/>
              <a:t> = </a:t>
            </a:r>
            <a:r>
              <a:rPr lang="en-US" smtClean="0"/>
              <a:t>0.003</a:t>
            </a:r>
            <a:r>
              <a:rPr lang="ar-JO" smtClean="0"/>
              <a:t> * </a:t>
            </a:r>
            <a:r>
              <a:rPr lang="en-US" smtClean="0"/>
              <a:t>0.81</a:t>
            </a:r>
            <a:r>
              <a:rPr lang="ar-JO" smtClean="0"/>
              <a:t> * 110000</a:t>
            </a:r>
          </a:p>
          <a:p>
            <a:pPr marL="533400" indent="-533400" algn="r" rtl="1">
              <a:lnSpc>
                <a:spcPct val="90000"/>
              </a:lnSpc>
              <a:buFontTx/>
              <a:buNone/>
            </a:pPr>
            <a:r>
              <a:rPr lang="en-US" smtClean="0"/>
              <a:t>EL</a:t>
            </a:r>
            <a:r>
              <a:rPr lang="ar-JO" smtClean="0"/>
              <a:t> = 270 دينار</a:t>
            </a:r>
            <a:endParaRPr lang="ar-JO" sz="2400" b="1" smtClean="0"/>
          </a:p>
          <a:p>
            <a:pPr marL="533400" indent="-533400" algn="r" rtl="1">
              <a:lnSpc>
                <a:spcPct val="90000"/>
              </a:lnSpc>
              <a:buFontTx/>
              <a:buNone/>
            </a:pPr>
            <a:endParaRPr lang="ar-JO" smtClean="0"/>
          </a:p>
          <a:p>
            <a:pPr marL="533400" indent="-533400" algn="r" rtl="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4979" name="Rectangle 3"/>
          <p:cNvSpPr>
            <a:spLocks noGrp="1" noChangeArrowheads="1"/>
          </p:cNvSpPr>
          <p:nvPr>
            <p:ph type="body" idx="1"/>
          </p:nvPr>
        </p:nvSpPr>
        <p:spPr/>
        <p:txBody>
          <a:bodyPr/>
          <a:lstStyle/>
          <a:p>
            <a:pPr marL="609600" indent="-609600" algn="r" rtl="1">
              <a:buFontTx/>
              <a:buNone/>
            </a:pPr>
            <a:r>
              <a:rPr lang="ar-JO" b="1" dirty="0" smtClean="0"/>
              <a:t>ب. الطريقة الداخلية </a:t>
            </a:r>
          </a:p>
          <a:p>
            <a:pPr marL="609600" indent="-609600" algn="r" rtl="1">
              <a:buFontTx/>
              <a:buNone/>
            </a:pPr>
            <a:r>
              <a:rPr lang="ar-JO" dirty="0" smtClean="0"/>
              <a:t>عناصر المخاطر</a:t>
            </a:r>
          </a:p>
          <a:p>
            <a:pPr marL="609600" indent="-609600" algn="r" rtl="1">
              <a:buFontTx/>
              <a:buAutoNum type="arabicPeriod"/>
            </a:pPr>
            <a:r>
              <a:rPr lang="ar-JO" dirty="0" smtClean="0"/>
              <a:t>احتساب احتمالية التعثر </a:t>
            </a:r>
            <a:r>
              <a:rPr lang="en-US" dirty="0" smtClean="0"/>
              <a:t>(PD)</a:t>
            </a:r>
            <a:r>
              <a:rPr lang="ar-JO" dirty="0" smtClean="0"/>
              <a:t>: وهي عادة ما تكون مرتبطة بالمقترض (نسبه مئوية)</a:t>
            </a:r>
          </a:p>
          <a:p>
            <a:pPr marL="609600" indent="-609600" algn="r" rtl="1">
              <a:buFontTx/>
              <a:buNone/>
            </a:pPr>
            <a:r>
              <a:rPr lang="ar-JO" dirty="0" smtClean="0"/>
              <a:t>في عملية الاحتساب يتم الاعتماد على معلومات كمية مأخوذة من البيانات المالية للعميل ومعلومات نوعية مثل </a:t>
            </a:r>
            <a:r>
              <a:rPr lang="ar-JO" dirty="0" err="1" smtClean="0"/>
              <a:t>الادارة</a:t>
            </a:r>
            <a:r>
              <a:rPr lang="ar-JO" dirty="0" smtClean="0"/>
              <a:t> وهيكل الملكية .</a:t>
            </a:r>
          </a:p>
          <a:p>
            <a:pPr marL="609600" indent="-609600" algn="r" rtl="1">
              <a:buFontTx/>
              <a:buNone/>
            </a:pPr>
            <a:endParaRPr 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6003" name="Rectangle 3"/>
          <p:cNvSpPr>
            <a:spLocks noGrp="1" noChangeArrowheads="1"/>
          </p:cNvSpPr>
          <p:nvPr>
            <p:ph type="body" idx="1"/>
          </p:nvPr>
        </p:nvSpPr>
        <p:spPr/>
        <p:txBody>
          <a:bodyPr/>
          <a:lstStyle/>
          <a:p>
            <a:pPr marL="609600" indent="-609600" algn="r" rtl="1">
              <a:buFontTx/>
              <a:buNone/>
            </a:pPr>
            <a:r>
              <a:rPr lang="ar-JO" b="1" smtClean="0"/>
              <a:t>ب. الطريقة الداخلية </a:t>
            </a:r>
          </a:p>
          <a:p>
            <a:pPr marL="609600" indent="-609600" algn="r" rtl="1">
              <a:buFontTx/>
              <a:buNone/>
            </a:pPr>
            <a:r>
              <a:rPr lang="ar-JO" smtClean="0"/>
              <a:t>عناصر المخاطر</a:t>
            </a:r>
          </a:p>
          <a:p>
            <a:pPr marL="609600" indent="-609600" algn="just" rtl="1">
              <a:buFontTx/>
              <a:buNone/>
            </a:pPr>
            <a:r>
              <a:rPr lang="ar-JO" smtClean="0"/>
              <a:t>2. تقديرات الخسارة بافتراض التعثر </a:t>
            </a:r>
            <a:r>
              <a:rPr lang="en-US" smtClean="0"/>
              <a:t> (LGD)</a:t>
            </a:r>
            <a:r>
              <a:rPr lang="ar-JO" smtClean="0"/>
              <a:t>: هي الجزء من القرض الذي سيتم خسارته عند التعثر (نسبه مئوية).</a:t>
            </a:r>
          </a:p>
          <a:p>
            <a:pPr marL="609600" indent="-609600" algn="just" rtl="1">
              <a:buFontTx/>
              <a:buNone/>
            </a:pPr>
            <a:r>
              <a:rPr lang="ar-JO" smtClean="0"/>
              <a:t>الاحتساب يعتمد على الضمانات مقابل التعثر وأولوية البنك فيها</a:t>
            </a:r>
          </a:p>
          <a:p>
            <a:pPr marL="609600" indent="-609600" algn="just" rtl="1">
              <a:buFontTx/>
              <a:buNone/>
            </a:pPr>
            <a:r>
              <a:rPr lang="ar-JO" smtClean="0"/>
              <a:t>3. تقديرات التعرضات عند التعثر </a:t>
            </a:r>
            <a:r>
              <a:rPr lang="en-US" smtClean="0"/>
              <a:t>(EAD) </a:t>
            </a:r>
            <a:r>
              <a:rPr lang="ar-JO" smtClean="0"/>
              <a:t>: وهي قيمة التسهيلات المستغلة وغير المستغلة عند التعثر وكذلك اية فوائد مستحقة غير مقبوضة.</a:t>
            </a:r>
          </a:p>
          <a:p>
            <a:pPr marL="609600" indent="-609600" algn="r" rtl="1">
              <a:buFontTx/>
              <a:buNone/>
            </a:pPr>
            <a:endParaRPr lang="ar-JO" smtClean="0"/>
          </a:p>
          <a:p>
            <a:pPr marL="609600" indent="-609600" algn="r" rtl="1">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3555" name="Rectangle 3"/>
          <p:cNvSpPr>
            <a:spLocks noGrp="1" noChangeArrowheads="1"/>
          </p:cNvSpPr>
          <p:nvPr>
            <p:ph type="body" idx="1"/>
          </p:nvPr>
        </p:nvSpPr>
        <p:spPr/>
        <p:txBody>
          <a:bodyPr/>
          <a:lstStyle/>
          <a:p>
            <a:pPr marL="609600" indent="-609600" algn="r" rtl="1" eaLnBrk="1" hangingPunct="1">
              <a:buFontTx/>
              <a:buAutoNum type="arabicPeriod"/>
            </a:pPr>
            <a:r>
              <a:rPr lang="ar-JO" sz="2400" smtClean="0"/>
              <a:t>رأس المال الاساسي </a:t>
            </a:r>
            <a:r>
              <a:rPr lang="en-US" sz="2400" smtClean="0"/>
              <a:t>(Tier 1: Core Capital)</a:t>
            </a:r>
            <a:endParaRPr lang="ar-JO" sz="2400" smtClean="0"/>
          </a:p>
          <a:p>
            <a:pPr marL="609600" indent="-609600" algn="r" rtl="1" eaLnBrk="1" hangingPunct="1">
              <a:buFontTx/>
              <a:buNone/>
            </a:pPr>
            <a:r>
              <a:rPr lang="ar-JO" sz="2800" smtClean="0"/>
              <a:t>العناصر التي يتم تضمينها في  </a:t>
            </a:r>
            <a:r>
              <a:rPr lang="en-US" sz="2800" smtClean="0"/>
              <a:t>Tier 1 </a:t>
            </a:r>
            <a:r>
              <a:rPr lang="ar-JO" sz="2800" smtClean="0"/>
              <a:t> هي العناصر التي تملك درجة كبيرة في امتصاص الخسائر وهذه العناصر تمتاز بالاستمرارية ولا يوجد عليها قيود.</a:t>
            </a:r>
          </a:p>
          <a:p>
            <a:pPr marL="609600" indent="-609600" algn="r" rtl="1" eaLnBrk="1" hangingPunct="1">
              <a:buFontTx/>
              <a:buNone/>
            </a:pPr>
            <a:r>
              <a:rPr lang="ar-JO" sz="2800" smtClean="0"/>
              <a:t>المعايير المؤهلة للعناصر التي تدخل في رأس المال الاساسي</a:t>
            </a:r>
          </a:p>
          <a:p>
            <a:pPr marL="609600" indent="-609600" algn="r" rtl="1" eaLnBrk="1" hangingPunct="1">
              <a:buFontTx/>
              <a:buChar char="-"/>
            </a:pPr>
            <a:r>
              <a:rPr lang="ar-JO" sz="2800" smtClean="0"/>
              <a:t>الاستمرارية بعدم وجود تاريخ للاستحقاق </a:t>
            </a:r>
            <a:r>
              <a:rPr lang="en-US" sz="2800" smtClean="0"/>
              <a:t>(Permanence)</a:t>
            </a:r>
            <a:endParaRPr lang="ar-JO" sz="2800" smtClean="0"/>
          </a:p>
          <a:p>
            <a:pPr marL="609600" indent="-609600" algn="r" rtl="1" eaLnBrk="1" hangingPunct="1">
              <a:buFontTx/>
              <a:buChar char="-"/>
            </a:pPr>
            <a:r>
              <a:rPr lang="ar-JO" sz="2800" smtClean="0"/>
              <a:t>القدرة على امتصاص الخسائر</a:t>
            </a:r>
          </a:p>
          <a:p>
            <a:pPr marL="609600" indent="-609600" algn="r" rtl="1" eaLnBrk="1" hangingPunct="1">
              <a:buFontTx/>
              <a:buChar char="-"/>
            </a:pPr>
            <a:r>
              <a:rPr lang="ar-JO" sz="2800" smtClean="0"/>
              <a:t>عدم وجود متطلبات الزامية بدفع توزيعات للإرباح او فوائد</a:t>
            </a:r>
            <a:endParaRPr lang="en-US" sz="2800" smtClean="0"/>
          </a:p>
          <a:p>
            <a:pPr marL="609600" indent="-609600" algn="r" rtl="1" eaLnBrk="1" hangingPunct="1">
              <a:buFontTx/>
              <a:buChar char="-"/>
            </a:pPr>
            <a:r>
              <a:rPr lang="ar-JO" sz="2800" smtClean="0"/>
              <a:t>تكون لها الاولوية الاخيرة لاستلام اية دفعات عند تصفية البنك </a:t>
            </a:r>
            <a:endParaRPr lang="en-US" sz="280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7027" name="Rectangle 3"/>
          <p:cNvSpPr>
            <a:spLocks noGrp="1" noChangeArrowheads="1"/>
          </p:cNvSpPr>
          <p:nvPr>
            <p:ph type="body" idx="1"/>
          </p:nvPr>
        </p:nvSpPr>
        <p:spPr/>
        <p:txBody>
          <a:bodyPr/>
          <a:lstStyle/>
          <a:p>
            <a:pPr marL="609600" indent="-609600" algn="r" rtl="1">
              <a:buFontTx/>
              <a:buNone/>
            </a:pPr>
            <a:r>
              <a:rPr lang="ar-JO" sz="2800" b="1" smtClean="0"/>
              <a:t>ب. الطريقة الداخلية </a:t>
            </a:r>
          </a:p>
          <a:p>
            <a:pPr marL="609600" indent="-609600" algn="r" rtl="1">
              <a:buFontTx/>
              <a:buNone/>
            </a:pPr>
            <a:r>
              <a:rPr lang="ar-JO" sz="2800" b="1" smtClean="0"/>
              <a:t>احتساب احتمالية التعثر </a:t>
            </a:r>
            <a:r>
              <a:rPr lang="en-US" sz="2800" b="1" smtClean="0"/>
              <a:t>(PD)</a:t>
            </a:r>
            <a:endParaRPr lang="ar-JO" sz="2800" b="1" smtClean="0"/>
          </a:p>
          <a:p>
            <a:pPr marL="609600" indent="-609600" algn="r" rtl="1">
              <a:buFontTx/>
              <a:buNone/>
            </a:pPr>
            <a:r>
              <a:rPr lang="ar-JO" sz="2800" smtClean="0"/>
              <a:t>آلية التصنيف الداخلي</a:t>
            </a:r>
          </a:p>
          <a:p>
            <a:pPr marL="609600" indent="-609600" algn="just" rtl="1">
              <a:buFontTx/>
              <a:buNone/>
            </a:pPr>
            <a:r>
              <a:rPr lang="ar-JO" sz="2800" smtClean="0"/>
              <a:t>الخطوة الأولى: تجميع العملاء المتشابهين أو العمليات  في مجمع واحد وذلك بناء على مخاطرهم بحيث يكون المجمع يتدرج من مخاطر مرتفعة جدا إلى مخاطر منخفضة جدا.</a:t>
            </a:r>
          </a:p>
          <a:p>
            <a:pPr marL="609600" indent="-609600" algn="just" rtl="1">
              <a:buFontTx/>
              <a:buNone/>
            </a:pPr>
            <a:r>
              <a:rPr lang="ar-JO" sz="2800" smtClean="0"/>
              <a:t>الخطوة الثانية: إعطاء درجة لكل مجمع</a:t>
            </a:r>
          </a:p>
          <a:p>
            <a:pPr marL="609600" indent="-609600" algn="just" rtl="1">
              <a:buFontTx/>
              <a:buNone/>
            </a:pPr>
            <a:r>
              <a:rPr lang="ar-JO" sz="2800" smtClean="0"/>
              <a:t>الخطوة الثالثة : احتساب احتمالية التعثر </a:t>
            </a:r>
            <a:r>
              <a:rPr lang="en-US" sz="2800" smtClean="0"/>
              <a:t>(PD)</a:t>
            </a:r>
            <a:r>
              <a:rPr lang="ar-JO" sz="2800" smtClean="0"/>
              <a:t>.</a:t>
            </a:r>
          </a:p>
          <a:p>
            <a:pPr marL="609600" indent="-609600">
              <a:buFontTx/>
              <a:buNone/>
            </a:pPr>
            <a:r>
              <a:rPr lang="ar-JO" sz="2800" smtClean="0"/>
              <a:t>  </a:t>
            </a:r>
          </a:p>
          <a:p>
            <a:pPr marL="609600" indent="-609600" algn="r" rtl="1">
              <a:buFontTx/>
              <a:buNone/>
            </a:pPr>
            <a:endParaRPr lang="ar-JO" sz="2800" smtClean="0"/>
          </a:p>
          <a:p>
            <a:pPr marL="609600" indent="-609600" algn="r" rtl="1">
              <a:buFontTx/>
              <a:buNone/>
            </a:pPr>
            <a:endParaRPr lang="en-US" sz="28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8051" name="Rectangle 3"/>
          <p:cNvSpPr>
            <a:spLocks noGrp="1" noChangeArrowheads="1"/>
          </p:cNvSpPr>
          <p:nvPr>
            <p:ph type="body" idx="1"/>
          </p:nvPr>
        </p:nvSpPr>
        <p:spPr/>
        <p:txBody>
          <a:bodyPr/>
          <a:lstStyle/>
          <a:p>
            <a:pPr marL="609600" indent="-609600" algn="r" rtl="1">
              <a:lnSpc>
                <a:spcPct val="80000"/>
              </a:lnSpc>
              <a:buFontTx/>
              <a:buNone/>
            </a:pPr>
            <a:r>
              <a:rPr lang="ar-JO" sz="2400" b="1" smtClean="0"/>
              <a:t>ب. الطريقة الداخلية </a:t>
            </a:r>
          </a:p>
          <a:p>
            <a:pPr marL="609600" indent="-609600" algn="r" rtl="1">
              <a:lnSpc>
                <a:spcPct val="80000"/>
              </a:lnSpc>
              <a:buFontTx/>
              <a:buNone/>
            </a:pPr>
            <a:r>
              <a:rPr lang="ar-JO" sz="2400" b="1" smtClean="0"/>
              <a:t>احتساب احتمالية التعثر </a:t>
            </a:r>
            <a:r>
              <a:rPr lang="en-US" sz="2400" b="1" smtClean="0"/>
              <a:t>(PD)</a:t>
            </a:r>
            <a:endParaRPr lang="ar-JO" sz="2400" b="1" smtClean="0"/>
          </a:p>
          <a:p>
            <a:pPr marL="609600" indent="-609600" algn="r" rtl="1">
              <a:lnSpc>
                <a:spcPct val="80000"/>
              </a:lnSpc>
              <a:buFontTx/>
              <a:buNone/>
            </a:pPr>
            <a:endParaRPr lang="ar-JO" sz="2400" b="1" smtClean="0"/>
          </a:p>
          <a:p>
            <a:pPr marL="609600" indent="-609600" algn="just" rtl="1">
              <a:lnSpc>
                <a:spcPct val="90000"/>
              </a:lnSpc>
              <a:buFontTx/>
              <a:buNone/>
            </a:pPr>
            <a:r>
              <a:rPr lang="ar-JO" sz="2000" b="1" smtClean="0"/>
              <a:t>الخطوة الأولى</a:t>
            </a:r>
            <a:r>
              <a:rPr lang="ar-JO" sz="2000" smtClean="0"/>
              <a:t>: احتساب عدد العملاء الذين تعثروا خلال سنة معينة في مجمع معين وبحيث يكون تكون طريقة الاحتساب مبنية على عدد العملاء الذين كانوا في بداية السنة وتعثروا في نهاية تلك السنة.</a:t>
            </a:r>
          </a:p>
          <a:p>
            <a:pPr marL="609600" indent="-609600" algn="just" rtl="1">
              <a:lnSpc>
                <a:spcPct val="90000"/>
              </a:lnSpc>
              <a:buFontTx/>
              <a:buNone/>
            </a:pPr>
            <a:endParaRPr lang="ar-JO" sz="2000" smtClean="0"/>
          </a:p>
          <a:p>
            <a:pPr marL="609600" indent="-609600" algn="just" rtl="1">
              <a:lnSpc>
                <a:spcPct val="90000"/>
              </a:lnSpc>
              <a:buFontTx/>
              <a:buNone/>
            </a:pPr>
            <a:r>
              <a:rPr lang="ar-JO" sz="2000" b="1" smtClean="0"/>
              <a:t>الخطوة الثانية</a:t>
            </a:r>
            <a:r>
              <a:rPr lang="ar-JO" sz="2000" smtClean="0"/>
              <a:t>: قسمة عدد العملاء الذين تعثروا في نهاية سنة معينة على إجمالي عدد العملاء في بداية السنة في مجمع معين.</a:t>
            </a:r>
          </a:p>
          <a:p>
            <a:pPr marL="609600" indent="-609600" algn="just" rtl="1">
              <a:lnSpc>
                <a:spcPct val="90000"/>
              </a:lnSpc>
              <a:buFontTx/>
              <a:buNone/>
            </a:pPr>
            <a:endParaRPr lang="ar-JO" sz="2000" smtClean="0"/>
          </a:p>
          <a:p>
            <a:pPr marL="609600" indent="-609600" algn="just" rtl="1">
              <a:lnSpc>
                <a:spcPct val="90000"/>
              </a:lnSpc>
              <a:buFontTx/>
              <a:buNone/>
            </a:pPr>
            <a:r>
              <a:rPr lang="ar-JO" sz="2000" b="1" smtClean="0"/>
              <a:t>الخطوة الثالثة</a:t>
            </a:r>
            <a:r>
              <a:rPr lang="ar-JO" sz="2000" smtClean="0"/>
              <a:t>: احتساب الوسط الحسابي لمعدل التعثر لعدد من السنوات</a:t>
            </a:r>
          </a:p>
          <a:p>
            <a:pPr marL="609600" indent="-609600" rtl="1">
              <a:lnSpc>
                <a:spcPct val="90000"/>
              </a:lnSpc>
              <a:buFontTx/>
              <a:buNone/>
            </a:pPr>
            <a:r>
              <a:rPr lang="ar-JO" sz="2000" smtClean="0"/>
              <a:t> </a:t>
            </a:r>
          </a:p>
          <a:p>
            <a:pPr marL="609600" indent="-609600" algn="r" rtl="1">
              <a:lnSpc>
                <a:spcPct val="80000"/>
              </a:lnSpc>
              <a:buFontTx/>
              <a:buNone/>
            </a:pPr>
            <a:endParaRPr lang="ar-JO" sz="2000" smtClean="0"/>
          </a:p>
          <a:p>
            <a:pPr marL="609600" indent="-609600" algn="r" rtl="1">
              <a:lnSpc>
                <a:spcPct val="80000"/>
              </a:lnSpc>
              <a:buFontTx/>
              <a:buNone/>
            </a:pPr>
            <a:r>
              <a:rPr lang="ar-JO" sz="1600" smtClean="0"/>
              <a:t>  </a:t>
            </a:r>
          </a:p>
          <a:p>
            <a:pPr marL="609600" indent="-609600" algn="r" rtl="1">
              <a:lnSpc>
                <a:spcPct val="80000"/>
              </a:lnSpc>
              <a:buFontTx/>
              <a:buNone/>
            </a:pPr>
            <a:endParaRPr lang="ar-JO" sz="1600" smtClean="0"/>
          </a:p>
          <a:p>
            <a:pPr marL="609600" indent="-609600" algn="r" rtl="1">
              <a:lnSpc>
                <a:spcPct val="80000"/>
              </a:lnSpc>
              <a:buFontTx/>
              <a:buNone/>
            </a:pPr>
            <a:endParaRPr lang="en-US" sz="160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tle 1"/>
          <p:cNvSpPr>
            <a:spLocks noGrp="1"/>
          </p:cNvSpPr>
          <p:nvPr>
            <p:ph type="title" idx="4294967295"/>
          </p:nvPr>
        </p:nvSpPr>
        <p:spPr/>
        <p:txBody>
          <a:bodyPr/>
          <a:lstStyle/>
          <a:p>
            <a:pPr rtl="1"/>
            <a:r>
              <a:rPr lang="en-US" dirty="0" smtClean="0"/>
              <a:t>  </a:t>
            </a:r>
            <a:r>
              <a:rPr lang="ar-JO" dirty="0" smtClean="0"/>
              <a:t>نظام التصنيف لتسهيلات التجزئة</a:t>
            </a:r>
          </a:p>
        </p:txBody>
      </p:sp>
      <p:graphicFrame>
        <p:nvGraphicFramePr>
          <p:cNvPr id="260163" name="Group 67"/>
          <p:cNvGraphicFramePr>
            <a:graphicFrameLocks noGrp="1"/>
          </p:cNvGraphicFramePr>
          <p:nvPr>
            <p:ph idx="4294967295"/>
          </p:nvPr>
        </p:nvGraphicFramePr>
        <p:xfrm>
          <a:off x="761999" y="1412875"/>
          <a:ext cx="7339014" cy="4829810"/>
        </p:xfrm>
        <a:graphic>
          <a:graphicData uri="http://schemas.openxmlformats.org/drawingml/2006/table">
            <a:tbl>
              <a:tblPr rtl="1"/>
              <a:tblGrid>
                <a:gridCol w="1905890"/>
                <a:gridCol w="1183925"/>
                <a:gridCol w="1208161"/>
                <a:gridCol w="1433284"/>
                <a:gridCol w="1607754"/>
              </a:tblGrid>
              <a:tr h="527050">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JO" sz="1800" b="1" i="0" u="none" strike="noStrike" cap="none" normalizeH="0" baseline="0" dirty="0" smtClean="0">
                          <a:ln>
                            <a:noFill/>
                          </a:ln>
                          <a:solidFill>
                            <a:srgbClr val="FFFFFF"/>
                          </a:solidFill>
                          <a:effectLst/>
                          <a:latin typeface="Arial" pitchFamily="34" charset="0"/>
                          <a:cs typeface="Arial" pitchFamily="34" charset="0"/>
                        </a:rPr>
                        <a:t>مخااطر قروض السيارات</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ar-JO" sz="1800" b="1" i="0" u="none" strike="noStrike" cap="none" normalizeH="0" baseline="0" smtClean="0">
                        <a:ln>
                          <a:noFill/>
                        </a:ln>
                        <a:solidFill>
                          <a:srgbClr val="FFFFFF"/>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1" i="0" u="none" strike="noStrike" cap="none" normalizeH="0" baseline="0" smtClean="0">
                          <a:ln>
                            <a:noFill/>
                          </a:ln>
                          <a:solidFill>
                            <a:srgbClr val="FFFFFF"/>
                          </a:solidFill>
                          <a:effectLst/>
                          <a:latin typeface="Arial" pitchFamily="34" charset="0"/>
                          <a:cs typeface="Arial" pitchFamily="34" charset="0"/>
                        </a:rPr>
                        <a:t>عدد العملاء</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JO" sz="1800" b="1" i="0" u="none" strike="noStrike" cap="none" normalizeH="0" baseline="0" smtClean="0">
                          <a:ln>
                            <a:noFill/>
                          </a:ln>
                          <a:solidFill>
                            <a:srgbClr val="FFFFFF"/>
                          </a:solidFill>
                          <a:effectLst/>
                          <a:latin typeface="Arial" pitchFamily="34" charset="0"/>
                          <a:cs typeface="Arial" pitchFamily="34" charset="0"/>
                        </a:rPr>
                        <a:t>احتمالية التعثر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dirty="0" smtClean="0">
                          <a:ln>
                            <a:noFill/>
                          </a:ln>
                          <a:solidFill>
                            <a:srgbClr val="000000"/>
                          </a:solidFill>
                          <a:effectLst/>
                          <a:latin typeface="Arial" pitchFamily="34" charset="0"/>
                          <a:cs typeface="Arial" pitchFamily="34" charset="0"/>
                        </a:rPr>
                        <a:t>المجمع/ مستوى الخطر</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الدرجة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في بداية السنة 2010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العملاء الذين تعثروا نهاية السنة 2010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منخفض جدا</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dirty="0" smtClean="0">
                          <a:ln>
                            <a:noFill/>
                          </a:ln>
                          <a:solidFill>
                            <a:srgbClr val="000000"/>
                          </a:solidFill>
                          <a:effectLst/>
                          <a:latin typeface="Arial" pitchFamily="34" charset="0"/>
                          <a:cs typeface="Arial" pitchFamily="34"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dirty="0" smtClean="0">
                          <a:ln>
                            <a:noFill/>
                          </a:ln>
                          <a:solidFill>
                            <a:srgbClr val="000000"/>
                          </a:solidFill>
                          <a:effectLst/>
                          <a:latin typeface="Arial" pitchFamily="34" charset="0"/>
                          <a:cs typeface="Arial" pitchFamily="34" charset="0"/>
                        </a:rPr>
                        <a:t>= 1/ 1000</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dirty="0" smtClean="0">
                          <a:ln>
                            <a:noFill/>
                          </a:ln>
                          <a:solidFill>
                            <a:srgbClr val="000000"/>
                          </a:solidFill>
                          <a:effectLst/>
                          <a:latin typeface="Arial" pitchFamily="34" charset="0"/>
                          <a:cs typeface="Arial" pitchFamily="34" charset="0"/>
                        </a:rPr>
                        <a:t>= </a:t>
                      </a:r>
                      <a:r>
                        <a:rPr kumimoji="0" lang="en-US" sz="1800" b="0" i="0" u="none" strike="noStrike" cap="none" normalizeH="0" baseline="0" smtClean="0">
                          <a:ln>
                            <a:noFill/>
                          </a:ln>
                          <a:solidFill>
                            <a:srgbClr val="000000"/>
                          </a:solidFill>
                          <a:effectLst/>
                          <a:latin typeface="Arial" pitchFamily="34" charset="0"/>
                          <a:cs typeface="Arial" pitchFamily="34" charset="0"/>
                        </a:rPr>
                        <a:t>0.001</a:t>
                      </a:r>
                      <a:r>
                        <a:rPr kumimoji="0" lang="ar-JO" sz="1800" b="0" i="0" u="none" strike="noStrike" cap="none" normalizeH="0" baseline="0" dirty="0" smtClean="0">
                          <a:ln>
                            <a:noFill/>
                          </a:ln>
                          <a:solidFill>
                            <a:srgbClr val="000000"/>
                          </a:solidFill>
                          <a:effectLst/>
                          <a:latin typeface="Arial" pitchFamily="34" charset="0"/>
                          <a:cs typeface="Arial" pitchFamily="34" charset="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ar-JO" sz="18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270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مرتفع جدا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800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JO" sz="1800" b="0" i="0" u="none" strike="noStrike" cap="none" normalizeH="0" baseline="0" smtClean="0">
                          <a:ln>
                            <a:noFill/>
                          </a:ln>
                          <a:solidFill>
                            <a:srgbClr val="000000"/>
                          </a:solidFill>
                          <a:effectLst/>
                          <a:latin typeface="Arial" pitchFamily="34" charset="0"/>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cs typeface="Arial" pitchFamily="34" charset="0"/>
                        </a:rPr>
                        <a:t>0.07</a:t>
                      </a:r>
                      <a:endParaRPr kumimoji="0" lang="ar-JO" sz="1800" b="0" i="0" u="none" strike="noStrike" cap="none" normalizeH="0" baseline="0" dirty="0" smtClean="0">
                        <a:ln>
                          <a:noFill/>
                        </a:ln>
                        <a:solidFill>
                          <a:srgbClr val="000000"/>
                        </a:solidFill>
                        <a:effectLst/>
                        <a:latin typeface="Arial" pitchFamily="34" charset="0"/>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pPr rtl="1"/>
            <a:r>
              <a:rPr lang="ar-JO" smtClean="0"/>
              <a:t>1. مخاطر الائتمان (الطريقة الداخلية) </a:t>
            </a:r>
            <a:endParaRPr lang="en-US" smtClean="0"/>
          </a:p>
        </p:txBody>
      </p:sp>
      <p:sp>
        <p:nvSpPr>
          <p:cNvPr id="258051" name="Rectangle 3"/>
          <p:cNvSpPr>
            <a:spLocks noGrp="1" noChangeArrowheads="1"/>
          </p:cNvSpPr>
          <p:nvPr>
            <p:ph type="body" idx="1"/>
          </p:nvPr>
        </p:nvSpPr>
        <p:spPr/>
        <p:txBody>
          <a:bodyPr/>
          <a:lstStyle/>
          <a:p>
            <a:pPr marL="609600" indent="-609600" algn="r" rtl="1">
              <a:lnSpc>
                <a:spcPct val="80000"/>
              </a:lnSpc>
              <a:buFontTx/>
              <a:buNone/>
            </a:pPr>
            <a:r>
              <a:rPr lang="ar-JO" sz="2400" b="1" dirty="0" smtClean="0"/>
              <a:t>ب. الطريقة الداخلية </a:t>
            </a:r>
          </a:p>
          <a:p>
            <a:pPr marL="609600" indent="-609600" algn="r" rtl="1">
              <a:lnSpc>
                <a:spcPct val="80000"/>
              </a:lnSpc>
              <a:buFontTx/>
              <a:buNone/>
            </a:pPr>
            <a:r>
              <a:rPr lang="ar-JO" sz="2400" b="1" dirty="0" smtClean="0"/>
              <a:t>احتساب الخسارة عند التعثر</a:t>
            </a:r>
            <a:r>
              <a:rPr lang="en-US" sz="2400" b="1" dirty="0" smtClean="0"/>
              <a:t>(LGD)</a:t>
            </a:r>
            <a:endParaRPr lang="ar-JO" sz="2400" b="1" dirty="0" smtClean="0"/>
          </a:p>
          <a:p>
            <a:pPr marL="609600" indent="-609600" algn="r" rtl="1">
              <a:lnSpc>
                <a:spcPct val="80000"/>
              </a:lnSpc>
              <a:buFontTx/>
              <a:buNone/>
            </a:pPr>
            <a:endParaRPr lang="ar-JO" sz="2400" b="1" dirty="0" smtClean="0"/>
          </a:p>
          <a:p>
            <a:pPr algn="just" eaLnBrk="1" hangingPunct="1">
              <a:buFontTx/>
              <a:buNone/>
            </a:pPr>
            <a:r>
              <a:rPr lang="en-US" sz="2000" dirty="0" smtClean="0"/>
              <a:t>It is relates to loss (default loans)</a:t>
            </a:r>
          </a:p>
          <a:p>
            <a:pPr algn="just" eaLnBrk="1" hangingPunct="1">
              <a:buFontTx/>
              <a:buNone/>
            </a:pPr>
            <a:r>
              <a:rPr lang="en-US" sz="2000" dirty="0" smtClean="0"/>
              <a:t>Its concern on economic loss</a:t>
            </a:r>
          </a:p>
          <a:p>
            <a:pPr algn="just" eaLnBrk="1" hangingPunct="1">
              <a:buFontTx/>
              <a:buNone/>
            </a:pPr>
            <a:r>
              <a:rPr lang="en-US" sz="2000" dirty="0" smtClean="0"/>
              <a:t>collateral, seniority recovery time </a:t>
            </a:r>
          </a:p>
          <a:p>
            <a:pPr algn="just">
              <a:buFontTx/>
              <a:buNone/>
            </a:pPr>
            <a:r>
              <a:rPr lang="en-US" sz="2000" dirty="0" smtClean="0"/>
              <a:t>The tracking of cash flows after a default event could be used to measure LGD</a:t>
            </a:r>
          </a:p>
          <a:p>
            <a:pPr algn="just">
              <a:buFontTx/>
              <a:buNone/>
            </a:pPr>
            <a:r>
              <a:rPr lang="en-US" sz="2000" dirty="0" smtClean="0"/>
              <a:t>Calculating Recovery Rate is used to calculate LGD </a:t>
            </a:r>
          </a:p>
          <a:p>
            <a:pPr marL="609600" indent="-609600" rtl="1">
              <a:lnSpc>
                <a:spcPct val="90000"/>
              </a:lnSpc>
              <a:buFontTx/>
              <a:buNone/>
            </a:pPr>
            <a:r>
              <a:rPr lang="ar-JO" sz="2000" dirty="0" smtClean="0"/>
              <a:t> </a:t>
            </a:r>
          </a:p>
          <a:p>
            <a:pPr marL="609600" indent="-609600" algn="r" rtl="1">
              <a:lnSpc>
                <a:spcPct val="80000"/>
              </a:lnSpc>
              <a:buFontTx/>
              <a:buNone/>
            </a:pPr>
            <a:endParaRPr lang="ar-JO" sz="2000" dirty="0" smtClean="0"/>
          </a:p>
          <a:p>
            <a:pPr marL="609600" indent="-609600" algn="r" rtl="1">
              <a:lnSpc>
                <a:spcPct val="80000"/>
              </a:lnSpc>
              <a:buFontTx/>
              <a:buNone/>
            </a:pPr>
            <a:r>
              <a:rPr lang="ar-JO" sz="1600" dirty="0" smtClean="0"/>
              <a:t>  </a:t>
            </a:r>
          </a:p>
          <a:p>
            <a:pPr marL="609600" indent="-609600" algn="r" rtl="1">
              <a:lnSpc>
                <a:spcPct val="80000"/>
              </a:lnSpc>
              <a:buFontTx/>
              <a:buNone/>
            </a:pPr>
            <a:endParaRPr lang="ar-JO" sz="1600" dirty="0" smtClean="0"/>
          </a:p>
          <a:p>
            <a:pPr marL="609600" indent="-609600" algn="r" rtl="1">
              <a:lnSpc>
                <a:spcPct val="80000"/>
              </a:lnSpc>
              <a:buFontTx/>
              <a:buNone/>
            </a:pPr>
            <a:endParaRPr lang="en-US" sz="1600"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b="1" smtClean="0"/>
              <a:t>1. Risk components </a:t>
            </a:r>
          </a:p>
        </p:txBody>
      </p:sp>
      <p:sp>
        <p:nvSpPr>
          <p:cNvPr id="21507" name="Rectangle 3"/>
          <p:cNvSpPr>
            <a:spLocks noGrp="1" noChangeArrowheads="1"/>
          </p:cNvSpPr>
          <p:nvPr>
            <p:ph type="body" idx="1"/>
          </p:nvPr>
        </p:nvSpPr>
        <p:spPr/>
        <p:txBody>
          <a:bodyPr/>
          <a:lstStyle/>
          <a:p>
            <a:pPr eaLnBrk="1" hangingPunct="1">
              <a:buFontTx/>
              <a:buNone/>
            </a:pPr>
            <a:r>
              <a:rPr lang="en-US" b="1" smtClean="0"/>
              <a:t>Loss-given-default (LGD)</a:t>
            </a:r>
          </a:p>
          <a:p>
            <a:pPr eaLnBrk="1" hangingPunct="1">
              <a:buFontTx/>
              <a:buNone/>
            </a:pPr>
            <a:r>
              <a:rPr lang="en-US" b="1" smtClean="0"/>
              <a:t>An Example</a:t>
            </a:r>
          </a:p>
          <a:p>
            <a:pPr algn="just">
              <a:buFontTx/>
              <a:buNone/>
            </a:pPr>
            <a:r>
              <a:rPr lang="en-US" sz="2400" smtClean="0"/>
              <a:t>Consider a loan of 100 EUR that enters the default category in the end of 2008.</a:t>
            </a:r>
          </a:p>
          <a:p>
            <a:pPr algn="just">
              <a:buFontTx/>
              <a:buNone/>
            </a:pPr>
            <a:r>
              <a:rPr lang="en-US" sz="2400" smtClean="0"/>
              <a:t>The following payments has take place:</a:t>
            </a:r>
          </a:p>
          <a:p>
            <a:pPr algn="just">
              <a:buFontTx/>
              <a:buNone/>
            </a:pPr>
            <a:r>
              <a:rPr lang="en-US" sz="2400" smtClean="0"/>
              <a:t>50 at the end of 2009</a:t>
            </a:r>
          </a:p>
          <a:p>
            <a:pPr algn="just">
              <a:buFontTx/>
              <a:buNone/>
            </a:pPr>
            <a:r>
              <a:rPr lang="en-US" sz="2400" smtClean="0"/>
              <a:t>26 at the end of 2010</a:t>
            </a:r>
          </a:p>
          <a:p>
            <a:pPr algn="just">
              <a:buFontTx/>
              <a:buNone/>
            </a:pPr>
            <a:r>
              <a:rPr lang="en-US" sz="2400" smtClean="0"/>
              <a:t>14 at the end of 2011</a:t>
            </a:r>
          </a:p>
          <a:p>
            <a:pPr algn="just">
              <a:buFontTx/>
              <a:buNone/>
            </a:pPr>
            <a:r>
              <a:rPr lang="en-US" sz="2400" b="1" smtClean="0"/>
              <a:t>The Interest rates (discount rates) 10%</a:t>
            </a:r>
          </a:p>
          <a:p>
            <a:pPr algn="just">
              <a:buFontTx/>
              <a:buNone/>
            </a:pPr>
            <a:r>
              <a:rPr lang="en-US" sz="2400" b="1" smtClean="0"/>
              <a:t>What is the LGD</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b="1" smtClean="0"/>
              <a:t>1. Risk components </a:t>
            </a:r>
          </a:p>
        </p:txBody>
      </p:sp>
      <p:sp>
        <p:nvSpPr>
          <p:cNvPr id="22531" name="Rectangle 3"/>
          <p:cNvSpPr>
            <a:spLocks noGrp="1" noChangeArrowheads="1"/>
          </p:cNvSpPr>
          <p:nvPr>
            <p:ph type="body" idx="1"/>
          </p:nvPr>
        </p:nvSpPr>
        <p:spPr/>
        <p:txBody>
          <a:bodyPr/>
          <a:lstStyle/>
          <a:p>
            <a:pPr eaLnBrk="1" hangingPunct="1">
              <a:buFontTx/>
              <a:buNone/>
            </a:pPr>
            <a:r>
              <a:rPr lang="en-US" b="1" smtClean="0"/>
              <a:t>Loss-given-default (LGD)</a:t>
            </a:r>
          </a:p>
          <a:p>
            <a:pPr eaLnBrk="1" hangingPunct="1">
              <a:buFontTx/>
              <a:buNone/>
            </a:pPr>
            <a:r>
              <a:rPr lang="en-US" b="1" smtClean="0"/>
              <a:t>Solution</a:t>
            </a:r>
          </a:p>
          <a:p>
            <a:pPr algn="just">
              <a:buFontTx/>
              <a:buNone/>
            </a:pPr>
            <a:r>
              <a:rPr lang="en-US" sz="2400" smtClean="0"/>
              <a:t>The first step is to calculate Recovery  year t (RRt) is defined as the proportion of the  outstanding loan, which is repaid in period t (i.e. t periods after the occurrence of the default).</a:t>
            </a:r>
          </a:p>
          <a:p>
            <a:pPr algn="just">
              <a:buFontTx/>
              <a:buNone/>
            </a:pPr>
            <a:r>
              <a:rPr lang="en-US" sz="2400" smtClean="0"/>
              <a:t> Therefore, RRt for each repayment period can be calculated as: </a:t>
            </a:r>
          </a:p>
          <a:p>
            <a:pPr>
              <a:buFontTx/>
              <a:buNone/>
            </a:pPr>
            <a:r>
              <a:rPr lang="en-US" sz="2000" b="1" smtClean="0"/>
              <a:t>RR = [ CFt/(1+r)^t]/ Loan outstanding at the time of default</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b="1" smtClean="0"/>
              <a:t>1. Risk components </a:t>
            </a:r>
          </a:p>
        </p:txBody>
      </p:sp>
      <p:sp>
        <p:nvSpPr>
          <p:cNvPr id="23555" name="Rectangle 3"/>
          <p:cNvSpPr>
            <a:spLocks noGrp="1" noChangeArrowheads="1"/>
          </p:cNvSpPr>
          <p:nvPr>
            <p:ph type="body" idx="1"/>
          </p:nvPr>
        </p:nvSpPr>
        <p:spPr/>
        <p:txBody>
          <a:bodyPr/>
          <a:lstStyle/>
          <a:p>
            <a:pPr eaLnBrk="1" hangingPunct="1">
              <a:buFontTx/>
              <a:buNone/>
            </a:pPr>
            <a:r>
              <a:rPr lang="en-US" b="1" smtClean="0"/>
              <a:t>Loss-given-default (LGD)</a:t>
            </a:r>
          </a:p>
          <a:p>
            <a:pPr eaLnBrk="1" hangingPunct="1">
              <a:buFontTx/>
              <a:buNone/>
            </a:pPr>
            <a:r>
              <a:rPr lang="en-US" b="1" smtClean="0"/>
              <a:t>Solution</a:t>
            </a:r>
          </a:p>
          <a:p>
            <a:pPr>
              <a:buFontTx/>
              <a:buNone/>
            </a:pPr>
            <a:r>
              <a:rPr lang="en-US" sz="2000" b="1" smtClean="0"/>
              <a:t>RR = [ CFt/(1+r)^t]/ Loan outstanding at the time of default</a:t>
            </a:r>
          </a:p>
          <a:p>
            <a:pPr>
              <a:buFontTx/>
              <a:buNone/>
            </a:pPr>
            <a:r>
              <a:rPr lang="en-US" sz="2000" b="1" smtClean="0"/>
              <a:t>RR for 2009 = [50/(1+0.10)]/100 = 0.45</a:t>
            </a:r>
          </a:p>
          <a:p>
            <a:pPr>
              <a:buFontTx/>
              <a:buNone/>
            </a:pPr>
            <a:r>
              <a:rPr lang="en-US" sz="2000" b="1" smtClean="0"/>
              <a:t>RR for 2010 = [26/(1+0.10)]/100 = 0.21</a:t>
            </a:r>
          </a:p>
          <a:p>
            <a:pPr>
              <a:buFontTx/>
              <a:buNone/>
            </a:pPr>
            <a:r>
              <a:rPr lang="en-US" sz="2000" b="1" smtClean="0"/>
              <a:t>RR for 2011 = [14/(1+0.10)]/100 = 0.11</a:t>
            </a:r>
          </a:p>
          <a:p>
            <a:pPr>
              <a:buFontTx/>
              <a:buNone/>
            </a:pPr>
            <a:endParaRPr lang="en-US" sz="2000" b="1" smtClean="0"/>
          </a:p>
        </p:txBody>
      </p:sp>
      <p:pic>
        <p:nvPicPr>
          <p:cNvPr id="23556" name="Picture 2"/>
          <p:cNvPicPr>
            <a:picLocks noChangeAspect="1" noChangeArrowheads="1"/>
          </p:cNvPicPr>
          <p:nvPr/>
        </p:nvPicPr>
        <p:blipFill>
          <a:blip r:embed="rId2"/>
          <a:srcRect/>
          <a:stretch>
            <a:fillRect/>
          </a:stretch>
        </p:blipFill>
        <p:spPr bwMode="auto">
          <a:xfrm>
            <a:off x="468313" y="4292600"/>
            <a:ext cx="6407150" cy="1296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b="1" smtClean="0"/>
              <a:t>1. Risk components </a:t>
            </a:r>
          </a:p>
        </p:txBody>
      </p:sp>
      <p:sp>
        <p:nvSpPr>
          <p:cNvPr id="24579" name="Rectangle 3"/>
          <p:cNvSpPr>
            <a:spLocks noGrp="1" noChangeArrowheads="1"/>
          </p:cNvSpPr>
          <p:nvPr>
            <p:ph type="body" idx="1"/>
          </p:nvPr>
        </p:nvSpPr>
        <p:spPr/>
        <p:txBody>
          <a:bodyPr/>
          <a:lstStyle/>
          <a:p>
            <a:pPr eaLnBrk="1" hangingPunct="1">
              <a:buFontTx/>
              <a:buNone/>
            </a:pPr>
            <a:r>
              <a:rPr lang="en-US" b="1" smtClean="0"/>
              <a:t>Loss-given-default (LGD)</a:t>
            </a:r>
          </a:p>
          <a:p>
            <a:pPr eaLnBrk="1" hangingPunct="1">
              <a:buFontTx/>
              <a:buNone/>
            </a:pPr>
            <a:r>
              <a:rPr lang="en-US" b="1" smtClean="0"/>
              <a:t>Solution</a:t>
            </a:r>
          </a:p>
          <a:p>
            <a:pPr algn="just"/>
            <a:r>
              <a:rPr lang="en-US" sz="2800" smtClean="0"/>
              <a:t>The second step is to calculate the cumulative recovery rate (CRRt).</a:t>
            </a:r>
          </a:p>
          <a:p>
            <a:pPr algn="just"/>
            <a:r>
              <a:rPr lang="en-US" sz="2800" smtClean="0"/>
              <a:t>The Cumulative rate (CRRt) = 0.45 + 0.21 + 0.11 = 0.77</a:t>
            </a:r>
          </a:p>
          <a:p>
            <a:pPr algn="just"/>
            <a:r>
              <a:rPr lang="en-US" sz="2800" smtClean="0"/>
              <a:t>LGD = 1 – CRRt</a:t>
            </a:r>
          </a:p>
          <a:p>
            <a:pPr algn="just"/>
            <a:r>
              <a:rPr lang="en-US" sz="2800" smtClean="0"/>
              <a:t>         = 1 – 0.77 = 0.23</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600" b="1" smtClean="0"/>
              <a:t>1.Risk components </a:t>
            </a:r>
          </a:p>
        </p:txBody>
      </p:sp>
      <p:sp>
        <p:nvSpPr>
          <p:cNvPr id="25603" name="Rectangle 3"/>
          <p:cNvSpPr>
            <a:spLocks noGrp="1" noChangeArrowheads="1"/>
          </p:cNvSpPr>
          <p:nvPr>
            <p:ph type="body" idx="1"/>
          </p:nvPr>
        </p:nvSpPr>
        <p:spPr/>
        <p:txBody>
          <a:bodyPr/>
          <a:lstStyle/>
          <a:p>
            <a:pPr eaLnBrk="1" hangingPunct="1">
              <a:buFontTx/>
              <a:buNone/>
            </a:pPr>
            <a:r>
              <a:rPr lang="en-US" b="1" smtClean="0"/>
              <a:t>Exposure at default (EAD)</a:t>
            </a:r>
          </a:p>
          <a:p>
            <a:pPr eaLnBrk="1" hangingPunct="1">
              <a:buFontTx/>
              <a:buNone/>
            </a:pPr>
            <a:r>
              <a:rPr lang="en-US" b="1" smtClean="0"/>
              <a:t>Amount of exposure at the time of default</a:t>
            </a:r>
          </a:p>
          <a:p>
            <a:pPr eaLnBrk="1" hangingPunct="1"/>
            <a:r>
              <a:rPr lang="en-US" smtClean="0"/>
              <a:t>Nominal amount for simple structures</a:t>
            </a:r>
          </a:p>
          <a:p>
            <a:pPr eaLnBrk="1" hangingPunct="1"/>
            <a:r>
              <a:rPr lang="en-US" smtClean="0"/>
              <a:t>For lines of credit :</a:t>
            </a:r>
          </a:p>
          <a:p>
            <a:pPr eaLnBrk="1" hangingPunct="1">
              <a:buFontTx/>
              <a:buNone/>
            </a:pPr>
            <a:r>
              <a:rPr lang="en-US" smtClean="0"/>
              <a:t>    Amount outstanding + committed but not withdrawn lines</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b="1" smtClean="0"/>
              <a:t>1.Risk components </a:t>
            </a:r>
          </a:p>
        </p:txBody>
      </p:sp>
      <p:sp>
        <p:nvSpPr>
          <p:cNvPr id="26627" name="Rectangle 3"/>
          <p:cNvSpPr>
            <a:spLocks noGrp="1" noChangeArrowheads="1"/>
          </p:cNvSpPr>
          <p:nvPr>
            <p:ph type="body" idx="1"/>
          </p:nvPr>
        </p:nvSpPr>
        <p:spPr/>
        <p:txBody>
          <a:bodyPr/>
          <a:lstStyle/>
          <a:p>
            <a:pPr eaLnBrk="1" hangingPunct="1">
              <a:lnSpc>
                <a:spcPct val="90000"/>
              </a:lnSpc>
              <a:buFontTx/>
              <a:buNone/>
            </a:pPr>
            <a:r>
              <a:rPr lang="en-US" b="1" smtClean="0"/>
              <a:t>Maturity  (M)</a:t>
            </a:r>
          </a:p>
          <a:p>
            <a:pPr eaLnBrk="1" hangingPunct="1">
              <a:lnSpc>
                <a:spcPct val="90000"/>
              </a:lnSpc>
              <a:buFontTx/>
              <a:buNone/>
            </a:pPr>
            <a:r>
              <a:rPr lang="en-US" b="1" smtClean="0"/>
              <a:t>(effective maturity)</a:t>
            </a:r>
          </a:p>
          <a:p>
            <a:pPr eaLnBrk="1" hangingPunct="1">
              <a:lnSpc>
                <a:spcPct val="90000"/>
              </a:lnSpc>
              <a:buFontTx/>
              <a:buNone/>
            </a:pPr>
            <a:r>
              <a:rPr lang="en-US" b="1" smtClean="0"/>
              <a:t>Maturity of exposure</a:t>
            </a:r>
          </a:p>
          <a:p>
            <a:pPr eaLnBrk="1" hangingPunct="1">
              <a:lnSpc>
                <a:spcPct val="90000"/>
              </a:lnSpc>
            </a:pPr>
            <a:r>
              <a:rPr lang="en-US" smtClean="0"/>
              <a:t>As the maturity increases, more possibility of default </a:t>
            </a:r>
          </a:p>
          <a:p>
            <a:pPr eaLnBrk="1" hangingPunct="1">
              <a:lnSpc>
                <a:spcPct val="90000"/>
              </a:lnSpc>
            </a:pPr>
            <a:r>
              <a:rPr lang="en-US" smtClean="0"/>
              <a:t>Risk of one year (not only the possibility of default in one year)- Marking-to-market mode (MTM)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ar-JO" sz="4000" b="1" dirty="0" smtClean="0"/>
              <a:t>تعريف رأس المال التنظيمي</a:t>
            </a:r>
            <a:br>
              <a:rPr lang="ar-JO" sz="4000" b="1" dirty="0" smtClean="0"/>
            </a:br>
            <a:endParaRPr lang="en-US" sz="4000" b="1" dirty="0" smtClean="0"/>
          </a:p>
        </p:txBody>
      </p:sp>
      <p:sp>
        <p:nvSpPr>
          <p:cNvPr id="24579" name="Rectangle 3"/>
          <p:cNvSpPr>
            <a:spLocks noGrp="1" noChangeArrowheads="1"/>
          </p:cNvSpPr>
          <p:nvPr>
            <p:ph type="body" idx="1"/>
          </p:nvPr>
        </p:nvSpPr>
        <p:spPr/>
        <p:txBody>
          <a:bodyPr/>
          <a:lstStyle/>
          <a:p>
            <a:pPr marL="609600" indent="-609600" algn="r" rtl="1" eaLnBrk="1" hangingPunct="1">
              <a:lnSpc>
                <a:spcPct val="90000"/>
              </a:lnSpc>
              <a:buFontTx/>
              <a:buAutoNum type="arabicPeriod"/>
            </a:pPr>
            <a:r>
              <a:rPr lang="ar-JO" smtClean="0"/>
              <a:t>مكونات رأس المال الاساسي</a:t>
            </a:r>
          </a:p>
          <a:p>
            <a:pPr marL="609600" indent="-609600" algn="r" rtl="1" eaLnBrk="1" hangingPunct="1">
              <a:lnSpc>
                <a:spcPct val="90000"/>
              </a:lnSpc>
              <a:buFontTx/>
              <a:buChar char="-"/>
            </a:pPr>
            <a:r>
              <a:rPr lang="ar-JO" smtClean="0"/>
              <a:t>رأس المال المكتتب بة والمدفوع</a:t>
            </a:r>
          </a:p>
          <a:p>
            <a:pPr marL="609600" indent="-609600" algn="r" rtl="1" eaLnBrk="1" hangingPunct="1">
              <a:lnSpc>
                <a:spcPct val="90000"/>
              </a:lnSpc>
              <a:buFontTx/>
              <a:buChar char="-"/>
            </a:pPr>
            <a:r>
              <a:rPr lang="ar-JO" smtClean="0"/>
              <a:t>الاحتياطيات المعلنة والتي تتضمن الاحتياطي القانوني, الاختياري, علاوة (خصم) الاصدار, علاوة اصدار اسهم الخزينة, اية احتياطيات اخرى.</a:t>
            </a:r>
          </a:p>
          <a:p>
            <a:pPr marL="609600" indent="-609600" algn="r" rtl="1" eaLnBrk="1" hangingPunct="1">
              <a:lnSpc>
                <a:spcPct val="90000"/>
              </a:lnSpc>
              <a:buFontTx/>
              <a:buChar char="-"/>
            </a:pPr>
            <a:r>
              <a:rPr lang="ar-JO" smtClean="0"/>
              <a:t>الارباح (الخسائر) المدورة</a:t>
            </a:r>
          </a:p>
          <a:p>
            <a:pPr marL="609600" indent="-609600" algn="r" rtl="1" eaLnBrk="1" hangingPunct="1">
              <a:lnSpc>
                <a:spcPct val="90000"/>
              </a:lnSpc>
              <a:buFontTx/>
              <a:buChar char="-"/>
            </a:pPr>
            <a:r>
              <a:rPr lang="ar-JO" smtClean="0"/>
              <a:t>حقوق الاقلية في رؤوس اموال الشركات التابعة والموحدة بياناتها مع بيانات البنك.</a:t>
            </a:r>
            <a:endParaRPr lang="en-US" smtClean="0"/>
          </a:p>
          <a:p>
            <a:pPr marL="609600" indent="-609600" algn="r" rtl="1" eaLnBrk="1" hangingPunct="1">
              <a:lnSpc>
                <a:spcPct val="90000"/>
              </a:lnSpc>
              <a:buFontTx/>
              <a:buNone/>
            </a:pPr>
            <a:r>
              <a:rPr lang="ar-JO" smtClean="0"/>
              <a:t>  </a:t>
            </a:r>
          </a:p>
          <a:p>
            <a:pPr marL="609600" indent="-609600" algn="r" rtl="1" eaLnBrk="1" hangingPunct="1">
              <a:lnSpc>
                <a:spcPct val="90000"/>
              </a:lnSpc>
              <a:buFontTx/>
              <a:buChar char="-"/>
            </a:pPr>
            <a:endParaRPr lang="en-US"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914400" y="1905000"/>
            <a:ext cx="7315199" cy="335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690189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ar-JO" smtClean="0"/>
              <a:t>1. مخاطر الائتمان (الطريقة الداخلية)</a:t>
            </a:r>
            <a:endParaRPr lang="en-US" smtClean="0"/>
          </a:p>
        </p:txBody>
      </p:sp>
      <p:sp>
        <p:nvSpPr>
          <p:cNvPr id="261123" name="Rectangle 3"/>
          <p:cNvSpPr>
            <a:spLocks noGrp="1" noChangeArrowheads="1"/>
          </p:cNvSpPr>
          <p:nvPr>
            <p:ph type="body" idx="1"/>
          </p:nvPr>
        </p:nvSpPr>
        <p:spPr/>
        <p:txBody>
          <a:bodyPr/>
          <a:lstStyle/>
          <a:p>
            <a:pPr algn="r" rtl="1">
              <a:buFontTx/>
              <a:buNone/>
            </a:pPr>
            <a:r>
              <a:rPr lang="ar-JO" b="1" dirty="0" smtClean="0"/>
              <a:t>التصنيف ومخاطر التعثر</a:t>
            </a:r>
          </a:p>
          <a:p>
            <a:pPr algn="just" rtl="1">
              <a:buFontTx/>
              <a:buNone/>
            </a:pPr>
            <a:r>
              <a:rPr lang="ar-JO" dirty="0" smtClean="0"/>
              <a:t>هنالك عدة مدارس في عملية التصنيف فتعتمد بعض المؤسسات مثلا نظام الأحرف مثل </a:t>
            </a:r>
            <a:r>
              <a:rPr lang="en-US" dirty="0" smtClean="0"/>
              <a:t>AAA</a:t>
            </a:r>
            <a:r>
              <a:rPr lang="ar-JO" dirty="0" smtClean="0"/>
              <a:t> بينما تعتمد مؤسسات أخرى الترقيم العشري مثل من 1-10  حيث تعتبر هذه الطريقة مختصره لقياس مخاطر الائتمان بشكل كمي, حيث يتم من خلالها تقييم المحفظة الائتمانية وطبيعة المخاطر التي تتعرض لها بشكل دائم ومستمر من اجل السيطرة على عملية التعثر وتحديد عملية تسعير القرض.</a:t>
            </a:r>
            <a:endParaRPr lang="en-US" dirty="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ar-JO" smtClean="0"/>
              <a:t>1. مخاطر الائتمان (الطريقة الداخلية)</a:t>
            </a:r>
            <a:endParaRPr lang="en-US" smtClean="0"/>
          </a:p>
        </p:txBody>
      </p:sp>
      <p:sp>
        <p:nvSpPr>
          <p:cNvPr id="262147" name="Rectangle 3"/>
          <p:cNvSpPr>
            <a:spLocks noGrp="1" noChangeArrowheads="1"/>
          </p:cNvSpPr>
          <p:nvPr>
            <p:ph type="body" idx="1"/>
          </p:nvPr>
        </p:nvSpPr>
        <p:spPr/>
        <p:txBody>
          <a:bodyPr/>
          <a:lstStyle/>
          <a:p>
            <a:pPr algn="r" rtl="1">
              <a:buFontTx/>
              <a:buNone/>
            </a:pPr>
            <a:r>
              <a:rPr lang="ar-JO" b="1" smtClean="0"/>
              <a:t>التصنيف ومخاطر التعثر</a:t>
            </a:r>
          </a:p>
          <a:p>
            <a:pPr algn="just" rtl="1">
              <a:lnSpc>
                <a:spcPct val="90000"/>
              </a:lnSpc>
              <a:buFontTx/>
              <a:buNone/>
            </a:pPr>
            <a:r>
              <a:rPr lang="ar-JO" sz="2700" smtClean="0"/>
              <a:t>تصنيف الائتمان :- هو معرفة نسبة احتماليه التعثر لقرض معين من ضمن فئات مختلفه.</a:t>
            </a:r>
          </a:p>
          <a:p>
            <a:pPr algn="just" rtl="1">
              <a:lnSpc>
                <a:spcPct val="90000"/>
              </a:lnSpc>
              <a:buFontTx/>
              <a:buNone/>
            </a:pPr>
            <a:r>
              <a:rPr lang="ar-JO" sz="2700" smtClean="0"/>
              <a:t>هي احتمالية التعثر التي قد تكون من 0 إلى 1</a:t>
            </a:r>
          </a:p>
          <a:p>
            <a:pPr algn="just" rtl="1">
              <a:lnSpc>
                <a:spcPct val="90000"/>
              </a:lnSpc>
              <a:buFontTx/>
              <a:buNone/>
            </a:pPr>
            <a:r>
              <a:rPr lang="ar-JO" sz="2700" smtClean="0"/>
              <a:t>الخسارة المتوقعة للمقرض= احتمال التعثر* توقعات التعثر المفترضة </a:t>
            </a:r>
          </a:p>
          <a:p>
            <a:pPr algn="just" rtl="1">
              <a:lnSpc>
                <a:spcPct val="90000"/>
              </a:lnSpc>
              <a:buFontTx/>
              <a:buNone/>
            </a:pPr>
            <a:r>
              <a:rPr lang="ar-JO" sz="2700" smtClean="0"/>
              <a:t>تحسب توقعات التعثر لفترة زمنيه عاده سنه مستقبليه الخسارة المتوقعة تمثل معدل المبلغ الذي يتوقعه المقرض أن يخسره في الاثنا عشر القادمة.</a:t>
            </a:r>
          </a:p>
          <a:p>
            <a:pPr algn="just" rtl="1">
              <a:lnSpc>
                <a:spcPct val="90000"/>
              </a:lnSpc>
              <a:buFontTx/>
              <a:buNone/>
            </a:pPr>
            <a:r>
              <a:rPr lang="ar-JO" sz="2700" smtClean="0"/>
              <a:t>الإجراء التقليدي الدارج هذه الأيام هو أسلوب النقاط وهذا يعتمد على مجموعه من المعايير بحيث يتم تسجيلها منفصلة.</a:t>
            </a:r>
          </a:p>
          <a:p>
            <a:pPr algn="r" rtl="1">
              <a:buFontTx/>
              <a:buNone/>
            </a:pPr>
            <a:endParaRPr lang="ar-JO" b="1" smtClean="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ar-JO" smtClean="0"/>
              <a:t>1. مخاطر الائتمان (الطريقة الداخلية)</a:t>
            </a:r>
            <a:endParaRPr lang="en-US" smtClean="0"/>
          </a:p>
        </p:txBody>
      </p:sp>
      <p:sp>
        <p:nvSpPr>
          <p:cNvPr id="263171" name="Rectangle 3"/>
          <p:cNvSpPr>
            <a:spLocks noGrp="1" noChangeArrowheads="1"/>
          </p:cNvSpPr>
          <p:nvPr>
            <p:ph type="body" idx="1"/>
          </p:nvPr>
        </p:nvSpPr>
        <p:spPr/>
        <p:txBody>
          <a:bodyPr/>
          <a:lstStyle/>
          <a:p>
            <a:pPr algn="r" rtl="1">
              <a:buFontTx/>
              <a:buNone/>
            </a:pPr>
            <a:r>
              <a:rPr lang="ar-JO" sz="2800" b="1" smtClean="0"/>
              <a:t>التصنيف ومخاطر التعثر</a:t>
            </a:r>
          </a:p>
          <a:p>
            <a:pPr algn="just" rtl="1">
              <a:lnSpc>
                <a:spcPct val="90000"/>
              </a:lnSpc>
              <a:buFontTx/>
              <a:buNone/>
            </a:pPr>
            <a:r>
              <a:rPr lang="ar-JO" sz="2800" smtClean="0"/>
              <a:t>كل معيار من المعايير يتم وضع وزن نسبي ويجمع ليكون مجموعه النقاط للمعيار وهذا التسجيل مترجم في واحد من صفوف التصنيف معرف في فترات تمتد من الحد الأدنى مخاطره من النقاط إلى الحد العدد الأعلى ورقيمًا من 1-10.</a:t>
            </a:r>
          </a:p>
          <a:p>
            <a:pPr algn="just" rtl="1">
              <a:lnSpc>
                <a:spcPct val="90000"/>
              </a:lnSpc>
              <a:buFontTx/>
              <a:buNone/>
            </a:pPr>
            <a:r>
              <a:rPr lang="ar-JO" sz="2800" smtClean="0"/>
              <a:t>مثال ذلك ما يعرف بنظام </a:t>
            </a:r>
            <a:r>
              <a:rPr lang="en-US" sz="2800" smtClean="0"/>
              <a:t>Z-Score </a:t>
            </a:r>
            <a:r>
              <a:rPr lang="ar-JO" sz="2800" smtClean="0"/>
              <a:t> والذي تم تطويره من</a:t>
            </a:r>
          </a:p>
          <a:p>
            <a:pPr algn="just" rtl="1">
              <a:lnSpc>
                <a:spcPct val="90000"/>
              </a:lnSpc>
              <a:buFontTx/>
              <a:buNone/>
            </a:pPr>
            <a:r>
              <a:rPr lang="ar-JO" sz="2800" smtClean="0"/>
              <a:t>   </a:t>
            </a:r>
            <a:r>
              <a:rPr lang="en-US" sz="2800" smtClean="0"/>
              <a:t>E. Altman</a:t>
            </a:r>
            <a:r>
              <a:rPr lang="ar-JO" sz="2800" smtClean="0"/>
              <a:t> والذي يقوم على عمل تحليل انحدار اعتمد على متغيرات محاسبيه (الميزانيه السنوية وحساب الارباح  والخسائر) من اجل تحديد الية فرز ما بين الافراد الذين تعثروا والذين استطاعوا البقاء.</a:t>
            </a:r>
          </a:p>
          <a:p>
            <a:pPr algn="just" rtl="1">
              <a:buFontTx/>
              <a:buNone/>
            </a:pPr>
            <a:endParaRPr lang="ar-JO" sz="2800" b="1"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ar-JO" smtClean="0"/>
              <a:t>1. مخاطر الائتمان (الطريقة الداخلية)</a:t>
            </a:r>
            <a:endParaRPr lang="en-US" smtClean="0"/>
          </a:p>
        </p:txBody>
      </p:sp>
      <p:sp>
        <p:nvSpPr>
          <p:cNvPr id="264195" name="Rectangle 3"/>
          <p:cNvSpPr>
            <a:spLocks noGrp="1" noChangeArrowheads="1"/>
          </p:cNvSpPr>
          <p:nvPr>
            <p:ph type="body" idx="1"/>
          </p:nvPr>
        </p:nvSpPr>
        <p:spPr/>
        <p:txBody>
          <a:bodyPr/>
          <a:lstStyle/>
          <a:p>
            <a:pPr algn="r" rtl="1">
              <a:lnSpc>
                <a:spcPct val="80000"/>
              </a:lnSpc>
              <a:buFontTx/>
              <a:buNone/>
            </a:pPr>
            <a:r>
              <a:rPr lang="ar-EG" sz="2000" b="1" u="sng" dirty="0" smtClean="0"/>
              <a:t>كيفية التنبؤ </a:t>
            </a:r>
            <a:r>
              <a:rPr lang="ar-EG" sz="2000" b="1" u="sng" dirty="0" err="1" smtClean="0"/>
              <a:t>بإحتمال</a:t>
            </a:r>
            <a:r>
              <a:rPr lang="ar-EG" sz="2000" b="1" u="sng" dirty="0" smtClean="0"/>
              <a:t> تعثر العميل خلال الفترات القادمة </a:t>
            </a:r>
            <a:endParaRPr lang="en-US" sz="2000" dirty="0" smtClean="0"/>
          </a:p>
          <a:p>
            <a:pPr algn="r" rtl="1">
              <a:lnSpc>
                <a:spcPct val="80000"/>
              </a:lnSpc>
              <a:buFontTx/>
              <a:buNone/>
            </a:pPr>
            <a:r>
              <a:rPr lang="ar-EG" sz="2000" dirty="0" smtClean="0"/>
              <a:t>و ذلك بتصنيف العملاء إلى عملاء عالية المخاطر أو منخفضة المخاطر </a:t>
            </a:r>
            <a:r>
              <a:rPr lang="ar-EG" sz="2000" dirty="0" err="1" smtClean="0"/>
              <a:t>و</a:t>
            </a:r>
            <a:r>
              <a:rPr lang="ar-EG" sz="2000" dirty="0" smtClean="0"/>
              <a:t> ذلك </a:t>
            </a:r>
            <a:r>
              <a:rPr lang="ar-EG" sz="2000" dirty="0" err="1" smtClean="0"/>
              <a:t>بإستخدام</a:t>
            </a:r>
            <a:r>
              <a:rPr lang="ar-EG" sz="2000" dirty="0" smtClean="0"/>
              <a:t> المؤشرات المالية بالقوائم المالية للعميل عن آخر 3 إلي 5 سنوات من خلال تحليل  </a:t>
            </a:r>
            <a:r>
              <a:rPr lang="en-US" sz="2000" dirty="0" smtClean="0"/>
              <a:t>*Z score</a:t>
            </a:r>
            <a:r>
              <a:rPr lang="ar-EG" sz="2000" dirty="0" smtClean="0"/>
              <a:t> :</a:t>
            </a:r>
            <a:endParaRPr lang="ar-JO" sz="2000" dirty="0" smtClean="0"/>
          </a:p>
          <a:p>
            <a:pPr algn="r" rtl="1">
              <a:lnSpc>
                <a:spcPct val="80000"/>
              </a:lnSpc>
              <a:buFontTx/>
              <a:buNone/>
            </a:pPr>
            <a:endParaRPr lang="en-US" sz="2000" dirty="0" smtClean="0"/>
          </a:p>
          <a:p>
            <a:pPr algn="r" rtl="1">
              <a:lnSpc>
                <a:spcPct val="80000"/>
              </a:lnSpc>
            </a:pPr>
            <a:r>
              <a:rPr lang="en-US" sz="2000" dirty="0" smtClean="0"/>
              <a:t>Z = 1.2 x1 +1.4 x2 +3.3 x3 + 0.6 x4 +1.0 x5</a:t>
            </a:r>
          </a:p>
          <a:p>
            <a:pPr algn="r" rtl="1">
              <a:lnSpc>
                <a:spcPct val="80000"/>
              </a:lnSpc>
            </a:pPr>
            <a:r>
              <a:rPr lang="ar-EG" sz="2000" dirty="0" smtClean="0"/>
              <a:t>حيث :</a:t>
            </a:r>
            <a:endParaRPr lang="en-US" sz="2000" dirty="0" smtClean="0"/>
          </a:p>
          <a:p>
            <a:pPr algn="r" rtl="1">
              <a:lnSpc>
                <a:spcPct val="80000"/>
              </a:lnSpc>
            </a:pPr>
            <a:r>
              <a:rPr lang="en-US" sz="2000" dirty="0" smtClean="0"/>
              <a:t>X1 </a:t>
            </a:r>
            <a:r>
              <a:rPr lang="ar-SA" sz="2000" dirty="0" smtClean="0"/>
              <a:t>   = رأس المال العامل / إجمالي الأصول</a:t>
            </a:r>
            <a:r>
              <a:rPr lang="ar-EG" sz="2000" dirty="0" smtClean="0">
                <a:solidFill>
                  <a:srgbClr val="C0C0C0"/>
                </a:solidFill>
              </a:rPr>
              <a:t> .</a:t>
            </a:r>
            <a:endParaRPr lang="en-US" sz="2000" dirty="0" smtClean="0"/>
          </a:p>
          <a:p>
            <a:pPr algn="r" rtl="1">
              <a:lnSpc>
                <a:spcPct val="80000"/>
              </a:lnSpc>
            </a:pPr>
            <a:r>
              <a:rPr lang="en-US" sz="2000" dirty="0" smtClean="0"/>
              <a:t>   X2 </a:t>
            </a:r>
            <a:r>
              <a:rPr lang="ar-EG" sz="2000" dirty="0" smtClean="0"/>
              <a:t>= الأرباح المحتجزة / إجمالي الأصول .</a:t>
            </a:r>
            <a:endParaRPr lang="en-US" sz="2000" dirty="0" smtClean="0"/>
          </a:p>
          <a:p>
            <a:pPr algn="r" rtl="1">
              <a:lnSpc>
                <a:spcPct val="80000"/>
              </a:lnSpc>
            </a:pPr>
            <a:r>
              <a:rPr lang="en-US" sz="2000" dirty="0" smtClean="0"/>
              <a:t>X3 </a:t>
            </a:r>
            <a:r>
              <a:rPr lang="ar-EG" sz="2000" dirty="0" smtClean="0"/>
              <a:t>   =   </a:t>
            </a:r>
            <a:r>
              <a:rPr lang="ar-SA" sz="2000" dirty="0" smtClean="0"/>
              <a:t>الأرباح قبل الضرائب</a:t>
            </a:r>
            <a:r>
              <a:rPr lang="ar-EG" sz="2000" dirty="0" smtClean="0"/>
              <a:t> / إجمالي الأصول .</a:t>
            </a:r>
            <a:endParaRPr lang="en-US" sz="2000" dirty="0" smtClean="0"/>
          </a:p>
          <a:p>
            <a:pPr algn="r" rtl="1">
              <a:lnSpc>
                <a:spcPct val="80000"/>
              </a:lnSpc>
            </a:pPr>
            <a:r>
              <a:rPr lang="en-US" sz="2000" dirty="0" smtClean="0"/>
              <a:t>X4 </a:t>
            </a:r>
            <a:r>
              <a:rPr lang="ar-EG" sz="2000" dirty="0" smtClean="0"/>
              <a:t>   =  القيمة السوقية للمساهمات / القيمة الدفترية </a:t>
            </a:r>
            <a:r>
              <a:rPr lang="ar-EG" sz="2000" dirty="0" err="1" smtClean="0"/>
              <a:t>للإلتزامات</a:t>
            </a:r>
            <a:r>
              <a:rPr lang="ar-EG" sz="2000" dirty="0" smtClean="0"/>
              <a:t> طويلة الأجل .</a:t>
            </a:r>
            <a:endParaRPr lang="en-US" sz="2000" dirty="0" smtClean="0"/>
          </a:p>
          <a:p>
            <a:pPr algn="r" rtl="1">
              <a:lnSpc>
                <a:spcPct val="80000"/>
              </a:lnSpc>
            </a:pPr>
            <a:r>
              <a:rPr lang="en-US" sz="2000" dirty="0" smtClean="0"/>
              <a:t>X5 </a:t>
            </a:r>
            <a:r>
              <a:rPr lang="ar-EG" sz="2000" dirty="0" smtClean="0"/>
              <a:t>   = المبيعات / إجمالي الأصول .</a:t>
            </a:r>
            <a:endParaRPr lang="ar-JO" sz="2000" dirty="0" smtClean="0"/>
          </a:p>
          <a:p>
            <a:pPr algn="r" rtl="1">
              <a:lnSpc>
                <a:spcPct val="80000"/>
              </a:lnSpc>
            </a:pPr>
            <a:endParaRPr lang="ar-JO" sz="2000" dirty="0" smtClean="0"/>
          </a:p>
          <a:p>
            <a:pPr algn="justLow" rtl="1">
              <a:spcBef>
                <a:spcPct val="0"/>
              </a:spcBef>
              <a:buFontTx/>
              <a:buNone/>
            </a:pPr>
            <a:r>
              <a:rPr lang="ar-SA" sz="2000" dirty="0" smtClean="0"/>
              <a:t>و في حالة </a:t>
            </a:r>
            <a:r>
              <a:rPr lang="en-US" sz="2000" dirty="0" smtClean="0"/>
              <a:t>Z</a:t>
            </a:r>
            <a:r>
              <a:rPr lang="ar-SA" sz="2000" dirty="0" smtClean="0"/>
              <a:t> أقل من أو يساوي 1.81 فإن احتمال التعثر كبير </a:t>
            </a:r>
            <a:r>
              <a:rPr lang="ar-SA" sz="2000" dirty="0" err="1" smtClean="0"/>
              <a:t>و</a:t>
            </a:r>
            <a:r>
              <a:rPr lang="ar-SA" sz="2000" dirty="0" smtClean="0"/>
              <a:t> إذا كانت أكبر من أو يساوي 2.99 فإن احتمال التعثر منخفض</a:t>
            </a:r>
          </a:p>
          <a:p>
            <a:pPr algn="r" rtl="1">
              <a:lnSpc>
                <a:spcPct val="80000"/>
              </a:lnSpc>
            </a:pPr>
            <a:endParaRPr lang="ar-EG" sz="2000" dirty="0" smtClean="0"/>
          </a:p>
          <a:p>
            <a:pPr algn="r" rtl="1">
              <a:lnSpc>
                <a:spcPct val="80000"/>
              </a:lnSpc>
            </a:pPr>
            <a:endParaRPr lang="en-US" sz="2000"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title" idx="4294967295"/>
          </p:nvPr>
        </p:nvSpPr>
        <p:spPr/>
        <p:txBody>
          <a:bodyPr/>
          <a:lstStyle/>
          <a:p>
            <a:endParaRPr lang="ar-JO" smtClean="0"/>
          </a:p>
        </p:txBody>
      </p:sp>
      <p:sp>
        <p:nvSpPr>
          <p:cNvPr id="316419" name="Content Placeholder 2"/>
          <p:cNvSpPr>
            <a:spLocks noGrp="1"/>
          </p:cNvSpPr>
          <p:nvPr>
            <p:ph idx="4294967295"/>
          </p:nvPr>
        </p:nvSpPr>
        <p:spPr/>
        <p:txBody>
          <a:bodyPr/>
          <a:lstStyle/>
          <a:p>
            <a:pPr>
              <a:buFontTx/>
              <a:buNone/>
            </a:pPr>
            <a:endParaRPr lang="ar-JO" smtClean="0"/>
          </a:p>
        </p:txBody>
      </p:sp>
      <p:graphicFrame>
        <p:nvGraphicFramePr>
          <p:cNvPr id="316420" name="Object 2"/>
          <p:cNvGraphicFramePr>
            <a:graphicFrameLocks noChangeAspect="1"/>
          </p:cNvGraphicFramePr>
          <p:nvPr/>
        </p:nvGraphicFramePr>
        <p:xfrm>
          <a:off x="1042988" y="1916113"/>
          <a:ext cx="7561262" cy="4105275"/>
        </p:xfrm>
        <a:graphic>
          <a:graphicData uri="http://schemas.openxmlformats.org/presentationml/2006/ole">
            <p:oleObj spid="_x0000_s52228" name="Document" r:id="rId3" imgW="5722553" imgH="1947310" progId="Word.Document.12">
              <p:embed/>
            </p:oleObj>
          </a:graphicData>
        </a:graphic>
      </p:graphicFrame>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endParaRPr lang="ar-JO" smtClean="0"/>
          </a:p>
        </p:txBody>
      </p:sp>
      <p:sp>
        <p:nvSpPr>
          <p:cNvPr id="422915" name="Rectangle 3"/>
          <p:cNvSpPr>
            <a:spLocks noGrp="1" noChangeArrowheads="1"/>
          </p:cNvSpPr>
          <p:nvPr>
            <p:ph type="body" idx="1"/>
          </p:nvPr>
        </p:nvSpPr>
        <p:spPr>
          <a:xfrm>
            <a:off x="457200" y="2133600"/>
            <a:ext cx="8229600" cy="3154363"/>
          </a:xfrm>
        </p:spPr>
        <p:txBody>
          <a:bodyPr/>
          <a:lstStyle/>
          <a:p>
            <a:pPr algn="ctr" rtl="1">
              <a:buFontTx/>
              <a:buNone/>
            </a:pPr>
            <a:r>
              <a:rPr lang="ar-JO" sz="4400" smtClean="0"/>
              <a:t>اثر بازل 2 على البنوك</a:t>
            </a:r>
            <a:endParaRPr lang="en-US" sz="4400"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r>
              <a:rPr lang="ar-JO" smtClean="0"/>
              <a:t>اثر التطبيق</a:t>
            </a:r>
            <a:endParaRPr lang="en-US" smtClean="0"/>
          </a:p>
        </p:txBody>
      </p:sp>
      <p:sp>
        <p:nvSpPr>
          <p:cNvPr id="423939" name="Rectangle 3"/>
          <p:cNvSpPr>
            <a:spLocks noGrp="1" noChangeArrowheads="1"/>
          </p:cNvSpPr>
          <p:nvPr>
            <p:ph type="body" idx="1"/>
          </p:nvPr>
        </p:nvSpPr>
        <p:spPr/>
        <p:txBody>
          <a:bodyPr/>
          <a:lstStyle/>
          <a:p>
            <a:pPr algn="r" rtl="1">
              <a:buFontTx/>
              <a:buNone/>
            </a:pPr>
            <a:r>
              <a:rPr lang="ar-JO" smtClean="0"/>
              <a:t>تحسين كفاية رأس المال من خلال التركيز على اهمية ادارة المخاطر وتحسين قدرات البنوك على تقييم المخاطر من خلال ايجاد تجانس بين متطلبات رأس المال لدى البنوك وممارسة ادارة المخاطر الحديثة.</a:t>
            </a:r>
          </a:p>
          <a:p>
            <a:pPr algn="r" rtl="1">
              <a:buFontTx/>
              <a:buNone/>
            </a:pPr>
            <a:endParaRPr lang="ar-JO" smtClean="0"/>
          </a:p>
          <a:p>
            <a:pPr algn="r" rtl="1">
              <a:buFontTx/>
              <a:buNone/>
            </a:pPr>
            <a:r>
              <a:rPr lang="ar-JO" smtClean="0"/>
              <a:t>تحسين الافصاح المتعلق بالمخاطر من خلال انضباط السوق</a:t>
            </a:r>
          </a:p>
          <a:p>
            <a:pPr algn="r" rtl="1">
              <a:buFontTx/>
              <a:buNone/>
            </a:pPr>
            <a:endParaRPr lang="ar-JO" smtClean="0"/>
          </a:p>
          <a:p>
            <a:pPr algn="r" rtl="1">
              <a:buFontTx/>
              <a:buNone/>
            </a:pPr>
            <a:r>
              <a:rPr lang="ar-JO" smtClean="0"/>
              <a:t>التقارب ما بين رأس المال التنظيمي ورأس المال الاقتصادي</a:t>
            </a:r>
            <a:endParaRPr lang="en-US"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ar-JO" smtClean="0"/>
              <a:t>اثر التطبيق</a:t>
            </a:r>
            <a:endParaRPr lang="en-US" smtClean="0"/>
          </a:p>
        </p:txBody>
      </p:sp>
      <p:sp>
        <p:nvSpPr>
          <p:cNvPr id="424963" name="Rectangle 3"/>
          <p:cNvSpPr>
            <a:spLocks noGrp="1" noChangeArrowheads="1"/>
          </p:cNvSpPr>
          <p:nvPr>
            <p:ph type="body" idx="1"/>
          </p:nvPr>
        </p:nvSpPr>
        <p:spPr/>
        <p:txBody>
          <a:bodyPr/>
          <a:lstStyle/>
          <a:p>
            <a:pPr algn="just" rtl="1">
              <a:buFontTx/>
              <a:buNone/>
            </a:pPr>
            <a:r>
              <a:rPr lang="ar-JO" sz="2800" dirty="0" smtClean="0"/>
              <a:t>تعزيز الحاكمية المؤسسية لدى البنوك </a:t>
            </a:r>
          </a:p>
          <a:p>
            <a:pPr algn="just" rtl="1">
              <a:buFontTx/>
              <a:buNone/>
            </a:pPr>
            <a:r>
              <a:rPr lang="ar-JO" sz="2800" dirty="0" smtClean="0"/>
              <a:t>الانتقال الى الطرق المتقدمة باحتساب نسبة كفاية رأس المال سيحفز البنوك الى تطوير نظم التصنيف الداخلي التي ستساعد البنوك في منح الائتمان على اسس علمية وكذلك سيساعد البنوك في تسعير الائتمان الممنوح من قبلها وذلك بربط التسعير بمخاطر العميل</a:t>
            </a:r>
          </a:p>
          <a:p>
            <a:pPr algn="just" rtl="1">
              <a:buFontTx/>
              <a:buNone/>
            </a:pPr>
            <a:r>
              <a:rPr lang="ar-JO" sz="2800" dirty="0" smtClean="0"/>
              <a:t>الاعتراف بمجموعة اوسع من الضمانات</a:t>
            </a:r>
          </a:p>
          <a:p>
            <a:pPr algn="just" rtl="1">
              <a:buFontTx/>
              <a:buNone/>
            </a:pPr>
            <a:r>
              <a:rPr lang="ar-JO" sz="2800" dirty="0" smtClean="0"/>
              <a:t>تستطيع البنوك التي تملك ادارات مخاطر جيدة ونوعية عملاء جيدين الاحتفاظ برأس مال اقل.</a:t>
            </a:r>
          </a:p>
          <a:p>
            <a:pPr algn="r" rtl="1">
              <a:buFontTx/>
              <a:buNone/>
            </a:pPr>
            <a:r>
              <a:rPr lang="ar-JO" sz="2800" dirty="0" smtClean="0"/>
              <a:t> </a:t>
            </a:r>
            <a:endParaRPr lang="en-US" sz="28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3643</TotalTime>
  <Words>5844</Words>
  <Application>Microsoft Office PowerPoint</Application>
  <PresentationFormat>عرض على الشاشة (3:4)‏</PresentationFormat>
  <Paragraphs>887</Paragraphs>
  <Slides>98</Slides>
  <Notes>1</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98</vt:i4>
      </vt:variant>
    </vt:vector>
  </HeadingPairs>
  <TitlesOfParts>
    <vt:vector size="100" baseType="lpstr">
      <vt:lpstr>Default Design</vt:lpstr>
      <vt:lpstr>Document</vt:lpstr>
      <vt:lpstr>مقررات لجنة بازل لقياس مخاطر الائتمان حسب الطريقة المعيارية والداخلية </vt:lpstr>
      <vt:lpstr>اهمية رأس المال لدى البنك</vt:lpstr>
      <vt:lpstr>اهمية رأس المال لدى البنك</vt:lpstr>
      <vt:lpstr>انواع رأس المال لدى البنوك</vt:lpstr>
      <vt:lpstr>المكونات الأساسية لكفاية رأس المال</vt:lpstr>
      <vt:lpstr>المكونات الأساسية لكفاية رأس المال</vt:lpstr>
      <vt:lpstr>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 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تعريف رأس المال التنظيمي </vt:lpstr>
      <vt:lpstr>الموجودات المرجحة بالمخاطر (RWA)    </vt:lpstr>
      <vt:lpstr>الموجودات المرجحة بالمخاطر (RWA)    </vt:lpstr>
      <vt:lpstr>الموجودات المرجحة بالمخاطر (RWA)    </vt:lpstr>
      <vt:lpstr>الشريحة 24</vt:lpstr>
      <vt:lpstr>مخاطر الائتمان</vt:lpstr>
      <vt:lpstr> مخاطر الائتمان</vt:lpstr>
      <vt:lpstr>مخاطر الائتمان (الطريقة المعيارية)</vt:lpstr>
      <vt:lpstr>مخاطر الائتمان الطريقة المعيارية (النمطيه)</vt:lpstr>
      <vt:lpstr>الشريحة 29</vt:lpstr>
      <vt:lpstr>الشريحة 30</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الخيار الثاني : يعتمد وزن المخاطر للبنك على تصنيفه الخارجي</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مخاطر الائتمان الطريقة المعيارية (النمطيه)</vt:lpstr>
      <vt:lpstr>1. مخاطر الائتمان الطريقة المعيارية (النمطيه)</vt:lpstr>
      <vt:lpstr>مخففات المخاطر المعترف بها</vt:lpstr>
      <vt:lpstr>مخففات المخاطر المعترف بها</vt:lpstr>
      <vt:lpstr>مخففات المخاطر المعترف بها</vt:lpstr>
      <vt:lpstr>أسلوبين للتعامل مع الضمانة</vt:lpstr>
      <vt:lpstr>الأسلوب البسيط</vt:lpstr>
      <vt:lpstr>الأسلوب البسيط</vt:lpstr>
      <vt:lpstr>الأسلوب البسيط ( مثال 1 )</vt:lpstr>
      <vt:lpstr>الأسلوب البسيط ( المثال 1 )</vt:lpstr>
      <vt:lpstr>الأسلوب الشامل</vt:lpstr>
      <vt:lpstr>المصطلحات المستخدمة ورموزها</vt:lpstr>
      <vt:lpstr>الأسلوب الشامل / كفاية رأس المال</vt:lpstr>
      <vt:lpstr>Standard Supervisory Haircuts </vt:lpstr>
      <vt:lpstr> The Comprehensive CRM Approach </vt:lpstr>
      <vt:lpstr>An Example</vt:lpstr>
      <vt:lpstr>Solution</vt:lpstr>
      <vt:lpstr>Solution</vt:lpstr>
      <vt:lpstr>ملخص مخففات المخاطر وفقا لبازل2 </vt:lpstr>
      <vt:lpstr>مخاطر الائتمان (الطريقة الداخلية) </vt:lpstr>
      <vt:lpstr>Different Treatments  An Example</vt:lpstr>
      <vt:lpstr>1. مخاطر الائتمان (الطريقة الداخلية) </vt:lpstr>
      <vt:lpstr>1. مخاطر الائتمان (الطريقة الداخلية) </vt:lpstr>
      <vt:lpstr>1. مخاطر الائتمان (الطريقة الداخلية) </vt:lpstr>
      <vt:lpstr>1. مخاطر الائتمان (الطريقة الداخلية) </vt:lpstr>
      <vt:lpstr>1. مخاطر الائتمان (الطريقة الداخلية) </vt:lpstr>
      <vt:lpstr>1. مخاطر الائتمان (الطريقة الداخلية) </vt:lpstr>
      <vt:lpstr>1. مخاطر الائتمان (الطريقة الداخلية) </vt:lpstr>
      <vt:lpstr>1. مخاطر الائتمان (الطريقة الداخلية) </vt:lpstr>
      <vt:lpstr>  نظام التصنيف لتسهيلات التجزئة</vt:lpstr>
      <vt:lpstr>1. مخاطر الائتمان (الطريقة الداخلية) </vt:lpstr>
      <vt:lpstr>1. Risk components </vt:lpstr>
      <vt:lpstr>1. Risk components </vt:lpstr>
      <vt:lpstr>1. Risk components </vt:lpstr>
      <vt:lpstr>1. Risk components </vt:lpstr>
      <vt:lpstr>1.Risk components </vt:lpstr>
      <vt:lpstr>1.Risk components </vt:lpstr>
      <vt:lpstr>الشريحة 90</vt:lpstr>
      <vt:lpstr>1. مخاطر الائتمان (الطريقة الداخلية)</vt:lpstr>
      <vt:lpstr>1. مخاطر الائتمان (الطريقة الداخلية)</vt:lpstr>
      <vt:lpstr>1. مخاطر الائتمان (الطريقة الداخلية)</vt:lpstr>
      <vt:lpstr>1. مخاطر الائتمان (الطريقة الداخلية)</vt:lpstr>
      <vt:lpstr>الشريحة 95</vt:lpstr>
      <vt:lpstr>الشريحة 96</vt:lpstr>
      <vt:lpstr>اثر التطبيق</vt:lpstr>
      <vt:lpstr>اثر التطبيق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WALEED M. AL QASRAWIE</dc:creator>
  <cp:lastModifiedBy>toshiba</cp:lastModifiedBy>
  <cp:revision>79</cp:revision>
  <cp:lastPrinted>1601-01-01T00:00:00Z</cp:lastPrinted>
  <dcterms:created xsi:type="dcterms:W3CDTF">1601-01-01T00:00:00Z</dcterms:created>
  <dcterms:modified xsi:type="dcterms:W3CDTF">2015-08-05T20:44:42Z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