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256" r:id="rId2"/>
    <p:sldId id="257" r:id="rId3"/>
    <p:sldId id="258" r:id="rId4"/>
    <p:sldId id="259" r:id="rId5"/>
    <p:sldId id="261" r:id="rId6"/>
    <p:sldId id="262" r:id="rId7"/>
    <p:sldId id="263" r:id="rId8"/>
    <p:sldId id="264" r:id="rId9"/>
    <p:sldId id="265" r:id="rId10"/>
    <p:sldId id="266" r:id="rId11"/>
    <p:sldId id="278" r:id="rId12"/>
    <p:sldId id="267" r:id="rId13"/>
    <p:sldId id="26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302" r:id="rId35"/>
    <p:sldId id="303" r:id="rId36"/>
    <p:sldId id="304" r:id="rId37"/>
    <p:sldId id="305" r:id="rId38"/>
    <p:sldId id="315" r:id="rId39"/>
    <p:sldId id="316" r:id="rId40"/>
    <p:sldId id="319" r:id="rId41"/>
    <p:sldId id="321" r:id="rId42"/>
    <p:sldId id="323" r:id="rId43"/>
    <p:sldId id="325" r:id="rId44"/>
    <p:sldId id="327" r:id="rId45"/>
    <p:sldId id="328" r:id="rId46"/>
    <p:sldId id="330" r:id="rId47"/>
    <p:sldId id="331" r:id="rId48"/>
    <p:sldId id="329" r:id="rId49"/>
    <p:sldId id="332" r:id="rId50"/>
    <p:sldId id="333" r:id="rId51"/>
    <p:sldId id="334" r:id="rId52"/>
    <p:sldId id="335" r:id="rId53"/>
    <p:sldId id="340" r:id="rId54"/>
    <p:sldId id="339" r:id="rId55"/>
    <p:sldId id="336" r:id="rId56"/>
    <p:sldId id="337" r:id="rId57"/>
    <p:sldId id="338" r:id="rId58"/>
    <p:sldId id="341" r:id="rId59"/>
    <p:sldId id="342" r:id="rId60"/>
    <p:sldId id="343" r:id="rId61"/>
    <p:sldId id="344" r:id="rId62"/>
    <p:sldId id="345" r:id="rId63"/>
    <p:sldId id="347" r:id="rId64"/>
    <p:sldId id="348" r:id="rId65"/>
    <p:sldId id="349" r:id="rId66"/>
    <p:sldId id="351" r:id="rId67"/>
    <p:sldId id="352" r:id="rId68"/>
    <p:sldId id="353" r:id="rId69"/>
    <p:sldId id="354" r:id="rId70"/>
    <p:sldId id="355" r:id="rId71"/>
    <p:sldId id="356" r:id="rId72"/>
    <p:sldId id="357" r:id="rId73"/>
    <p:sldId id="358" r:id="rId74"/>
    <p:sldId id="359" r:id="rId75"/>
    <p:sldId id="360" r:id="rId76"/>
    <p:sldId id="361" r:id="rId77"/>
    <p:sldId id="362" r:id="rId78"/>
    <p:sldId id="363" r:id="rId79"/>
    <p:sldId id="364" r:id="rId80"/>
    <p:sldId id="365" r:id="rId81"/>
    <p:sldId id="366" r:id="rId82"/>
    <p:sldId id="368" r:id="rId83"/>
    <p:sldId id="370" r:id="rId84"/>
    <p:sldId id="371" r:id="rId85"/>
    <p:sldId id="369" r:id="rId86"/>
    <p:sldId id="413" r:id="rId87"/>
    <p:sldId id="414" r:id="rId88"/>
    <p:sldId id="415" r:id="rId89"/>
    <p:sldId id="416" r:id="rId90"/>
    <p:sldId id="417" r:id="rId91"/>
    <p:sldId id="418" r:id="rId92"/>
    <p:sldId id="419" r:id="rId93"/>
    <p:sldId id="420" r:id="rId94"/>
    <p:sldId id="421" r:id="rId95"/>
    <p:sldId id="422" r:id="rId96"/>
    <p:sldId id="423" r:id="rId97"/>
    <p:sldId id="424" r:id="rId98"/>
    <p:sldId id="425" r:id="rId99"/>
    <p:sldId id="426" r:id="rId100"/>
    <p:sldId id="427" r:id="rId101"/>
    <p:sldId id="428" r:id="rId102"/>
    <p:sldId id="429" r:id="rId103"/>
    <p:sldId id="430" r:id="rId104"/>
    <p:sldId id="431" r:id="rId105"/>
    <p:sldId id="432" r:id="rId106"/>
    <p:sldId id="433" r:id="rId107"/>
    <p:sldId id="434" r:id="rId108"/>
    <p:sldId id="435" r:id="rId109"/>
    <p:sldId id="436" r:id="rId110"/>
    <p:sldId id="437" r:id="rId111"/>
    <p:sldId id="438" r:id="rId112"/>
    <p:sldId id="439" r:id="rId113"/>
    <p:sldId id="440" r:id="rId114"/>
    <p:sldId id="441" r:id="rId115"/>
    <p:sldId id="442" r:id="rId116"/>
    <p:sldId id="443" r:id="rId117"/>
    <p:sldId id="444" r:id="rId118"/>
    <p:sldId id="445" r:id="rId119"/>
    <p:sldId id="446" r:id="rId120"/>
    <p:sldId id="447" r:id="rId121"/>
    <p:sldId id="448" r:id="rId122"/>
    <p:sldId id="449" r:id="rId123"/>
    <p:sldId id="450" r:id="rId124"/>
    <p:sldId id="451" r:id="rId125"/>
    <p:sldId id="452" r:id="rId126"/>
    <p:sldId id="453"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ED1E0-1A13-44B0-9D21-F6E2D6B60D3B}" type="doc">
      <dgm:prSet loTypeId="urn:microsoft.com/office/officeart/2005/8/layout/process1" loCatId="process" qsTypeId="urn:microsoft.com/office/officeart/2005/8/quickstyle/simple1" qsCatId="simple" csTypeId="urn:microsoft.com/office/officeart/2005/8/colors/accent1_2" csCatId="accent1" phldr="1"/>
      <dgm:spPr/>
    </dgm:pt>
    <dgm:pt modelId="{3B2056A0-D526-426E-949D-9D3EF07509A6}">
      <dgm:prSet phldrT="[Text]"/>
      <dgm:spPr/>
      <dgm:t>
        <a:bodyPr/>
        <a:lstStyle/>
        <a:p>
          <a:pPr rtl="1"/>
          <a:r>
            <a:rPr lang="en-US" dirty="0" smtClean="0"/>
            <a:t>Strategy</a:t>
          </a:r>
          <a:endParaRPr lang="ar-JO" dirty="0"/>
        </a:p>
      </dgm:t>
    </dgm:pt>
    <dgm:pt modelId="{B003D640-F24D-4743-BBEC-B47FDB72E390}" type="parTrans" cxnId="{BA7E1E6F-0EB7-4279-A38D-B53FA14A9748}">
      <dgm:prSet/>
      <dgm:spPr/>
      <dgm:t>
        <a:bodyPr/>
        <a:lstStyle/>
        <a:p>
          <a:pPr rtl="1"/>
          <a:endParaRPr lang="ar-JO"/>
        </a:p>
      </dgm:t>
    </dgm:pt>
    <dgm:pt modelId="{020590B3-A14D-4083-81A2-2C30B4B49C14}" type="sibTrans" cxnId="{BA7E1E6F-0EB7-4279-A38D-B53FA14A9748}">
      <dgm:prSet/>
      <dgm:spPr/>
      <dgm:t>
        <a:bodyPr/>
        <a:lstStyle/>
        <a:p>
          <a:pPr rtl="1"/>
          <a:endParaRPr lang="ar-JO"/>
        </a:p>
      </dgm:t>
    </dgm:pt>
    <dgm:pt modelId="{BFA12104-0D32-43F9-914A-D91628D60CA9}">
      <dgm:prSet phldrT="[Text]"/>
      <dgm:spPr/>
      <dgm:t>
        <a:bodyPr/>
        <a:lstStyle/>
        <a:p>
          <a:pPr rtl="1"/>
          <a:r>
            <a:rPr lang="en-US" dirty="0" smtClean="0"/>
            <a:t>Risk Profile</a:t>
          </a:r>
          <a:endParaRPr lang="ar-JO" dirty="0"/>
        </a:p>
      </dgm:t>
    </dgm:pt>
    <dgm:pt modelId="{7307937C-3C49-499F-ABB8-0DCE84CA5993}" type="parTrans" cxnId="{1740BED2-8F27-440F-BF39-435D2A641CC8}">
      <dgm:prSet/>
      <dgm:spPr/>
      <dgm:t>
        <a:bodyPr/>
        <a:lstStyle/>
        <a:p>
          <a:pPr rtl="1"/>
          <a:endParaRPr lang="ar-JO"/>
        </a:p>
      </dgm:t>
    </dgm:pt>
    <dgm:pt modelId="{DF1E2030-E159-4CBF-A508-6EB34C424012}" type="sibTrans" cxnId="{1740BED2-8F27-440F-BF39-435D2A641CC8}">
      <dgm:prSet/>
      <dgm:spPr/>
      <dgm:t>
        <a:bodyPr/>
        <a:lstStyle/>
        <a:p>
          <a:pPr rtl="1"/>
          <a:endParaRPr lang="ar-JO"/>
        </a:p>
      </dgm:t>
    </dgm:pt>
    <dgm:pt modelId="{4B5F94BE-7C1B-4A18-A576-0C04F2FF0952}">
      <dgm:prSet phldrT="[Text]"/>
      <dgm:spPr/>
      <dgm:t>
        <a:bodyPr/>
        <a:lstStyle/>
        <a:p>
          <a:pPr rtl="1"/>
          <a:r>
            <a:rPr lang="en-US" dirty="0" smtClean="0"/>
            <a:t>Key Risk Indicators</a:t>
          </a:r>
          <a:endParaRPr lang="ar-JO" dirty="0"/>
        </a:p>
      </dgm:t>
    </dgm:pt>
    <dgm:pt modelId="{36BFE59A-983D-4E2C-8D5A-59E4754FACDF}" type="parTrans" cxnId="{04D2857A-789A-482F-BFCC-80B323C2B0CA}">
      <dgm:prSet/>
      <dgm:spPr/>
      <dgm:t>
        <a:bodyPr/>
        <a:lstStyle/>
        <a:p>
          <a:pPr rtl="1"/>
          <a:endParaRPr lang="ar-JO"/>
        </a:p>
      </dgm:t>
    </dgm:pt>
    <dgm:pt modelId="{18722D97-BC09-4A7F-9580-EDCA317BFF90}" type="sibTrans" cxnId="{04D2857A-789A-482F-BFCC-80B323C2B0CA}">
      <dgm:prSet/>
      <dgm:spPr/>
      <dgm:t>
        <a:bodyPr/>
        <a:lstStyle/>
        <a:p>
          <a:pPr rtl="1"/>
          <a:endParaRPr lang="ar-JO"/>
        </a:p>
      </dgm:t>
    </dgm:pt>
    <dgm:pt modelId="{4F3D9DEA-A569-4CA6-A909-AB3A65EEF845}" type="pres">
      <dgm:prSet presAssocID="{0DDED1E0-1A13-44B0-9D21-F6E2D6B60D3B}" presName="Name0" presStyleCnt="0">
        <dgm:presLayoutVars>
          <dgm:dir/>
          <dgm:resizeHandles val="exact"/>
        </dgm:presLayoutVars>
      </dgm:prSet>
      <dgm:spPr/>
    </dgm:pt>
    <dgm:pt modelId="{3580902A-9B10-4987-9DB9-7F1B2D84D5B8}" type="pres">
      <dgm:prSet presAssocID="{3B2056A0-D526-426E-949D-9D3EF07509A6}" presName="node" presStyleLbl="node1" presStyleIdx="0" presStyleCnt="3">
        <dgm:presLayoutVars>
          <dgm:bulletEnabled val="1"/>
        </dgm:presLayoutVars>
      </dgm:prSet>
      <dgm:spPr/>
      <dgm:t>
        <a:bodyPr/>
        <a:lstStyle/>
        <a:p>
          <a:pPr rtl="1"/>
          <a:endParaRPr lang="ar-JO"/>
        </a:p>
      </dgm:t>
    </dgm:pt>
    <dgm:pt modelId="{3DA3BB5E-4729-4F0E-ACCA-0329ADB977AA}" type="pres">
      <dgm:prSet presAssocID="{020590B3-A14D-4083-81A2-2C30B4B49C14}" presName="sibTrans" presStyleLbl="sibTrans2D1" presStyleIdx="0" presStyleCnt="2"/>
      <dgm:spPr/>
      <dgm:t>
        <a:bodyPr/>
        <a:lstStyle/>
        <a:p>
          <a:pPr rtl="1"/>
          <a:endParaRPr lang="ar-JO"/>
        </a:p>
      </dgm:t>
    </dgm:pt>
    <dgm:pt modelId="{82965C1F-04B2-40BB-ADF2-800A2A0AFC61}" type="pres">
      <dgm:prSet presAssocID="{020590B3-A14D-4083-81A2-2C30B4B49C14}" presName="connectorText" presStyleLbl="sibTrans2D1" presStyleIdx="0" presStyleCnt="2"/>
      <dgm:spPr/>
      <dgm:t>
        <a:bodyPr/>
        <a:lstStyle/>
        <a:p>
          <a:pPr rtl="1"/>
          <a:endParaRPr lang="ar-JO"/>
        </a:p>
      </dgm:t>
    </dgm:pt>
    <dgm:pt modelId="{F8315791-CC3D-4248-B3CD-C9948A3E33DE}" type="pres">
      <dgm:prSet presAssocID="{BFA12104-0D32-43F9-914A-D91628D60CA9}" presName="node" presStyleLbl="node1" presStyleIdx="1" presStyleCnt="3">
        <dgm:presLayoutVars>
          <dgm:bulletEnabled val="1"/>
        </dgm:presLayoutVars>
      </dgm:prSet>
      <dgm:spPr/>
      <dgm:t>
        <a:bodyPr/>
        <a:lstStyle/>
        <a:p>
          <a:pPr rtl="1"/>
          <a:endParaRPr lang="ar-JO"/>
        </a:p>
      </dgm:t>
    </dgm:pt>
    <dgm:pt modelId="{9746B30B-6C9B-4003-87F7-DD0828EFA92E}" type="pres">
      <dgm:prSet presAssocID="{DF1E2030-E159-4CBF-A508-6EB34C424012}" presName="sibTrans" presStyleLbl="sibTrans2D1" presStyleIdx="1" presStyleCnt="2"/>
      <dgm:spPr/>
      <dgm:t>
        <a:bodyPr/>
        <a:lstStyle/>
        <a:p>
          <a:pPr rtl="1"/>
          <a:endParaRPr lang="ar-JO"/>
        </a:p>
      </dgm:t>
    </dgm:pt>
    <dgm:pt modelId="{52982B71-B47D-4E98-8329-0F0A0F400C3F}" type="pres">
      <dgm:prSet presAssocID="{DF1E2030-E159-4CBF-A508-6EB34C424012}" presName="connectorText" presStyleLbl="sibTrans2D1" presStyleIdx="1" presStyleCnt="2"/>
      <dgm:spPr/>
      <dgm:t>
        <a:bodyPr/>
        <a:lstStyle/>
        <a:p>
          <a:pPr rtl="1"/>
          <a:endParaRPr lang="ar-JO"/>
        </a:p>
      </dgm:t>
    </dgm:pt>
    <dgm:pt modelId="{66A41797-EDD6-4D60-894A-9D852D5D4CFB}" type="pres">
      <dgm:prSet presAssocID="{4B5F94BE-7C1B-4A18-A576-0C04F2FF0952}" presName="node" presStyleLbl="node1" presStyleIdx="2" presStyleCnt="3">
        <dgm:presLayoutVars>
          <dgm:bulletEnabled val="1"/>
        </dgm:presLayoutVars>
      </dgm:prSet>
      <dgm:spPr/>
      <dgm:t>
        <a:bodyPr/>
        <a:lstStyle/>
        <a:p>
          <a:pPr rtl="1"/>
          <a:endParaRPr lang="ar-JO"/>
        </a:p>
      </dgm:t>
    </dgm:pt>
  </dgm:ptLst>
  <dgm:cxnLst>
    <dgm:cxn modelId="{4173E474-1016-48A5-8AC7-1282E438B17E}" type="presOf" srcId="{DF1E2030-E159-4CBF-A508-6EB34C424012}" destId="{9746B30B-6C9B-4003-87F7-DD0828EFA92E}" srcOrd="0" destOrd="0" presId="urn:microsoft.com/office/officeart/2005/8/layout/process1"/>
    <dgm:cxn modelId="{01D6E57D-F0D2-4D13-B628-CD7664629777}" type="presOf" srcId="{020590B3-A14D-4083-81A2-2C30B4B49C14}" destId="{82965C1F-04B2-40BB-ADF2-800A2A0AFC61}" srcOrd="1" destOrd="0" presId="urn:microsoft.com/office/officeart/2005/8/layout/process1"/>
    <dgm:cxn modelId="{BA7E1E6F-0EB7-4279-A38D-B53FA14A9748}" srcId="{0DDED1E0-1A13-44B0-9D21-F6E2D6B60D3B}" destId="{3B2056A0-D526-426E-949D-9D3EF07509A6}" srcOrd="0" destOrd="0" parTransId="{B003D640-F24D-4743-BBEC-B47FDB72E390}" sibTransId="{020590B3-A14D-4083-81A2-2C30B4B49C14}"/>
    <dgm:cxn modelId="{219501EC-7267-4CC5-97D9-9F27F0A70497}" type="presOf" srcId="{4B5F94BE-7C1B-4A18-A576-0C04F2FF0952}" destId="{66A41797-EDD6-4D60-894A-9D852D5D4CFB}" srcOrd="0" destOrd="0" presId="urn:microsoft.com/office/officeart/2005/8/layout/process1"/>
    <dgm:cxn modelId="{D6E487D8-0B1B-4196-9270-7526DEEE8D54}" type="presOf" srcId="{0DDED1E0-1A13-44B0-9D21-F6E2D6B60D3B}" destId="{4F3D9DEA-A569-4CA6-A909-AB3A65EEF845}" srcOrd="0" destOrd="0" presId="urn:microsoft.com/office/officeart/2005/8/layout/process1"/>
    <dgm:cxn modelId="{04D2857A-789A-482F-BFCC-80B323C2B0CA}" srcId="{0DDED1E0-1A13-44B0-9D21-F6E2D6B60D3B}" destId="{4B5F94BE-7C1B-4A18-A576-0C04F2FF0952}" srcOrd="2" destOrd="0" parTransId="{36BFE59A-983D-4E2C-8D5A-59E4754FACDF}" sibTransId="{18722D97-BC09-4A7F-9580-EDCA317BFF90}"/>
    <dgm:cxn modelId="{130453CC-A655-4C1B-982F-A3EB2834B209}" type="presOf" srcId="{BFA12104-0D32-43F9-914A-D91628D60CA9}" destId="{F8315791-CC3D-4248-B3CD-C9948A3E33DE}" srcOrd="0" destOrd="0" presId="urn:microsoft.com/office/officeart/2005/8/layout/process1"/>
    <dgm:cxn modelId="{280A089C-037D-4279-BDCC-368E097FD0F5}" type="presOf" srcId="{3B2056A0-D526-426E-949D-9D3EF07509A6}" destId="{3580902A-9B10-4987-9DB9-7F1B2D84D5B8}" srcOrd="0" destOrd="0" presId="urn:microsoft.com/office/officeart/2005/8/layout/process1"/>
    <dgm:cxn modelId="{9A084302-662A-459B-99C7-90B8F65D5D80}" type="presOf" srcId="{020590B3-A14D-4083-81A2-2C30B4B49C14}" destId="{3DA3BB5E-4729-4F0E-ACCA-0329ADB977AA}" srcOrd="0" destOrd="0" presId="urn:microsoft.com/office/officeart/2005/8/layout/process1"/>
    <dgm:cxn modelId="{B6C56C00-E5D5-4091-8741-49115E97EC28}" type="presOf" srcId="{DF1E2030-E159-4CBF-A508-6EB34C424012}" destId="{52982B71-B47D-4E98-8329-0F0A0F400C3F}" srcOrd="1" destOrd="0" presId="urn:microsoft.com/office/officeart/2005/8/layout/process1"/>
    <dgm:cxn modelId="{1740BED2-8F27-440F-BF39-435D2A641CC8}" srcId="{0DDED1E0-1A13-44B0-9D21-F6E2D6B60D3B}" destId="{BFA12104-0D32-43F9-914A-D91628D60CA9}" srcOrd="1" destOrd="0" parTransId="{7307937C-3C49-499F-ABB8-0DCE84CA5993}" sibTransId="{DF1E2030-E159-4CBF-A508-6EB34C424012}"/>
    <dgm:cxn modelId="{449A3E26-DC3B-4459-B22A-BF5E3CF8411B}" type="presParOf" srcId="{4F3D9DEA-A569-4CA6-A909-AB3A65EEF845}" destId="{3580902A-9B10-4987-9DB9-7F1B2D84D5B8}" srcOrd="0" destOrd="0" presId="urn:microsoft.com/office/officeart/2005/8/layout/process1"/>
    <dgm:cxn modelId="{C427D751-F69C-4645-8484-AFE61E9E34A4}" type="presParOf" srcId="{4F3D9DEA-A569-4CA6-A909-AB3A65EEF845}" destId="{3DA3BB5E-4729-4F0E-ACCA-0329ADB977AA}" srcOrd="1" destOrd="0" presId="urn:microsoft.com/office/officeart/2005/8/layout/process1"/>
    <dgm:cxn modelId="{F53325C2-B53A-4778-99D2-BDA636A066BE}" type="presParOf" srcId="{3DA3BB5E-4729-4F0E-ACCA-0329ADB977AA}" destId="{82965C1F-04B2-40BB-ADF2-800A2A0AFC61}" srcOrd="0" destOrd="0" presId="urn:microsoft.com/office/officeart/2005/8/layout/process1"/>
    <dgm:cxn modelId="{DE1CFA41-D239-4C6F-B27C-49506D802FF8}" type="presParOf" srcId="{4F3D9DEA-A569-4CA6-A909-AB3A65EEF845}" destId="{F8315791-CC3D-4248-B3CD-C9948A3E33DE}" srcOrd="2" destOrd="0" presId="urn:microsoft.com/office/officeart/2005/8/layout/process1"/>
    <dgm:cxn modelId="{B3CF89FD-674A-47CD-8AFE-F122C5DC782C}" type="presParOf" srcId="{4F3D9DEA-A569-4CA6-A909-AB3A65EEF845}" destId="{9746B30B-6C9B-4003-87F7-DD0828EFA92E}" srcOrd="3" destOrd="0" presId="urn:microsoft.com/office/officeart/2005/8/layout/process1"/>
    <dgm:cxn modelId="{3676FB4D-768C-4C14-9D92-008EBD433973}" type="presParOf" srcId="{9746B30B-6C9B-4003-87F7-DD0828EFA92E}" destId="{52982B71-B47D-4E98-8329-0F0A0F400C3F}" srcOrd="0" destOrd="0" presId="urn:microsoft.com/office/officeart/2005/8/layout/process1"/>
    <dgm:cxn modelId="{2C6B38B2-8A7F-4276-89D0-9F7D87971686}" type="presParOf" srcId="{4F3D9DEA-A569-4CA6-A909-AB3A65EEF845}" destId="{66A41797-EDD6-4D60-894A-9D852D5D4CFB}"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80902A-9B10-4987-9DB9-7F1B2D84D5B8}">
      <dsp:nvSpPr>
        <dsp:cNvPr id="0" name=""/>
        <dsp:cNvSpPr/>
      </dsp:nvSpPr>
      <dsp:spPr>
        <a:xfrm>
          <a:off x="6362" y="0"/>
          <a:ext cx="1901651" cy="76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smtClean="0"/>
            <a:t>Strategy</a:t>
          </a:r>
          <a:endParaRPr lang="ar-JO" sz="2000" kern="1200" dirty="0"/>
        </a:p>
      </dsp:txBody>
      <dsp:txXfrm>
        <a:off x="6362" y="0"/>
        <a:ext cx="1901651" cy="762000"/>
      </dsp:txXfrm>
    </dsp:sp>
    <dsp:sp modelId="{3DA3BB5E-4729-4F0E-ACCA-0329ADB977AA}">
      <dsp:nvSpPr>
        <dsp:cNvPr id="0" name=""/>
        <dsp:cNvSpPr/>
      </dsp:nvSpPr>
      <dsp:spPr>
        <a:xfrm>
          <a:off x="2098178" y="145195"/>
          <a:ext cx="403150" cy="4716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JO" sz="1600" kern="1200"/>
        </a:p>
      </dsp:txBody>
      <dsp:txXfrm>
        <a:off x="2098178" y="145195"/>
        <a:ext cx="403150" cy="471609"/>
      </dsp:txXfrm>
    </dsp:sp>
    <dsp:sp modelId="{F8315791-CC3D-4248-B3CD-C9948A3E33DE}">
      <dsp:nvSpPr>
        <dsp:cNvPr id="0" name=""/>
        <dsp:cNvSpPr/>
      </dsp:nvSpPr>
      <dsp:spPr>
        <a:xfrm>
          <a:off x="2668674" y="0"/>
          <a:ext cx="1901651" cy="76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smtClean="0"/>
            <a:t>Risk Profile</a:t>
          </a:r>
          <a:endParaRPr lang="ar-JO" sz="2000" kern="1200" dirty="0"/>
        </a:p>
      </dsp:txBody>
      <dsp:txXfrm>
        <a:off x="2668674" y="0"/>
        <a:ext cx="1901651" cy="762000"/>
      </dsp:txXfrm>
    </dsp:sp>
    <dsp:sp modelId="{9746B30B-6C9B-4003-87F7-DD0828EFA92E}">
      <dsp:nvSpPr>
        <dsp:cNvPr id="0" name=""/>
        <dsp:cNvSpPr/>
      </dsp:nvSpPr>
      <dsp:spPr>
        <a:xfrm>
          <a:off x="4760490" y="145195"/>
          <a:ext cx="403150" cy="4716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JO" sz="1600" kern="1200"/>
        </a:p>
      </dsp:txBody>
      <dsp:txXfrm>
        <a:off x="4760490" y="145195"/>
        <a:ext cx="403150" cy="471609"/>
      </dsp:txXfrm>
    </dsp:sp>
    <dsp:sp modelId="{66A41797-EDD6-4D60-894A-9D852D5D4CFB}">
      <dsp:nvSpPr>
        <dsp:cNvPr id="0" name=""/>
        <dsp:cNvSpPr/>
      </dsp:nvSpPr>
      <dsp:spPr>
        <a:xfrm>
          <a:off x="5330986" y="0"/>
          <a:ext cx="1901651" cy="76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smtClean="0"/>
            <a:t>Key Risk Indicators</a:t>
          </a:r>
          <a:endParaRPr lang="ar-JO" sz="2000" kern="1200" dirty="0"/>
        </a:p>
      </dsp:txBody>
      <dsp:txXfrm>
        <a:off x="5330986" y="0"/>
        <a:ext cx="1901651" cy="762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E2AF31-BD94-4D0F-956C-B8671AC91D7C}" type="datetimeFigureOut">
              <a:rPr lang="ar-JO" smtClean="0"/>
              <a:pPr/>
              <a:t>20/10/1436</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4B2428-7CE7-486F-A64A-36A0816FBAC3}"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ar-JO"/>
          </a:p>
        </p:txBody>
      </p:sp>
      <p:sp>
        <p:nvSpPr>
          <p:cNvPr id="3" name="Table Placeholder 2"/>
          <p:cNvSpPr>
            <a:spLocks noGrp="1"/>
          </p:cNvSpPr>
          <p:nvPr>
            <p:ph type="tbl" idx="1"/>
          </p:nvPr>
        </p:nvSpPr>
        <p:spPr>
          <a:xfrm>
            <a:off x="457200" y="1935163"/>
            <a:ext cx="8229600" cy="4389437"/>
          </a:xfrm>
        </p:spPr>
        <p:txBody>
          <a:bodyPr/>
          <a:lstStyle/>
          <a:p>
            <a:pPr lvl="0"/>
            <a:endParaRPr lang="ar-JO" noProof="0"/>
          </a:p>
        </p:txBody>
      </p:sp>
      <p:sp>
        <p:nvSpPr>
          <p:cNvPr id="4" name="Date Placeholder 9"/>
          <p:cNvSpPr>
            <a:spLocks noGrp="1"/>
          </p:cNvSpPr>
          <p:nvPr>
            <p:ph type="dt" sz="half" idx="10"/>
          </p:nvPr>
        </p:nvSpPr>
        <p:spPr/>
        <p:txBody>
          <a:bodyPr/>
          <a:lstStyle>
            <a:lvl1pPr>
              <a:defRPr/>
            </a:lvl1pPr>
          </a:lstStyle>
          <a:p>
            <a:pPr>
              <a:defRPr/>
            </a:pPr>
            <a:fld id="{10F4AEDC-F3BA-4EE3-8660-6214CFE32095}" type="datetimeFigureOut">
              <a:rPr lang="en-US"/>
              <a:pPr>
                <a:defRPr/>
              </a:pPr>
              <a:t>8/5/2015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98CA32D-15D0-4958-B3A0-5368652D1A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رأس المال الداخلي والمراجعة الإشرافية</a:t>
            </a:r>
            <a:br>
              <a:rPr lang="ar-JO" dirty="0" smtClean="0"/>
            </a:br>
            <a:r>
              <a:rPr lang="en-US" dirty="0" smtClean="0"/>
              <a:t>ICAAP</a:t>
            </a:r>
            <a:endParaRPr lang="ar-JO" dirty="0"/>
          </a:p>
        </p:txBody>
      </p:sp>
      <p:sp>
        <p:nvSpPr>
          <p:cNvPr id="3" name="Subtitle 2"/>
          <p:cNvSpPr>
            <a:spLocks noGrp="1"/>
          </p:cNvSpPr>
          <p:nvPr>
            <p:ph type="subTitle" idx="1"/>
          </p:nvPr>
        </p:nvSpPr>
        <p:spPr/>
        <p:txBody>
          <a:bodyPr/>
          <a:lstStyle/>
          <a:p>
            <a:r>
              <a:rPr lang="ar-JO" dirty="0" smtClean="0"/>
              <a:t>د. وليد القصراوي</a:t>
            </a:r>
          </a:p>
          <a:p>
            <a:r>
              <a:rPr lang="ar-JO" dirty="0" smtClean="0"/>
              <a:t>البنك المركزي الاردني</a:t>
            </a:r>
            <a:endParaRPr lang="ar-J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85800" y="533400"/>
            <a:ext cx="7772400" cy="1219200"/>
          </a:xfrm>
        </p:spPr>
        <p:txBody>
          <a:bodyPr/>
          <a:lstStyle/>
          <a:p>
            <a:pPr rtl="1"/>
            <a:r>
              <a:rPr lang="ar-JO" smtClean="0"/>
              <a:t>المراجعة الاشرافية</a:t>
            </a:r>
            <a:endParaRPr lang="en-US" smtClean="0"/>
          </a:p>
        </p:txBody>
      </p:sp>
      <p:sp>
        <p:nvSpPr>
          <p:cNvPr id="379907" name="Rectangle 3"/>
          <p:cNvSpPr>
            <a:spLocks noGrp="1" noChangeArrowheads="1"/>
          </p:cNvSpPr>
          <p:nvPr>
            <p:ph type="body" idx="1"/>
          </p:nvPr>
        </p:nvSpPr>
        <p:spPr>
          <a:xfrm>
            <a:off x="533400" y="2209800"/>
            <a:ext cx="7772400" cy="3886200"/>
          </a:xfrm>
        </p:spPr>
        <p:txBody>
          <a:bodyPr/>
          <a:lstStyle/>
          <a:p>
            <a:pPr algn="just" rtl="1">
              <a:buFontTx/>
              <a:buNone/>
            </a:pPr>
            <a:r>
              <a:rPr lang="ar-SA" sz="4000" b="1" smtClean="0"/>
              <a:t> أربع مبادئ للمراجعة الاشرافية</a:t>
            </a:r>
            <a:endParaRPr lang="ar-JO" sz="4000" b="1" smtClean="0"/>
          </a:p>
          <a:p>
            <a:pPr algn="just" rtl="1">
              <a:buFontTx/>
              <a:buNone/>
            </a:pPr>
            <a:r>
              <a:rPr lang="ar-SA" sz="3600" smtClean="0"/>
              <a:t>المبدأ </a:t>
            </a:r>
            <a:r>
              <a:rPr lang="ar-JO" sz="3600" smtClean="0"/>
              <a:t>الرابع: سيتدخل البنك المركزي في مراحل مبكرة لمنع انخفاض رأس المال اى اقل من المستويات الدنيا المطلوبة لمواجهة الخسائر لبنك معين, وسيطلب اتخاذ اجراءات فورية لعلاج ذلك. </a:t>
            </a:r>
            <a:endParaRPr lang="en-US" sz="360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pPr algn="ctr"/>
            <a:r>
              <a:rPr lang="en-US" sz="3600" smtClean="0"/>
              <a:t>5. Risk Appetite Statement</a:t>
            </a:r>
            <a:endParaRPr lang="ar-JO" sz="3600" smtClean="0"/>
          </a:p>
        </p:txBody>
      </p:sp>
      <p:sp>
        <p:nvSpPr>
          <p:cNvPr id="129027" name="Content Placeholder 4"/>
          <p:cNvSpPr>
            <a:spLocks noGrp="1"/>
          </p:cNvSpPr>
          <p:nvPr>
            <p:ph idx="1"/>
          </p:nvPr>
        </p:nvSpPr>
        <p:spPr/>
        <p:txBody>
          <a:bodyPr/>
          <a:lstStyle/>
          <a:p>
            <a:pPr>
              <a:buFont typeface="Wingdings 2" pitchFamily="18" charset="2"/>
              <a:buNone/>
            </a:pPr>
            <a:r>
              <a:rPr lang="en-US" smtClean="0"/>
              <a:t>An Example of Risk Appetite Matrix</a:t>
            </a:r>
          </a:p>
          <a:p>
            <a:pPr>
              <a:buFont typeface="Wingdings 2" pitchFamily="18" charset="2"/>
              <a:buNone/>
            </a:pPr>
            <a:endParaRPr lang="en-US" smtClean="0"/>
          </a:p>
          <a:p>
            <a:pPr>
              <a:buFont typeface="Wingdings 2" pitchFamily="18" charset="2"/>
              <a:buNone/>
            </a:pPr>
            <a:endParaRPr lang="ar-JO" smtClean="0">
              <a:ea typeface="Majalla UI"/>
            </a:endParaRPr>
          </a:p>
        </p:txBody>
      </p:sp>
      <p:graphicFrame>
        <p:nvGraphicFramePr>
          <p:cNvPr id="7" name="Table 6"/>
          <p:cNvGraphicFramePr>
            <a:graphicFrameLocks noGrp="1"/>
          </p:cNvGraphicFramePr>
          <p:nvPr/>
        </p:nvGraphicFramePr>
        <p:xfrm>
          <a:off x="609600" y="2438400"/>
          <a:ext cx="7620000" cy="3333750"/>
        </p:xfrm>
        <a:graphic>
          <a:graphicData uri="http://schemas.openxmlformats.org/drawingml/2006/table">
            <a:tbl>
              <a:tblPr rtl="1" firstRow="1" bandRow="1">
                <a:tableStyleId>{5C22544A-7EE6-4342-B048-85BDC9FD1C3A}</a:tableStyleId>
              </a:tblPr>
              <a:tblGrid>
                <a:gridCol w="2540000"/>
                <a:gridCol w="2540000"/>
                <a:gridCol w="2540000"/>
              </a:tblGrid>
              <a:tr h="485775">
                <a:tc>
                  <a:txBody>
                    <a:bodyPr/>
                    <a:lstStyle/>
                    <a:p>
                      <a:pPr rtl="1"/>
                      <a:r>
                        <a:rPr lang="en-US" dirty="0" smtClean="0"/>
                        <a:t>Threshold</a:t>
                      </a:r>
                      <a:endParaRPr lang="ar-JO" dirty="0"/>
                    </a:p>
                  </a:txBody>
                  <a:tcPr/>
                </a:tc>
                <a:tc>
                  <a:txBody>
                    <a:bodyPr/>
                    <a:lstStyle/>
                    <a:p>
                      <a:pPr rtl="1"/>
                      <a:r>
                        <a:rPr lang="en-US" dirty="0" smtClean="0"/>
                        <a:t>Key Risk Indicators</a:t>
                      </a:r>
                      <a:endParaRPr lang="ar-JO" dirty="0"/>
                    </a:p>
                  </a:txBody>
                  <a:tcPr/>
                </a:tc>
                <a:tc>
                  <a:txBody>
                    <a:bodyPr/>
                    <a:lstStyle/>
                    <a:p>
                      <a:pPr rtl="1"/>
                      <a:r>
                        <a:rPr lang="en-US" dirty="0" smtClean="0"/>
                        <a:t>Risk Metrics</a:t>
                      </a:r>
                      <a:endParaRPr lang="ar-JO" dirty="0"/>
                    </a:p>
                  </a:txBody>
                  <a:tcPr/>
                </a:tc>
              </a:tr>
              <a:tr h="352425">
                <a:tc>
                  <a:txBody>
                    <a:bodyPr/>
                    <a:lstStyle/>
                    <a:p>
                      <a:pPr algn="ctr" rtl="0"/>
                      <a:r>
                        <a:rPr lang="en-US" dirty="0" smtClean="0"/>
                        <a:t>≥ 14%</a:t>
                      </a:r>
                      <a:endParaRPr lang="ar-JO" dirty="0"/>
                    </a:p>
                  </a:txBody>
                  <a:tcPr/>
                </a:tc>
                <a:tc>
                  <a:txBody>
                    <a:bodyPr/>
                    <a:lstStyle/>
                    <a:p>
                      <a:pPr algn="ctr" rtl="0"/>
                      <a:r>
                        <a:rPr lang="en-US" dirty="0" smtClean="0"/>
                        <a:t>Regulatory Capital</a:t>
                      </a:r>
                      <a:endParaRPr lang="ar-JO" dirty="0"/>
                    </a:p>
                  </a:txBody>
                  <a:tcPr/>
                </a:tc>
                <a:tc rowSpan="3">
                  <a:txBody>
                    <a:bodyPr/>
                    <a:lstStyle/>
                    <a:p>
                      <a:pPr algn="ctr" rtl="0"/>
                      <a:endParaRPr lang="en-US" dirty="0" smtClean="0"/>
                    </a:p>
                    <a:p>
                      <a:pPr algn="ctr" rtl="0"/>
                      <a:r>
                        <a:rPr lang="en-US" dirty="0" smtClean="0"/>
                        <a:t>Capital</a:t>
                      </a:r>
                    </a:p>
                    <a:p>
                      <a:pPr algn="ctr" rtl="1"/>
                      <a:endParaRPr lang="ar-JO" dirty="0"/>
                    </a:p>
                  </a:txBody>
                  <a:tcPr/>
                </a:tc>
              </a:tr>
              <a:tr h="29146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 8%</a:t>
                      </a:r>
                      <a:endParaRPr lang="ar-JO" dirty="0" smtClean="0"/>
                    </a:p>
                  </a:txBody>
                  <a:tcPr/>
                </a:tc>
                <a:tc>
                  <a:txBody>
                    <a:bodyPr/>
                    <a:lstStyle/>
                    <a:p>
                      <a:pPr algn="ctr" rtl="1"/>
                      <a:r>
                        <a:rPr lang="en-US" dirty="0" smtClean="0"/>
                        <a:t>Tier 1 Capital</a:t>
                      </a:r>
                      <a:endParaRPr lang="ar-JO" dirty="0"/>
                    </a:p>
                  </a:txBody>
                  <a:tcPr/>
                </a:tc>
                <a:tc vMerge="1">
                  <a:txBody>
                    <a:bodyPr/>
                    <a:lstStyle/>
                    <a:p>
                      <a:pPr rtl="1"/>
                      <a:endParaRPr lang="ar-JO" dirty="0"/>
                    </a:p>
                  </a:txBody>
                  <a:tcPr/>
                </a:tc>
              </a:tr>
              <a:tr h="30670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 12%</a:t>
                      </a:r>
                      <a:endParaRPr lang="ar-JO" dirty="0" smtClean="0"/>
                    </a:p>
                  </a:txBody>
                  <a:tcPr/>
                </a:tc>
                <a:tc>
                  <a:txBody>
                    <a:bodyPr/>
                    <a:lstStyle/>
                    <a:p>
                      <a:pPr algn="ctr" rtl="1"/>
                      <a:r>
                        <a:rPr lang="en-US" dirty="0" smtClean="0"/>
                        <a:t>Internal Capital</a:t>
                      </a:r>
                      <a:endParaRPr lang="ar-JO" dirty="0"/>
                    </a:p>
                  </a:txBody>
                  <a:tcPr/>
                </a:tc>
                <a:tc vMerge="1">
                  <a:txBody>
                    <a:bodyPr/>
                    <a:lstStyle/>
                    <a:p>
                      <a:pPr rtl="1"/>
                      <a:endParaRPr lang="ar-JO" dirty="0"/>
                    </a:p>
                  </a:txBody>
                  <a:tcPr/>
                </a:tc>
              </a:tr>
              <a:tr h="398145">
                <a:tc>
                  <a:txBody>
                    <a:bodyPr/>
                    <a:lstStyle/>
                    <a:p>
                      <a:pPr algn="ctr" rtl="0"/>
                      <a:r>
                        <a:rPr lang="en-US" dirty="0" smtClean="0"/>
                        <a:t>  ≤ 5%</a:t>
                      </a:r>
                      <a:endParaRPr lang="ar-JO" dirty="0"/>
                    </a:p>
                  </a:txBody>
                  <a:tcPr/>
                </a:tc>
                <a:tc>
                  <a:txBody>
                    <a:bodyPr/>
                    <a:lstStyle/>
                    <a:p>
                      <a:pPr algn="ctr" rtl="1"/>
                      <a:r>
                        <a:rPr lang="en-US" dirty="0" smtClean="0"/>
                        <a:t>NPL</a:t>
                      </a:r>
                      <a:endParaRPr lang="ar-JO" dirty="0"/>
                    </a:p>
                  </a:txBody>
                  <a:tcPr/>
                </a:tc>
                <a:tc rowSpan="2">
                  <a:txBody>
                    <a:bodyPr/>
                    <a:lstStyle/>
                    <a:p>
                      <a:pPr algn="ctr" rtl="1"/>
                      <a:endParaRPr lang="en-US" dirty="0" smtClean="0"/>
                    </a:p>
                    <a:p>
                      <a:pPr algn="ctr" rtl="1"/>
                      <a:r>
                        <a:rPr lang="en-US" dirty="0" smtClean="0"/>
                        <a:t>Asset Quality</a:t>
                      </a:r>
                      <a:endParaRPr lang="ar-JO" dirty="0"/>
                    </a:p>
                  </a:txBody>
                  <a:tcPr/>
                </a:tc>
              </a:tr>
              <a:tr h="3810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 80%</a:t>
                      </a:r>
                      <a:endParaRPr lang="ar-JO" dirty="0" smtClean="0"/>
                    </a:p>
                  </a:txBody>
                  <a:tcPr/>
                </a:tc>
                <a:tc>
                  <a:txBody>
                    <a:bodyPr/>
                    <a:lstStyle/>
                    <a:p>
                      <a:pPr algn="ctr" rtl="1"/>
                      <a:r>
                        <a:rPr lang="en-US" dirty="0" smtClean="0"/>
                        <a:t>NPL</a:t>
                      </a:r>
                      <a:r>
                        <a:rPr lang="en-US" baseline="0" dirty="0" smtClean="0"/>
                        <a:t> Coverage</a:t>
                      </a:r>
                      <a:endParaRPr lang="ar-JO" dirty="0"/>
                    </a:p>
                  </a:txBody>
                  <a:tcPr/>
                </a:tc>
                <a:tc vMerge="1">
                  <a:txBody>
                    <a:bodyPr/>
                    <a:lstStyle/>
                    <a:p>
                      <a:pPr rtl="1"/>
                      <a:endParaRPr lang="ar-JO" dirty="0"/>
                    </a:p>
                  </a:txBody>
                  <a:tcPr/>
                </a:tc>
              </a:tr>
              <a:tr h="48577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 110%</a:t>
                      </a:r>
                      <a:endParaRPr lang="ar-JO" dirty="0" smtClean="0"/>
                    </a:p>
                  </a:txBody>
                  <a:tcPr/>
                </a:tc>
                <a:tc>
                  <a:txBody>
                    <a:bodyPr/>
                    <a:lstStyle/>
                    <a:p>
                      <a:pPr rtl="1"/>
                      <a:r>
                        <a:rPr lang="en-US" dirty="0" smtClean="0"/>
                        <a:t>Legal Liquidity</a:t>
                      </a:r>
                      <a:endParaRPr lang="ar-JO" dirty="0"/>
                    </a:p>
                  </a:txBody>
                  <a:tcPr/>
                </a:tc>
                <a:tc>
                  <a:txBody>
                    <a:bodyPr/>
                    <a:lstStyle/>
                    <a:p>
                      <a:pPr algn="ctr" rtl="1"/>
                      <a:r>
                        <a:rPr lang="en-US" dirty="0" smtClean="0"/>
                        <a:t>Liquidity </a:t>
                      </a:r>
                      <a:endParaRPr lang="ar-JO" dirty="0"/>
                    </a:p>
                  </a:txBody>
                  <a:tcPr/>
                </a:tc>
              </a:tr>
              <a:tr h="485775">
                <a:tc>
                  <a:txBody>
                    <a:bodyPr/>
                    <a:lstStyle/>
                    <a:p>
                      <a:pPr rtl="1"/>
                      <a:endParaRPr lang="ar-JO"/>
                    </a:p>
                  </a:txBody>
                  <a:tcPr/>
                </a:tc>
                <a:tc>
                  <a:txBody>
                    <a:bodyPr/>
                    <a:lstStyle/>
                    <a:p>
                      <a:pPr rtl="1"/>
                      <a:endParaRPr lang="ar-JO" dirty="0"/>
                    </a:p>
                  </a:txBody>
                  <a:tcPr/>
                </a:tc>
                <a:tc>
                  <a:txBody>
                    <a:bodyPr/>
                    <a:lstStyle/>
                    <a:p>
                      <a:pPr rtl="1"/>
                      <a:endParaRPr lang="ar-JO" dirty="0"/>
                    </a:p>
                  </a:txBody>
                  <a:tcPr/>
                </a:tc>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pPr algn="ctr"/>
            <a:r>
              <a:rPr lang="en-US" sz="3600" smtClean="0"/>
              <a:t>6. Risk Assessment (Material Risks)</a:t>
            </a:r>
            <a:endParaRPr lang="ar-JO" sz="3600" smtClean="0"/>
          </a:p>
        </p:txBody>
      </p:sp>
      <p:sp>
        <p:nvSpPr>
          <p:cNvPr id="130051" name="Content Placeholder 2"/>
          <p:cNvSpPr>
            <a:spLocks noGrp="1"/>
          </p:cNvSpPr>
          <p:nvPr>
            <p:ph idx="1"/>
          </p:nvPr>
        </p:nvSpPr>
        <p:spPr/>
        <p:txBody>
          <a:bodyPr>
            <a:normAutofit fontScale="92500" lnSpcReduction="20000"/>
          </a:bodyPr>
          <a:lstStyle/>
          <a:p>
            <a:pPr algn="just">
              <a:buFont typeface="Wingdings 2" pitchFamily="18" charset="2"/>
              <a:buNone/>
            </a:pPr>
            <a:r>
              <a:rPr lang="en-US" dirty="0" smtClean="0"/>
              <a:t>This section should include:</a:t>
            </a:r>
          </a:p>
          <a:p>
            <a:pPr algn="just">
              <a:buFont typeface="Wingdings 2" pitchFamily="18" charset="2"/>
              <a:buNone/>
            </a:pPr>
            <a:r>
              <a:rPr lang="en-US" dirty="0" smtClean="0"/>
              <a:t>An identification of the major risks faced in each of the following categories,</a:t>
            </a:r>
          </a:p>
          <a:p>
            <a:pPr algn="just">
              <a:buFont typeface="Wingdings 2" pitchFamily="18" charset="2"/>
              <a:buNone/>
            </a:pPr>
            <a:r>
              <a:rPr lang="en-US" b="1" dirty="0" smtClean="0"/>
              <a:t>1. Credit risk</a:t>
            </a:r>
            <a:r>
              <a:rPr lang="en-US" dirty="0" smtClean="0"/>
              <a:t>; This could include an assessment of whether the bank’s credit risk is fully captured in the capital assessed by Pillar </a:t>
            </a:r>
            <a:r>
              <a:rPr lang="en-US" dirty="0" smtClean="0">
                <a:latin typeface="Arial Unicode MS" pitchFamily="34" charset="-128"/>
                <a:ea typeface="Arial Unicode MS" pitchFamily="34" charset="-128"/>
                <a:cs typeface="Arial Unicode MS" pitchFamily="34" charset="-128"/>
              </a:rPr>
              <a:t>1</a:t>
            </a:r>
            <a:r>
              <a:rPr lang="en-US" dirty="0" smtClean="0"/>
              <a:t>.</a:t>
            </a:r>
          </a:p>
          <a:p>
            <a:pPr algn="just">
              <a:buFont typeface="Wingdings 2" pitchFamily="18" charset="2"/>
              <a:buNone/>
            </a:pPr>
            <a:r>
              <a:rPr lang="en-US" dirty="0" smtClean="0"/>
              <a:t>Bank should ensure that they effectively identify, measure, monitor and control credit risk as well as understand how credit risk interacts with other types of risk (e.g. market, liquidity and reputational risk).</a:t>
            </a:r>
            <a:endParaRPr lang="ar-JO" dirty="0" smtClean="0">
              <a:ea typeface="Majalla UI"/>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pPr algn="ctr"/>
            <a:r>
              <a:rPr lang="en-US" sz="3600" smtClean="0"/>
              <a:t>6. Risk Assessment (Material Risks)</a:t>
            </a:r>
            <a:endParaRPr lang="ar-JO" sz="3600" smtClean="0"/>
          </a:p>
        </p:txBody>
      </p:sp>
      <p:sp>
        <p:nvSpPr>
          <p:cNvPr id="131075" name="Content Placeholder 2"/>
          <p:cNvSpPr>
            <a:spLocks noGrp="1"/>
          </p:cNvSpPr>
          <p:nvPr>
            <p:ph idx="1"/>
          </p:nvPr>
        </p:nvSpPr>
        <p:spPr/>
        <p:txBody>
          <a:bodyPr>
            <a:normAutofit fontScale="92500" lnSpcReduction="10000"/>
          </a:bodyPr>
          <a:lstStyle/>
          <a:p>
            <a:pPr algn="just">
              <a:buFont typeface="Wingdings 2" pitchFamily="18" charset="2"/>
              <a:buNone/>
            </a:pPr>
            <a:r>
              <a:rPr lang="en-US" dirty="0" smtClean="0"/>
              <a:t>2. Market Risk</a:t>
            </a:r>
          </a:p>
          <a:p>
            <a:pPr algn="just">
              <a:buFont typeface="Wingdings 2" pitchFamily="18" charset="2"/>
              <a:buNone/>
            </a:pPr>
            <a:r>
              <a:rPr lang="en-US" dirty="0" smtClean="0"/>
              <a:t>3. Operational Risk</a:t>
            </a:r>
          </a:p>
          <a:p>
            <a:pPr algn="just">
              <a:buFont typeface="Wingdings 2" pitchFamily="18" charset="2"/>
              <a:buNone/>
            </a:pPr>
            <a:r>
              <a:rPr lang="en-US" dirty="0" smtClean="0"/>
              <a:t>4. Concentration Risk</a:t>
            </a:r>
          </a:p>
          <a:p>
            <a:pPr algn="just">
              <a:buFont typeface="Wingdings 2" pitchFamily="18" charset="2"/>
              <a:buNone/>
            </a:pPr>
            <a:r>
              <a:rPr lang="en-US" dirty="0" smtClean="0"/>
              <a:t>5. Liquidity risk</a:t>
            </a:r>
          </a:p>
          <a:p>
            <a:pPr algn="just">
              <a:buFont typeface="Wingdings 2" pitchFamily="18" charset="2"/>
              <a:buNone/>
            </a:pPr>
            <a:r>
              <a:rPr lang="en-US" dirty="0" smtClean="0"/>
              <a:t>6. Interest Rates In Banking </a:t>
            </a:r>
          </a:p>
          <a:p>
            <a:pPr algn="just">
              <a:buFont typeface="Wingdings 2" pitchFamily="18" charset="2"/>
              <a:buNone/>
            </a:pPr>
            <a:r>
              <a:rPr lang="en-US" dirty="0" smtClean="0"/>
              <a:t>7. Reputational Risk</a:t>
            </a:r>
          </a:p>
          <a:p>
            <a:pPr algn="just">
              <a:buFont typeface="Wingdings 2" pitchFamily="18" charset="2"/>
              <a:buNone/>
            </a:pPr>
            <a:r>
              <a:rPr lang="en-US" dirty="0" smtClean="0"/>
              <a:t>8. Strategic Risk</a:t>
            </a:r>
          </a:p>
          <a:p>
            <a:pPr algn="just">
              <a:buFont typeface="Wingdings 2" pitchFamily="18" charset="2"/>
              <a:buNone/>
            </a:pPr>
            <a:r>
              <a:rPr lang="en-US" dirty="0" smtClean="0"/>
              <a:t>In all above risks bank must identify the measures used to manage above risks</a:t>
            </a:r>
            <a:endParaRPr lang="ar-JO" dirty="0" smtClean="0">
              <a:ea typeface="Majalla UI"/>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pPr algn="ctr"/>
            <a:r>
              <a:rPr lang="en-US" sz="3600" smtClean="0"/>
              <a:t>6. Risk Assessment (Material Risks)</a:t>
            </a:r>
            <a:endParaRPr lang="ar-JO" sz="3600" smtClean="0"/>
          </a:p>
        </p:txBody>
      </p:sp>
      <p:sp>
        <p:nvSpPr>
          <p:cNvPr id="132099" name="Content Placeholder 2"/>
          <p:cNvSpPr>
            <a:spLocks noGrp="1"/>
          </p:cNvSpPr>
          <p:nvPr>
            <p:ph idx="1"/>
          </p:nvPr>
        </p:nvSpPr>
        <p:spPr/>
        <p:txBody>
          <a:bodyPr>
            <a:normAutofit fontScale="77500" lnSpcReduction="20000"/>
          </a:bodyPr>
          <a:lstStyle/>
          <a:p>
            <a:pPr algn="just">
              <a:buFont typeface="Wingdings 2" pitchFamily="18" charset="2"/>
              <a:buNone/>
            </a:pPr>
            <a:r>
              <a:rPr lang="en-US" dirty="0" smtClean="0"/>
              <a:t>This section should also include capital calculation for each risk and the bank should provides the assumption used to calculate the capital for each risk.</a:t>
            </a:r>
          </a:p>
          <a:p>
            <a:pPr algn="just">
              <a:buFont typeface="Wingdings 2" pitchFamily="18" charset="2"/>
              <a:buNone/>
            </a:pPr>
            <a:endParaRPr lang="en-US" dirty="0" smtClean="0"/>
          </a:p>
          <a:p>
            <a:pPr algn="just">
              <a:buFont typeface="Wingdings 2" pitchFamily="18" charset="2"/>
              <a:buNone/>
            </a:pPr>
            <a:r>
              <a:rPr lang="en-US" dirty="0" smtClean="0"/>
              <a:t>The capital calculated for all risks not covered by pillar is converted to Risk Weight Asset by multiplying the amount of capital by 12.5</a:t>
            </a:r>
          </a:p>
          <a:p>
            <a:pPr algn="just">
              <a:buFont typeface="Wingdings 2" pitchFamily="18" charset="2"/>
              <a:buNone/>
            </a:pPr>
            <a:endParaRPr lang="en-US" dirty="0" smtClean="0"/>
          </a:p>
          <a:p>
            <a:pPr algn="just">
              <a:buFont typeface="Wingdings 2" pitchFamily="18" charset="2"/>
              <a:buNone/>
            </a:pPr>
            <a:r>
              <a:rPr lang="en-US" dirty="0" smtClean="0"/>
              <a:t>The regulatory and Internal capital ratio then provided</a:t>
            </a:r>
          </a:p>
          <a:p>
            <a:pPr>
              <a:buFont typeface="Wingdings 2" pitchFamily="18" charset="2"/>
              <a:buNone/>
            </a:pPr>
            <a:r>
              <a:rPr lang="en-US" dirty="0" smtClean="0"/>
              <a:t> </a:t>
            </a:r>
          </a:p>
          <a:p>
            <a:pPr>
              <a:buFont typeface="Wingdings 2" pitchFamily="18" charset="2"/>
              <a:buNone/>
            </a:pPr>
            <a:endParaRPr lang="en-US" dirty="0" smtClean="0"/>
          </a:p>
          <a:p>
            <a:pPr>
              <a:buFont typeface="Wingdings 2" pitchFamily="18" charset="2"/>
              <a:buNone/>
            </a:pPr>
            <a:r>
              <a:rPr lang="en-US" dirty="0" smtClean="0"/>
              <a:t> </a:t>
            </a:r>
            <a:endParaRPr lang="ar-JO" dirty="0" smtClean="0">
              <a:ea typeface="Majalla UI"/>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pPr algn="ctr"/>
            <a:r>
              <a:rPr lang="en-US" sz="3600" smtClean="0"/>
              <a:t>6. Risk Assessment (Material Risks)</a:t>
            </a:r>
            <a:endParaRPr lang="ar-JO" sz="3600" smtClean="0"/>
          </a:p>
        </p:txBody>
      </p:sp>
      <p:sp>
        <p:nvSpPr>
          <p:cNvPr id="133123" name="Content Placeholder 2"/>
          <p:cNvSpPr>
            <a:spLocks noGrp="1"/>
          </p:cNvSpPr>
          <p:nvPr>
            <p:ph idx="1"/>
          </p:nvPr>
        </p:nvSpPr>
        <p:spPr/>
        <p:txBody>
          <a:bodyPr/>
          <a:lstStyle/>
          <a:p>
            <a:pPr>
              <a:buFont typeface="Wingdings 2" pitchFamily="18" charset="2"/>
              <a:buNone/>
            </a:pPr>
            <a:r>
              <a:rPr lang="en-US" smtClean="0"/>
              <a:t>Capital Requirements for risks faced bank as of …..</a:t>
            </a:r>
          </a:p>
          <a:p>
            <a:pPr>
              <a:buFont typeface="Wingdings 2" pitchFamily="18" charset="2"/>
              <a:buNone/>
            </a:pPr>
            <a:endParaRPr lang="ar-JO" smtClean="0">
              <a:ea typeface="Majalla UI"/>
            </a:endParaRPr>
          </a:p>
        </p:txBody>
      </p:sp>
      <p:graphicFrame>
        <p:nvGraphicFramePr>
          <p:cNvPr id="4" name="Table 3"/>
          <p:cNvGraphicFramePr>
            <a:graphicFrameLocks noGrp="1"/>
          </p:cNvGraphicFramePr>
          <p:nvPr/>
        </p:nvGraphicFramePr>
        <p:xfrm>
          <a:off x="838200" y="2428875"/>
          <a:ext cx="6629400" cy="4099905"/>
        </p:xfrm>
        <a:graphic>
          <a:graphicData uri="http://schemas.openxmlformats.org/drawingml/2006/table">
            <a:tbl>
              <a:tblPr rtl="1" firstRow="1" bandRow="1">
                <a:tableStyleId>{5C22544A-7EE6-4342-B048-85BDC9FD1C3A}</a:tableStyleId>
              </a:tblPr>
              <a:tblGrid>
                <a:gridCol w="3314700"/>
                <a:gridCol w="3314700"/>
              </a:tblGrid>
              <a:tr h="381069">
                <a:tc>
                  <a:txBody>
                    <a:bodyPr/>
                    <a:lstStyle/>
                    <a:p>
                      <a:pPr algn="ctr" rtl="1"/>
                      <a:r>
                        <a:rPr lang="en-US" dirty="0" smtClean="0"/>
                        <a:t>Amount of Capital /Million</a:t>
                      </a:r>
                      <a:endParaRPr lang="ar-JO" dirty="0"/>
                    </a:p>
                  </a:txBody>
                  <a:tcPr/>
                </a:tc>
                <a:tc>
                  <a:txBody>
                    <a:bodyPr/>
                    <a:lstStyle/>
                    <a:p>
                      <a:pPr rtl="1"/>
                      <a:r>
                        <a:rPr lang="en-US" dirty="0" smtClean="0"/>
                        <a:t>Type of Risk</a:t>
                      </a:r>
                      <a:endParaRPr lang="ar-JO" dirty="0"/>
                    </a:p>
                  </a:txBody>
                  <a:tcPr/>
                </a:tc>
              </a:tr>
              <a:tr h="314463">
                <a:tc>
                  <a:txBody>
                    <a:bodyPr/>
                    <a:lstStyle/>
                    <a:p>
                      <a:pPr algn="ctr" rtl="1"/>
                      <a:r>
                        <a:rPr lang="en-US" dirty="0" smtClean="0"/>
                        <a:t>18</a:t>
                      </a:r>
                      <a:endParaRPr lang="ar-JO" dirty="0"/>
                    </a:p>
                  </a:txBody>
                  <a:tcPr/>
                </a:tc>
                <a:tc>
                  <a:txBody>
                    <a:bodyPr/>
                    <a:lstStyle/>
                    <a:p>
                      <a:pPr rtl="1"/>
                      <a:r>
                        <a:rPr lang="en-US" dirty="0" smtClean="0"/>
                        <a:t>Credit (Regulatory)</a:t>
                      </a:r>
                      <a:endParaRPr lang="ar-JO" dirty="0"/>
                    </a:p>
                  </a:txBody>
                  <a:tcPr/>
                </a:tc>
              </a:tr>
              <a:tr h="253503">
                <a:tc>
                  <a:txBody>
                    <a:bodyPr/>
                    <a:lstStyle/>
                    <a:p>
                      <a:pPr algn="ctr" rtl="1"/>
                      <a:r>
                        <a:rPr lang="en-US" dirty="0" smtClean="0"/>
                        <a:t>8</a:t>
                      </a:r>
                      <a:endParaRPr lang="ar-JO" dirty="0"/>
                    </a:p>
                  </a:txBody>
                  <a:tcPr/>
                </a:tc>
                <a:tc>
                  <a:txBody>
                    <a:bodyPr/>
                    <a:lstStyle/>
                    <a:p>
                      <a:pPr rtl="1"/>
                      <a:r>
                        <a:rPr lang="en-US" dirty="0" smtClean="0"/>
                        <a:t>Market Regulatory</a:t>
                      </a:r>
                      <a:endParaRPr lang="ar-JO" dirty="0"/>
                    </a:p>
                  </a:txBody>
                  <a:tcPr/>
                </a:tc>
              </a:tr>
              <a:tr h="381069">
                <a:tc>
                  <a:txBody>
                    <a:bodyPr/>
                    <a:lstStyle/>
                    <a:p>
                      <a:pPr algn="ctr" rtl="1"/>
                      <a:r>
                        <a:rPr lang="en-US" dirty="0" smtClean="0"/>
                        <a:t>10</a:t>
                      </a:r>
                      <a:endParaRPr lang="ar-JO" dirty="0"/>
                    </a:p>
                  </a:txBody>
                  <a:tcPr/>
                </a:tc>
                <a:tc>
                  <a:txBody>
                    <a:bodyPr/>
                    <a:lstStyle/>
                    <a:p>
                      <a:pPr rtl="1"/>
                      <a:r>
                        <a:rPr lang="en-US" dirty="0" smtClean="0"/>
                        <a:t>Operational Regulatory</a:t>
                      </a:r>
                      <a:endParaRPr lang="ar-JO" dirty="0"/>
                    </a:p>
                  </a:txBody>
                  <a:tcPr/>
                </a:tc>
              </a:tr>
              <a:tr h="268674">
                <a:tc>
                  <a:txBody>
                    <a:bodyPr/>
                    <a:lstStyle/>
                    <a:p>
                      <a:pPr algn="ctr" rtl="1"/>
                      <a:r>
                        <a:rPr lang="en-US" dirty="0" smtClean="0"/>
                        <a:t>1</a:t>
                      </a:r>
                      <a:endParaRPr lang="ar-JO" dirty="0"/>
                    </a:p>
                  </a:txBody>
                  <a:tcPr/>
                </a:tc>
                <a:tc>
                  <a:txBody>
                    <a:bodyPr/>
                    <a:lstStyle/>
                    <a:p>
                      <a:pPr rtl="1"/>
                      <a:r>
                        <a:rPr lang="en-US" dirty="0" smtClean="0"/>
                        <a:t>Liquidity (Internal)</a:t>
                      </a:r>
                      <a:endParaRPr lang="ar-JO" dirty="0"/>
                    </a:p>
                  </a:txBody>
                  <a:tcPr/>
                </a:tc>
              </a:tr>
              <a:tr h="333334">
                <a:tc>
                  <a:txBody>
                    <a:bodyPr/>
                    <a:lstStyle/>
                    <a:p>
                      <a:pPr algn="ctr" rtl="1"/>
                      <a:r>
                        <a:rPr lang="en-US" dirty="0" smtClean="0"/>
                        <a:t>0.5</a:t>
                      </a:r>
                      <a:endParaRPr lang="ar-JO" dirty="0"/>
                    </a:p>
                  </a:txBody>
                  <a:tcPr/>
                </a:tc>
                <a:tc>
                  <a:txBody>
                    <a:bodyPr/>
                    <a:lstStyle/>
                    <a:p>
                      <a:pPr rtl="1"/>
                      <a:r>
                        <a:rPr lang="en-US" dirty="0" smtClean="0"/>
                        <a:t>IRBB (Internal)</a:t>
                      </a:r>
                      <a:endParaRPr lang="ar-JO" dirty="0"/>
                    </a:p>
                  </a:txBody>
                  <a:tcPr/>
                </a:tc>
              </a:tr>
              <a:tr h="299154">
                <a:tc>
                  <a:txBody>
                    <a:bodyPr/>
                    <a:lstStyle/>
                    <a:p>
                      <a:pPr algn="ctr" rtl="1"/>
                      <a:r>
                        <a:rPr lang="en-US" dirty="0" smtClean="0"/>
                        <a:t>1</a:t>
                      </a:r>
                      <a:endParaRPr lang="ar-JO" dirty="0"/>
                    </a:p>
                  </a:txBody>
                  <a:tcPr/>
                </a:tc>
                <a:tc>
                  <a:txBody>
                    <a:bodyPr/>
                    <a:lstStyle/>
                    <a:p>
                      <a:pPr rtl="1"/>
                      <a:r>
                        <a:rPr lang="en-US" dirty="0" smtClean="0"/>
                        <a:t>Concentration (Internal)</a:t>
                      </a:r>
                      <a:endParaRPr lang="ar-JO" dirty="0"/>
                    </a:p>
                  </a:txBody>
                  <a:tcPr/>
                </a:tc>
              </a:tr>
              <a:tr h="381069">
                <a:tc>
                  <a:txBody>
                    <a:bodyPr/>
                    <a:lstStyle/>
                    <a:p>
                      <a:pPr algn="ctr" rtl="1"/>
                      <a:r>
                        <a:rPr lang="en-US" dirty="0" smtClean="0"/>
                        <a:t>0.5</a:t>
                      </a:r>
                      <a:endParaRPr lang="ar-JO" dirty="0"/>
                    </a:p>
                  </a:txBody>
                  <a:tcPr/>
                </a:tc>
                <a:tc>
                  <a:txBody>
                    <a:bodyPr/>
                    <a:lstStyle/>
                    <a:p>
                      <a:pPr rtl="1"/>
                      <a:r>
                        <a:rPr lang="en-US" dirty="0" smtClean="0"/>
                        <a:t>Reputational (Internal) </a:t>
                      </a:r>
                      <a:endParaRPr lang="ar-JO" dirty="0"/>
                    </a:p>
                  </a:txBody>
                  <a:tcPr/>
                </a:tc>
              </a:tr>
              <a:tr h="314325">
                <a:tc>
                  <a:txBody>
                    <a:bodyPr/>
                    <a:lstStyle/>
                    <a:p>
                      <a:pPr algn="ctr" rtl="1"/>
                      <a:r>
                        <a:rPr lang="en-US" b="1" dirty="0" smtClean="0"/>
                        <a:t>36</a:t>
                      </a:r>
                      <a:endParaRPr lang="ar-JO" b="1" dirty="0"/>
                    </a:p>
                  </a:txBody>
                  <a:tcPr/>
                </a:tc>
                <a:tc>
                  <a:txBody>
                    <a:bodyPr/>
                    <a:lstStyle/>
                    <a:p>
                      <a:pPr rtl="1"/>
                      <a:r>
                        <a:rPr lang="en-US" b="1" dirty="0" smtClean="0"/>
                        <a:t>Total Regulatory Capital </a:t>
                      </a:r>
                      <a:endParaRPr lang="ar-JO" b="1" dirty="0"/>
                    </a:p>
                  </a:txBody>
                  <a:tcPr/>
                </a:tc>
              </a:tr>
              <a:tr h="381069">
                <a:tc>
                  <a:txBody>
                    <a:bodyPr/>
                    <a:lstStyle/>
                    <a:p>
                      <a:pPr algn="ctr" rtl="1"/>
                      <a:r>
                        <a:rPr lang="en-US" b="1" dirty="0" smtClean="0"/>
                        <a:t>39</a:t>
                      </a:r>
                      <a:endParaRPr lang="ar-JO" b="1" dirty="0"/>
                    </a:p>
                  </a:txBody>
                  <a:tcPr/>
                </a:tc>
                <a:tc>
                  <a:txBody>
                    <a:bodyPr/>
                    <a:lstStyle/>
                    <a:p>
                      <a:pPr algn="l" rtl="0"/>
                      <a:r>
                        <a:rPr lang="en-US" b="1" dirty="0" smtClean="0"/>
                        <a:t>Total Internal Capital</a:t>
                      </a:r>
                      <a:endParaRPr lang="ar-JO" b="1" dirty="0"/>
                    </a:p>
                  </a:txBody>
                  <a:tcPr/>
                </a:tc>
              </a:tr>
              <a:tr h="381069">
                <a:tc>
                  <a:txBody>
                    <a:bodyPr/>
                    <a:lstStyle/>
                    <a:p>
                      <a:pPr algn="ctr" rtl="1"/>
                      <a:r>
                        <a:rPr lang="en-US" b="1" dirty="0" smtClean="0"/>
                        <a:t>50</a:t>
                      </a:r>
                      <a:endParaRPr lang="ar-JO" b="1" dirty="0"/>
                    </a:p>
                  </a:txBody>
                  <a:tcPr/>
                </a:tc>
                <a:tc>
                  <a:txBody>
                    <a:bodyPr/>
                    <a:lstStyle/>
                    <a:p>
                      <a:pPr algn="l" rtl="0"/>
                      <a:r>
                        <a:rPr lang="en-US" b="1" dirty="0" smtClean="0"/>
                        <a:t>Available Eligible Capital</a:t>
                      </a:r>
                      <a:endParaRPr lang="ar-JO" b="1" dirty="0"/>
                    </a:p>
                  </a:txBody>
                  <a:tcPr/>
                </a:tc>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pPr algn="ctr"/>
            <a:r>
              <a:rPr lang="en-US" sz="3600" smtClean="0"/>
              <a:t>6. Risk Assessment (Material Risks)</a:t>
            </a:r>
            <a:endParaRPr lang="ar-JO" sz="3600" smtClean="0"/>
          </a:p>
        </p:txBody>
      </p:sp>
      <p:sp>
        <p:nvSpPr>
          <p:cNvPr id="134147" name="Content Placeholder 2"/>
          <p:cNvSpPr>
            <a:spLocks noGrp="1"/>
          </p:cNvSpPr>
          <p:nvPr>
            <p:ph idx="1"/>
          </p:nvPr>
        </p:nvSpPr>
        <p:spPr/>
        <p:txBody>
          <a:bodyPr/>
          <a:lstStyle/>
          <a:p>
            <a:pPr>
              <a:buFont typeface="Wingdings 2" pitchFamily="18" charset="2"/>
              <a:buNone/>
            </a:pPr>
            <a:r>
              <a:rPr lang="en-US" dirty="0" smtClean="0"/>
              <a:t>CAR and Internal Capital Illustration</a:t>
            </a:r>
          </a:p>
          <a:p>
            <a:pPr>
              <a:buFont typeface="Wingdings 2" pitchFamily="18" charset="2"/>
              <a:buNone/>
            </a:pPr>
            <a:endParaRPr lang="en-US" sz="2000" dirty="0" smtClean="0"/>
          </a:p>
          <a:p>
            <a:pPr>
              <a:buFont typeface="Wingdings 2" pitchFamily="18" charset="2"/>
              <a:buNone/>
            </a:pPr>
            <a:r>
              <a:rPr lang="en-US" sz="2000" dirty="0" smtClean="0"/>
              <a:t>CAR and Internal Capital as of in 30/6/2010</a:t>
            </a:r>
          </a:p>
          <a:p>
            <a:pPr>
              <a:buFont typeface="Wingdings 2" pitchFamily="18" charset="2"/>
              <a:buNone/>
            </a:pPr>
            <a:endParaRPr lang="en-US" dirty="0" smtClean="0"/>
          </a:p>
          <a:p>
            <a:pPr>
              <a:buFont typeface="Wingdings 2" pitchFamily="18" charset="2"/>
              <a:buNone/>
            </a:pPr>
            <a:endParaRPr lang="ar-JO" dirty="0" smtClean="0">
              <a:ea typeface="Majalla UI"/>
            </a:endParaRPr>
          </a:p>
        </p:txBody>
      </p:sp>
      <p:graphicFrame>
        <p:nvGraphicFramePr>
          <p:cNvPr id="4" name="Table 3"/>
          <p:cNvGraphicFramePr>
            <a:graphicFrameLocks noGrp="1"/>
          </p:cNvGraphicFramePr>
          <p:nvPr/>
        </p:nvGraphicFramePr>
        <p:xfrm>
          <a:off x="533400" y="3352800"/>
          <a:ext cx="6248400" cy="3069448"/>
        </p:xfrm>
        <a:graphic>
          <a:graphicData uri="http://schemas.openxmlformats.org/drawingml/2006/table">
            <a:tbl>
              <a:tblPr rtl="1" firstRow="1" bandRow="1">
                <a:tableStyleId>{5C22544A-7EE6-4342-B048-85BDC9FD1C3A}</a:tableStyleId>
              </a:tblPr>
              <a:tblGrid>
                <a:gridCol w="2463655"/>
                <a:gridCol w="3784745"/>
              </a:tblGrid>
              <a:tr h="600568">
                <a:tc>
                  <a:txBody>
                    <a:bodyPr/>
                    <a:lstStyle/>
                    <a:p>
                      <a:pPr algn="l" rtl="0"/>
                      <a:r>
                        <a:rPr lang="en-US" dirty="0" smtClean="0">
                          <a:cs typeface="+mj-cs"/>
                        </a:rPr>
                        <a:t>50 Million</a:t>
                      </a:r>
                      <a:endParaRPr lang="ar-JO" dirty="0">
                        <a:cs typeface="+mj-cs"/>
                      </a:endParaRPr>
                    </a:p>
                  </a:txBody>
                  <a:tcPr/>
                </a:tc>
                <a:tc>
                  <a:txBody>
                    <a:bodyPr/>
                    <a:lstStyle/>
                    <a:p>
                      <a:pPr rtl="1"/>
                      <a:r>
                        <a:rPr lang="en-US" dirty="0" smtClean="0"/>
                        <a:t>Tier 1 and Tier 2 Capital</a:t>
                      </a:r>
                      <a:endParaRPr lang="ar-JO" dirty="0"/>
                    </a:p>
                  </a:txBody>
                  <a:tcPr/>
                </a:tc>
              </a:tr>
              <a:tr h="343182">
                <a:tc>
                  <a:txBody>
                    <a:bodyPr/>
                    <a:lstStyle/>
                    <a:p>
                      <a:pPr rtl="1"/>
                      <a:r>
                        <a:rPr lang="en-US" dirty="0" smtClean="0"/>
                        <a:t>300 Million</a:t>
                      </a:r>
                      <a:endParaRPr lang="ar-JO" dirty="0"/>
                    </a:p>
                  </a:txBody>
                  <a:tcPr/>
                </a:tc>
                <a:tc>
                  <a:txBody>
                    <a:bodyPr/>
                    <a:lstStyle/>
                    <a:p>
                      <a:pPr algn="l" rtl="0"/>
                      <a:r>
                        <a:rPr lang="en-US" dirty="0" smtClean="0"/>
                        <a:t>RWA</a:t>
                      </a:r>
                      <a:r>
                        <a:rPr lang="en-US" baseline="0" dirty="0" smtClean="0"/>
                        <a:t> for credit, market and operational risks</a:t>
                      </a:r>
                      <a:endParaRPr lang="ar-JO" dirty="0"/>
                    </a:p>
                  </a:txBody>
                  <a:tcPr/>
                </a:tc>
              </a:tr>
              <a:tr h="343182">
                <a:tc>
                  <a:txBody>
                    <a:bodyPr/>
                    <a:lstStyle/>
                    <a:p>
                      <a:pPr rtl="1"/>
                      <a:r>
                        <a:rPr lang="en-US" dirty="0" smtClean="0"/>
                        <a:t>16.6%</a:t>
                      </a:r>
                      <a:endParaRPr lang="ar-JO" dirty="0"/>
                    </a:p>
                  </a:txBody>
                  <a:tcPr/>
                </a:tc>
                <a:tc>
                  <a:txBody>
                    <a:bodyPr/>
                    <a:lstStyle/>
                    <a:p>
                      <a:pPr rtl="1"/>
                      <a:r>
                        <a:rPr lang="en-US" dirty="0" smtClean="0"/>
                        <a:t>CAR</a:t>
                      </a:r>
                      <a:endParaRPr lang="ar-JO" dirty="0"/>
                    </a:p>
                  </a:txBody>
                  <a:tcPr/>
                </a:tc>
              </a:tr>
              <a:tr h="343182">
                <a:tc>
                  <a:txBody>
                    <a:bodyPr/>
                    <a:lstStyle/>
                    <a:p>
                      <a:pPr rtl="1"/>
                      <a:r>
                        <a:rPr lang="en-US" dirty="0" smtClean="0"/>
                        <a:t>3 Million</a:t>
                      </a:r>
                      <a:endParaRPr lang="ar-JO" dirty="0"/>
                    </a:p>
                  </a:txBody>
                  <a:tcPr/>
                </a:tc>
                <a:tc>
                  <a:txBody>
                    <a:bodyPr/>
                    <a:lstStyle/>
                    <a:p>
                      <a:pPr rtl="1"/>
                      <a:r>
                        <a:rPr lang="en-US" dirty="0" smtClean="0"/>
                        <a:t>Internal</a:t>
                      </a:r>
                      <a:r>
                        <a:rPr lang="en-US" baseline="0" dirty="0" smtClean="0"/>
                        <a:t> Capital Needed</a:t>
                      </a:r>
                      <a:endParaRPr lang="ar-JO" dirty="0"/>
                    </a:p>
                  </a:txBody>
                  <a:tcPr/>
                </a:tc>
              </a:tr>
              <a:tr h="343182">
                <a:tc>
                  <a:txBody>
                    <a:bodyPr/>
                    <a:lstStyle/>
                    <a:p>
                      <a:pPr rtl="1"/>
                      <a:r>
                        <a:rPr lang="en-US" dirty="0" smtClean="0"/>
                        <a:t>37.5</a:t>
                      </a:r>
                      <a:r>
                        <a:rPr lang="en-US" baseline="0" dirty="0" smtClean="0"/>
                        <a:t> Million (12.5*3)</a:t>
                      </a:r>
                      <a:endParaRPr lang="ar-JO" dirty="0"/>
                    </a:p>
                  </a:txBody>
                  <a:tcPr/>
                </a:tc>
                <a:tc>
                  <a:txBody>
                    <a:bodyPr/>
                    <a:lstStyle/>
                    <a:p>
                      <a:pPr rtl="1"/>
                      <a:r>
                        <a:rPr lang="en-US" dirty="0" smtClean="0"/>
                        <a:t>RWA for risks not covered by Pillar 1</a:t>
                      </a:r>
                      <a:endParaRPr lang="ar-JO" dirty="0"/>
                    </a:p>
                  </a:txBody>
                  <a:tcPr/>
                </a:tc>
              </a:tr>
              <a:tr h="343182">
                <a:tc>
                  <a:txBody>
                    <a:bodyPr/>
                    <a:lstStyle/>
                    <a:p>
                      <a:pPr rtl="1"/>
                      <a:r>
                        <a:rPr lang="en-US" dirty="0" smtClean="0"/>
                        <a:t>14.8%</a:t>
                      </a:r>
                      <a:endParaRPr lang="ar-JO" dirty="0"/>
                    </a:p>
                  </a:txBody>
                  <a:tcPr/>
                </a:tc>
                <a:tc>
                  <a:txBody>
                    <a:bodyPr/>
                    <a:lstStyle/>
                    <a:p>
                      <a:pPr rtl="1"/>
                      <a:r>
                        <a:rPr lang="en-US" dirty="0" smtClean="0"/>
                        <a:t>Internal Capital Ratio</a:t>
                      </a:r>
                      <a:endParaRPr lang="ar-JO" dirty="0"/>
                    </a:p>
                  </a:txBody>
                  <a:tcPr/>
                </a:tc>
              </a:tr>
              <a:tr h="343182">
                <a:tc>
                  <a:txBody>
                    <a:bodyPr/>
                    <a:lstStyle/>
                    <a:p>
                      <a:pPr rtl="1"/>
                      <a:r>
                        <a:rPr lang="en-US" dirty="0" smtClean="0"/>
                        <a:t>1.8%</a:t>
                      </a:r>
                      <a:endParaRPr lang="ar-JO" dirty="0"/>
                    </a:p>
                  </a:txBody>
                  <a:tcPr/>
                </a:tc>
                <a:tc>
                  <a:txBody>
                    <a:bodyPr/>
                    <a:lstStyle/>
                    <a:p>
                      <a:pPr rtl="1"/>
                      <a:r>
                        <a:rPr lang="en-US" dirty="0" smtClean="0"/>
                        <a:t>Internal Capital Requirement</a:t>
                      </a:r>
                      <a:endParaRPr lang="ar-JO" dirty="0"/>
                    </a:p>
                  </a:txBody>
                  <a:tcPr/>
                </a:tc>
              </a:tr>
            </a:tbl>
          </a:graphicData>
        </a:graphic>
      </p:graphicFrame>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pPr algn="ctr"/>
            <a:r>
              <a:rPr lang="en-US" sz="3600" smtClean="0"/>
              <a:t>7. Stress Testing</a:t>
            </a:r>
            <a:endParaRPr lang="ar-JO" sz="3600" smtClean="0"/>
          </a:p>
        </p:txBody>
      </p:sp>
      <p:sp>
        <p:nvSpPr>
          <p:cNvPr id="135171" name="Content Placeholder 2"/>
          <p:cNvSpPr>
            <a:spLocks noGrp="1"/>
          </p:cNvSpPr>
          <p:nvPr>
            <p:ph idx="1"/>
          </p:nvPr>
        </p:nvSpPr>
        <p:spPr/>
        <p:txBody>
          <a:bodyPr/>
          <a:lstStyle/>
          <a:p>
            <a:pPr algn="just">
              <a:buFont typeface="Wingdings 2" pitchFamily="18" charset="2"/>
              <a:buNone/>
            </a:pPr>
            <a:r>
              <a:rPr lang="en-US" dirty="0" smtClean="0">
                <a:ea typeface="Majalla UI"/>
                <a:cs typeface="Majalla UI"/>
              </a:rPr>
              <a:t>This section should includes:</a:t>
            </a:r>
          </a:p>
          <a:p>
            <a:pPr algn="just">
              <a:buFontTx/>
              <a:buChar char="-"/>
            </a:pPr>
            <a:r>
              <a:rPr lang="en-US" dirty="0" smtClean="0">
                <a:ea typeface="Majalla UI"/>
                <a:cs typeface="Majalla UI"/>
              </a:rPr>
              <a:t>Central Bank Scenario</a:t>
            </a:r>
          </a:p>
          <a:p>
            <a:pPr algn="just">
              <a:buFontTx/>
              <a:buChar char="-"/>
            </a:pPr>
            <a:r>
              <a:rPr lang="en-US" dirty="0" smtClean="0">
                <a:ea typeface="Majalla UI"/>
                <a:cs typeface="Majalla UI"/>
              </a:rPr>
              <a:t>Additional Scenario from Bank </a:t>
            </a:r>
          </a:p>
          <a:p>
            <a:pPr algn="just">
              <a:buFontTx/>
              <a:buChar char="-"/>
            </a:pPr>
            <a:r>
              <a:rPr lang="en-US" dirty="0" smtClean="0">
                <a:ea typeface="Majalla UI"/>
                <a:cs typeface="Majalla UI"/>
              </a:rPr>
              <a:t>Individual Stress</a:t>
            </a:r>
          </a:p>
          <a:p>
            <a:pPr algn="just">
              <a:buFontTx/>
              <a:buChar char="-"/>
            </a:pPr>
            <a:r>
              <a:rPr lang="en-US" dirty="0" smtClean="0">
                <a:ea typeface="Majalla UI"/>
                <a:cs typeface="Majalla UI"/>
              </a:rPr>
              <a:t>Gross Stress</a:t>
            </a:r>
          </a:p>
          <a:p>
            <a:pPr algn="just">
              <a:buFontTx/>
              <a:buChar char="-"/>
            </a:pPr>
            <a:r>
              <a:rPr lang="en-US" dirty="0" smtClean="0">
                <a:ea typeface="Majalla UI"/>
                <a:cs typeface="Majalla UI"/>
              </a:rPr>
              <a:t>Net Stress</a:t>
            </a:r>
          </a:p>
          <a:p>
            <a:pPr algn="just">
              <a:buFontTx/>
              <a:buChar char="-"/>
            </a:pPr>
            <a:r>
              <a:rPr lang="en-US" dirty="0" smtClean="0">
                <a:ea typeface="Majalla UI"/>
                <a:cs typeface="Majalla UI"/>
              </a:rPr>
              <a:t>The impact on CAR and Internal Capital</a:t>
            </a:r>
            <a:endParaRPr lang="ar-JO" dirty="0" smtClean="0">
              <a:ea typeface="Majalla UI"/>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pPr algn="ctr"/>
            <a:r>
              <a:rPr lang="en-US" sz="3600" smtClean="0"/>
              <a:t>7. Stress Testing</a:t>
            </a:r>
            <a:endParaRPr lang="ar-JO" sz="3600" smtClean="0"/>
          </a:p>
        </p:txBody>
      </p:sp>
      <p:sp>
        <p:nvSpPr>
          <p:cNvPr id="136195" name="Content Placeholder 2"/>
          <p:cNvSpPr>
            <a:spLocks noGrp="1"/>
          </p:cNvSpPr>
          <p:nvPr>
            <p:ph idx="1"/>
          </p:nvPr>
        </p:nvSpPr>
        <p:spPr/>
        <p:txBody>
          <a:bodyPr/>
          <a:lstStyle/>
          <a:p>
            <a:pPr>
              <a:buFont typeface="Wingdings 2" pitchFamily="18" charset="2"/>
              <a:buNone/>
            </a:pPr>
            <a:r>
              <a:rPr lang="en-US" smtClean="0"/>
              <a:t>CBJ Scenario</a:t>
            </a:r>
          </a:p>
          <a:p>
            <a:pPr>
              <a:buFont typeface="Wingdings 2" pitchFamily="18" charset="2"/>
              <a:buNone/>
            </a:pPr>
            <a:endParaRPr lang="ar-JO" smtClean="0">
              <a:ea typeface="Majalla UI"/>
            </a:endParaRPr>
          </a:p>
          <a:p>
            <a:pPr>
              <a:buFont typeface="Wingdings 2" pitchFamily="18" charset="2"/>
              <a:buNone/>
            </a:pPr>
            <a:endParaRPr lang="ar-JO" smtClean="0">
              <a:ea typeface="Majalla UI"/>
            </a:endParaRPr>
          </a:p>
        </p:txBody>
      </p:sp>
      <p:graphicFrame>
        <p:nvGraphicFramePr>
          <p:cNvPr id="4" name="Table 3"/>
          <p:cNvGraphicFramePr>
            <a:graphicFrameLocks noGrp="1"/>
          </p:cNvGraphicFramePr>
          <p:nvPr/>
        </p:nvGraphicFramePr>
        <p:xfrm>
          <a:off x="304801" y="2438400"/>
          <a:ext cx="8381999" cy="3615690"/>
        </p:xfrm>
        <a:graphic>
          <a:graphicData uri="http://schemas.openxmlformats.org/drawingml/2006/table">
            <a:tbl>
              <a:tblPr rtl="1" firstRow="1" bandRow="1">
                <a:tableStyleId>{5C22544A-7EE6-4342-B048-85BDC9FD1C3A}</a:tableStyleId>
              </a:tblPr>
              <a:tblGrid>
                <a:gridCol w="922789"/>
                <a:gridCol w="1025321"/>
                <a:gridCol w="794624"/>
                <a:gridCol w="4380707"/>
                <a:gridCol w="755135"/>
                <a:gridCol w="503423"/>
              </a:tblGrid>
              <a:tr h="381000">
                <a:tc gridSpan="3">
                  <a:txBody>
                    <a:bodyPr/>
                    <a:lstStyle/>
                    <a:p>
                      <a:pPr algn="ctr" rtl="1"/>
                      <a:r>
                        <a:rPr lang="en-US" sz="1600" dirty="0" smtClean="0"/>
                        <a:t>Impact</a:t>
                      </a:r>
                      <a:endParaRPr lang="ar-JO" sz="1600" dirty="0"/>
                    </a:p>
                  </a:txBody>
                  <a:tcPr/>
                </a:tc>
                <a:tc hMerge="1">
                  <a:txBody>
                    <a:bodyPr/>
                    <a:lstStyle/>
                    <a:p>
                      <a:pPr rtl="1"/>
                      <a:endParaRPr lang="ar-JO" dirty="0"/>
                    </a:p>
                  </a:txBody>
                  <a:tcPr/>
                </a:tc>
                <a:tc hMerge="1">
                  <a:txBody>
                    <a:bodyPr/>
                    <a:lstStyle/>
                    <a:p>
                      <a:pPr rtl="1"/>
                      <a:endParaRPr lang="ar-JO" dirty="0"/>
                    </a:p>
                  </a:txBody>
                  <a:tcPr/>
                </a:tc>
                <a:tc rowSpan="3">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Stress</a:t>
                      </a:r>
                      <a:r>
                        <a:rPr lang="en-US" sz="1600" baseline="0" dirty="0" smtClean="0"/>
                        <a:t> Event</a:t>
                      </a:r>
                      <a:endParaRPr lang="ar-JO" sz="1600" dirty="0" smtClean="0"/>
                    </a:p>
                    <a:p>
                      <a:pPr rtl="1"/>
                      <a:endParaRPr lang="ar-JO" sz="1600" dirty="0"/>
                    </a:p>
                  </a:txBody>
                  <a:tcPr/>
                </a:tc>
                <a:tc rowSpan="3">
                  <a:txBody>
                    <a:bodyPr/>
                    <a:lstStyle/>
                    <a:p>
                      <a:pPr algn="l" rtl="0"/>
                      <a:r>
                        <a:rPr lang="en-US" sz="1600" dirty="0" smtClean="0"/>
                        <a:t>Risk Type</a:t>
                      </a:r>
                      <a:endParaRPr lang="ar-JO" sz="1600" dirty="0"/>
                    </a:p>
                  </a:txBody>
                  <a:tcPr/>
                </a:tc>
                <a:tc rowSpan="3">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No</a:t>
                      </a:r>
                      <a:endParaRPr lang="ar-JO" sz="1600" dirty="0" smtClean="0"/>
                    </a:p>
                    <a:p>
                      <a:pPr rtl="1"/>
                      <a:endParaRPr lang="ar-JO" sz="1600" dirty="0"/>
                    </a:p>
                  </a:txBody>
                  <a:tcPr/>
                </a:tc>
              </a:tr>
              <a:tr h="371475">
                <a:tc>
                  <a:txBody>
                    <a:bodyPr/>
                    <a:lstStyle/>
                    <a:p>
                      <a:pPr rtl="1"/>
                      <a:r>
                        <a:rPr lang="en-US" sz="1600" dirty="0" smtClean="0"/>
                        <a:t>Severe</a:t>
                      </a:r>
                      <a:endParaRPr lang="ar-JO" sz="1600" dirty="0"/>
                    </a:p>
                  </a:txBody>
                  <a:tcPr/>
                </a:tc>
                <a:tc>
                  <a:txBody>
                    <a:bodyPr/>
                    <a:lstStyle/>
                    <a:p>
                      <a:pPr rtl="1"/>
                      <a:r>
                        <a:rPr lang="en-US" sz="1600" dirty="0" smtClean="0"/>
                        <a:t>Medium</a:t>
                      </a:r>
                      <a:endParaRPr lang="ar-JO" sz="1600" dirty="0"/>
                    </a:p>
                  </a:txBody>
                  <a:tcPr/>
                </a:tc>
                <a:tc>
                  <a:txBody>
                    <a:bodyPr/>
                    <a:lstStyle/>
                    <a:p>
                      <a:pPr rtl="1"/>
                      <a:r>
                        <a:rPr lang="en-US" sz="1600" dirty="0" smtClean="0"/>
                        <a:t>Mild</a:t>
                      </a:r>
                      <a:endParaRPr lang="ar-JO" sz="1600" dirty="0"/>
                    </a:p>
                  </a:txBody>
                  <a:tcPr/>
                </a:tc>
                <a:tc vMerge="1">
                  <a:txBody>
                    <a:bodyPr/>
                    <a:lstStyle/>
                    <a:p>
                      <a:pPr rtl="1"/>
                      <a:endParaRPr lang="ar-JO" dirty="0"/>
                    </a:p>
                  </a:txBody>
                  <a:tcPr/>
                </a:tc>
                <a:tc vMerge="1">
                  <a:txBody>
                    <a:bodyPr/>
                    <a:lstStyle/>
                    <a:p>
                      <a:pPr rtl="1"/>
                      <a:endParaRPr lang="ar-JO" dirty="0"/>
                    </a:p>
                  </a:txBody>
                  <a:tcPr/>
                </a:tc>
                <a:tc vMerge="1">
                  <a:txBody>
                    <a:bodyPr/>
                    <a:lstStyle/>
                    <a:p>
                      <a:pPr rtl="1"/>
                      <a:endParaRPr lang="ar-JO" dirty="0"/>
                    </a:p>
                  </a:txBody>
                  <a:tcPr/>
                </a:tc>
              </a:tr>
              <a:tr h="314325">
                <a:tc>
                  <a:txBody>
                    <a:bodyPr/>
                    <a:lstStyle/>
                    <a:p>
                      <a:pPr rtl="1"/>
                      <a:r>
                        <a:rPr lang="en-US" sz="1600" dirty="0" smtClean="0"/>
                        <a:t>2010</a:t>
                      </a:r>
                      <a:endParaRPr lang="ar-JO" sz="1600" dirty="0"/>
                    </a:p>
                  </a:txBody>
                  <a:tcPr/>
                </a:tc>
                <a:tc>
                  <a:txBody>
                    <a:bodyPr/>
                    <a:lstStyle/>
                    <a:p>
                      <a:pPr rtl="1"/>
                      <a:r>
                        <a:rPr lang="en-US" sz="1600" dirty="0" smtClean="0"/>
                        <a:t>2010</a:t>
                      </a:r>
                      <a:endParaRPr lang="ar-JO" sz="1600" dirty="0"/>
                    </a:p>
                  </a:txBody>
                  <a:tcPr/>
                </a:tc>
                <a:tc>
                  <a:txBody>
                    <a:bodyPr/>
                    <a:lstStyle/>
                    <a:p>
                      <a:pPr rtl="1"/>
                      <a:r>
                        <a:rPr lang="en-US" sz="1600" dirty="0" smtClean="0"/>
                        <a:t>2010</a:t>
                      </a:r>
                      <a:endParaRPr lang="ar-JO" sz="1600" dirty="0"/>
                    </a:p>
                  </a:txBody>
                  <a:tcPr/>
                </a:tc>
                <a:tc vMerge="1">
                  <a:txBody>
                    <a:bodyPr/>
                    <a:lstStyle/>
                    <a:p>
                      <a:pPr rtl="1"/>
                      <a:endParaRPr lang="ar-JO" dirty="0"/>
                    </a:p>
                  </a:txBody>
                  <a:tcPr/>
                </a:tc>
                <a:tc vMerge="1">
                  <a:txBody>
                    <a:bodyPr/>
                    <a:lstStyle/>
                    <a:p>
                      <a:pPr algn="l" rtl="0"/>
                      <a:endParaRPr lang="ar-JO" dirty="0"/>
                    </a:p>
                  </a:txBody>
                  <a:tcPr/>
                </a:tc>
                <a:tc vMerge="1">
                  <a:txBody>
                    <a:bodyPr/>
                    <a:lstStyle/>
                    <a:p>
                      <a:pPr rtl="1"/>
                      <a:endParaRPr lang="ar-JO" dirty="0"/>
                    </a:p>
                  </a:txBody>
                  <a:tcPr/>
                </a:tc>
              </a:tr>
              <a:tr h="276225">
                <a:tc>
                  <a:txBody>
                    <a:bodyPr/>
                    <a:lstStyle/>
                    <a:p>
                      <a:pPr rtl="1"/>
                      <a:r>
                        <a:rPr lang="en-US" sz="1400" dirty="0" smtClean="0"/>
                        <a:t>200%</a:t>
                      </a:r>
                      <a:endParaRPr lang="ar-JO" sz="1400" dirty="0"/>
                    </a:p>
                  </a:txBody>
                  <a:tcPr/>
                </a:tc>
                <a:tc>
                  <a:txBody>
                    <a:bodyPr/>
                    <a:lstStyle/>
                    <a:p>
                      <a:pPr rtl="1"/>
                      <a:r>
                        <a:rPr lang="en-US" sz="1400" dirty="0" smtClean="0"/>
                        <a:t>100%</a:t>
                      </a:r>
                      <a:endParaRPr lang="ar-JO" sz="1400" dirty="0"/>
                    </a:p>
                  </a:txBody>
                  <a:tcPr/>
                </a:tc>
                <a:tc>
                  <a:txBody>
                    <a:bodyPr/>
                    <a:lstStyle/>
                    <a:p>
                      <a:pPr rtl="1"/>
                      <a:r>
                        <a:rPr lang="en-US" sz="1400" dirty="0" smtClean="0"/>
                        <a:t>50%</a:t>
                      </a:r>
                      <a:endParaRPr lang="ar-JO" sz="1400" dirty="0"/>
                    </a:p>
                  </a:txBody>
                  <a:tcPr/>
                </a:tc>
                <a:tc>
                  <a:txBody>
                    <a:bodyPr/>
                    <a:lstStyle/>
                    <a:p>
                      <a:r>
                        <a:rPr kumimoji="0" lang="en-US" sz="1400" kern="1200" baseline="0" dirty="0" smtClean="0">
                          <a:solidFill>
                            <a:schemeClr val="dk1"/>
                          </a:solidFill>
                          <a:latin typeface="+mn-lt"/>
                          <a:ea typeface="+mn-ea"/>
                          <a:cs typeface="+mn-cs"/>
                        </a:rPr>
                        <a:t>NPLs increase by 	</a:t>
                      </a:r>
                    </a:p>
                  </a:txBody>
                  <a:tcPr/>
                </a:tc>
                <a:tc>
                  <a:txBody>
                    <a:bodyPr/>
                    <a:lstStyle/>
                    <a:p>
                      <a:pPr rtl="1"/>
                      <a:r>
                        <a:rPr lang="en-US" sz="1400" dirty="0" smtClean="0"/>
                        <a:t>Credit</a:t>
                      </a:r>
                      <a:endParaRPr lang="ar-JO" sz="1400" dirty="0"/>
                    </a:p>
                  </a:txBody>
                  <a:tcPr/>
                </a:tc>
                <a:tc>
                  <a:txBody>
                    <a:bodyPr/>
                    <a:lstStyle/>
                    <a:p>
                      <a:pPr rtl="1"/>
                      <a:r>
                        <a:rPr lang="en-US" sz="1400" dirty="0" smtClean="0"/>
                        <a:t>1</a:t>
                      </a:r>
                      <a:endParaRPr lang="ar-JO" sz="1400" dirty="0"/>
                    </a:p>
                  </a:txBody>
                  <a:tcPr/>
                </a:tc>
              </a:tr>
              <a:tr h="215265">
                <a:tc>
                  <a:txBody>
                    <a:bodyPr/>
                    <a:lstStyle/>
                    <a:p>
                      <a:pPr rtl="1"/>
                      <a:r>
                        <a:rPr lang="en-US" sz="1400" dirty="0" smtClean="0"/>
                        <a:t>10%</a:t>
                      </a:r>
                      <a:endParaRPr lang="ar-JO" sz="1400" dirty="0"/>
                    </a:p>
                  </a:txBody>
                  <a:tcPr/>
                </a:tc>
                <a:tc>
                  <a:txBody>
                    <a:bodyPr/>
                    <a:lstStyle/>
                    <a:p>
                      <a:pPr rtl="1"/>
                      <a:r>
                        <a:rPr lang="en-US" sz="1400" dirty="0" smtClean="0"/>
                        <a:t>5%</a:t>
                      </a:r>
                      <a:endParaRPr lang="ar-JO" sz="1400" dirty="0"/>
                    </a:p>
                  </a:txBody>
                  <a:tcPr/>
                </a:tc>
                <a:tc>
                  <a:txBody>
                    <a:bodyPr/>
                    <a:lstStyle/>
                    <a:p>
                      <a:pPr rtl="1"/>
                      <a:r>
                        <a:rPr lang="en-US" sz="1400" dirty="0" smtClean="0"/>
                        <a:t>2%</a:t>
                      </a:r>
                      <a:endParaRPr lang="ar-JO" sz="1400" dirty="0"/>
                    </a:p>
                  </a:txBody>
                  <a:tcPr/>
                </a:tc>
                <a:tc>
                  <a:txBody>
                    <a:bodyPr/>
                    <a:lstStyle/>
                    <a:p>
                      <a:r>
                        <a:rPr kumimoji="0" lang="en-US" sz="1400" kern="1200" baseline="0" dirty="0" smtClean="0">
                          <a:solidFill>
                            <a:schemeClr val="dk1"/>
                          </a:solidFill>
                          <a:latin typeface="+mn-lt"/>
                          <a:ea typeface="+mn-ea"/>
                          <a:cs typeface="+mn-cs"/>
                        </a:rPr>
                        <a:t>x% of performing loans become NPLs </a:t>
                      </a: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400" dirty="0" smtClean="0"/>
                        <a:t>Credit</a:t>
                      </a:r>
                      <a:endParaRPr lang="ar-JO" sz="1400" dirty="0" smtClean="0"/>
                    </a:p>
                  </a:txBody>
                  <a:tcPr/>
                </a:tc>
                <a:tc>
                  <a:txBody>
                    <a:bodyPr/>
                    <a:lstStyle/>
                    <a:p>
                      <a:pPr rtl="1"/>
                      <a:r>
                        <a:rPr lang="en-US" sz="1400" dirty="0" smtClean="0"/>
                        <a:t>2</a:t>
                      </a:r>
                      <a:endParaRPr lang="ar-JO" sz="1400" dirty="0"/>
                    </a:p>
                  </a:txBody>
                  <a:tcPr/>
                </a:tc>
              </a:tr>
              <a:tr h="466725">
                <a:tc>
                  <a:txBody>
                    <a:bodyPr/>
                    <a:lstStyle/>
                    <a:p>
                      <a:pPr rtl="1"/>
                      <a:r>
                        <a:rPr lang="en-US" sz="1400" dirty="0" smtClean="0"/>
                        <a:t>25%</a:t>
                      </a:r>
                      <a:endParaRPr lang="ar-JO" sz="1400" dirty="0"/>
                    </a:p>
                  </a:txBody>
                  <a:tcPr/>
                </a:tc>
                <a:tc>
                  <a:txBody>
                    <a:bodyPr/>
                    <a:lstStyle/>
                    <a:p>
                      <a:pPr rtl="1"/>
                      <a:r>
                        <a:rPr lang="en-US" sz="1400" dirty="0" smtClean="0"/>
                        <a:t>15%</a:t>
                      </a:r>
                      <a:endParaRPr lang="ar-JO" sz="1400" dirty="0"/>
                    </a:p>
                  </a:txBody>
                  <a:tcPr/>
                </a:tc>
                <a:tc>
                  <a:txBody>
                    <a:bodyPr/>
                    <a:lstStyle/>
                    <a:p>
                      <a:pPr rtl="1"/>
                      <a:r>
                        <a:rPr lang="en-US" sz="1400" dirty="0" smtClean="0"/>
                        <a:t>5%</a:t>
                      </a:r>
                      <a:endParaRPr lang="ar-JO" sz="1400" dirty="0"/>
                    </a:p>
                  </a:txBody>
                  <a:tcPr/>
                </a:tc>
                <a:tc>
                  <a:txBody>
                    <a:bodyPr/>
                    <a:lstStyle/>
                    <a:p>
                      <a:r>
                        <a:rPr kumimoji="0" lang="en-US" sz="1400" kern="1200" baseline="0" dirty="0" smtClean="0">
                          <a:solidFill>
                            <a:schemeClr val="dk1"/>
                          </a:solidFill>
                          <a:latin typeface="+mn-lt"/>
                          <a:ea typeface="+mn-ea"/>
                          <a:cs typeface="+mn-cs"/>
                        </a:rPr>
                        <a:t>x% of real estate performing loans become NPLs 	</a:t>
                      </a: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400" dirty="0" smtClean="0"/>
                        <a:t>Credit</a:t>
                      </a:r>
                      <a:endParaRPr lang="ar-JO" sz="1400" dirty="0" smtClean="0"/>
                    </a:p>
                  </a:txBody>
                  <a:tcPr/>
                </a:tc>
                <a:tc>
                  <a:txBody>
                    <a:bodyPr/>
                    <a:lstStyle/>
                    <a:p>
                      <a:pPr rtl="1"/>
                      <a:r>
                        <a:rPr lang="en-US" sz="1400" dirty="0" smtClean="0"/>
                        <a:t>3</a:t>
                      </a:r>
                      <a:endParaRPr lang="ar-JO" sz="1400" dirty="0"/>
                    </a:p>
                  </a:txBody>
                  <a:tcPr/>
                </a:tc>
              </a:tr>
              <a:tr h="466725">
                <a:tc>
                  <a:txBody>
                    <a:bodyPr/>
                    <a:lstStyle/>
                    <a:p>
                      <a:pPr rtl="1"/>
                      <a:r>
                        <a:rPr lang="en-US" sz="1400" dirty="0" smtClean="0"/>
                        <a:t>25%</a:t>
                      </a:r>
                      <a:endParaRPr lang="ar-JO" sz="1400" dirty="0"/>
                    </a:p>
                  </a:txBody>
                  <a:tcPr/>
                </a:tc>
                <a:tc>
                  <a:txBody>
                    <a:bodyPr/>
                    <a:lstStyle/>
                    <a:p>
                      <a:pPr rtl="1"/>
                      <a:r>
                        <a:rPr lang="en-US" sz="1400" dirty="0" smtClean="0"/>
                        <a:t>15%</a:t>
                      </a:r>
                      <a:endParaRPr lang="ar-JO" sz="1400" dirty="0"/>
                    </a:p>
                  </a:txBody>
                  <a:tcPr/>
                </a:tc>
                <a:tc>
                  <a:txBody>
                    <a:bodyPr/>
                    <a:lstStyle/>
                    <a:p>
                      <a:pPr rtl="1"/>
                      <a:r>
                        <a:rPr lang="en-US" sz="1400" dirty="0" smtClean="0"/>
                        <a:t>5%</a:t>
                      </a:r>
                      <a:endParaRPr lang="ar-JO" sz="1400" dirty="0"/>
                    </a:p>
                  </a:txBody>
                  <a:tcPr/>
                </a:tc>
                <a:tc>
                  <a:txBody>
                    <a:bodyPr/>
                    <a:lstStyle/>
                    <a:p>
                      <a:r>
                        <a:rPr kumimoji="0" lang="en-US" sz="1400" kern="1200" baseline="0" dirty="0" smtClean="0">
                          <a:solidFill>
                            <a:schemeClr val="dk1"/>
                          </a:solidFill>
                          <a:latin typeface="+mn-lt"/>
                          <a:ea typeface="+mn-ea"/>
                          <a:cs typeface="+mn-cs"/>
                        </a:rPr>
                        <a:t>x% of share financing performing loans become NPLs 	</a:t>
                      </a: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400" dirty="0" smtClean="0"/>
                        <a:t>Credit</a:t>
                      </a:r>
                      <a:endParaRPr lang="ar-JO" sz="1400" dirty="0" smtClean="0"/>
                    </a:p>
                  </a:txBody>
                  <a:tcPr/>
                </a:tc>
                <a:tc>
                  <a:txBody>
                    <a:bodyPr/>
                    <a:lstStyle/>
                    <a:p>
                      <a:pPr rtl="1"/>
                      <a:r>
                        <a:rPr lang="en-US" sz="1400" dirty="0" smtClean="0"/>
                        <a:t>4</a:t>
                      </a:r>
                      <a:endParaRPr lang="ar-JO" sz="1400" dirty="0"/>
                    </a:p>
                  </a:txBody>
                  <a:tcPr/>
                </a:tc>
              </a:tr>
              <a:tr h="466725">
                <a:tc>
                  <a:txBody>
                    <a:bodyPr/>
                    <a:lstStyle/>
                    <a:p>
                      <a:pPr rtl="1"/>
                      <a:r>
                        <a:rPr lang="en-US" sz="1400" dirty="0" smtClean="0"/>
                        <a:t>50%</a:t>
                      </a:r>
                      <a:endParaRPr lang="ar-JO" sz="1400" dirty="0"/>
                    </a:p>
                  </a:txBody>
                  <a:tcPr/>
                </a:tc>
                <a:tc>
                  <a:txBody>
                    <a:bodyPr/>
                    <a:lstStyle/>
                    <a:p>
                      <a:pPr rtl="1"/>
                      <a:r>
                        <a:rPr lang="en-US" sz="1400" dirty="0" smtClean="0"/>
                        <a:t>25%</a:t>
                      </a:r>
                      <a:endParaRPr lang="ar-JO" sz="1400" dirty="0"/>
                    </a:p>
                  </a:txBody>
                  <a:tcPr/>
                </a:tc>
                <a:tc>
                  <a:txBody>
                    <a:bodyPr/>
                    <a:lstStyle/>
                    <a:p>
                      <a:pPr rtl="1"/>
                      <a:r>
                        <a:rPr lang="en-US" sz="1400" dirty="0" smtClean="0"/>
                        <a:t>15%</a:t>
                      </a:r>
                      <a:endParaRPr lang="ar-JO" sz="1400" dirty="0"/>
                    </a:p>
                  </a:txBody>
                  <a:tcPr/>
                </a:tc>
                <a:tc>
                  <a:txBody>
                    <a:bodyPr/>
                    <a:lstStyle/>
                    <a:p>
                      <a:r>
                        <a:rPr kumimoji="0" lang="en-US" sz="1400" kern="1200" baseline="0" dirty="0" smtClean="0">
                          <a:solidFill>
                            <a:schemeClr val="dk1"/>
                          </a:solidFill>
                          <a:latin typeface="+mn-lt"/>
                          <a:ea typeface="+mn-ea"/>
                          <a:cs typeface="+mn-cs"/>
                        </a:rPr>
                        <a:t>Stock market declines by 	</a:t>
                      </a:r>
                    </a:p>
                  </a:txBody>
                  <a:tcPr/>
                </a:tc>
                <a:tc>
                  <a:txBody>
                    <a:bodyPr/>
                    <a:lstStyle/>
                    <a:p>
                      <a:pPr rtl="1"/>
                      <a:r>
                        <a:rPr lang="en-US" sz="1400" dirty="0" smtClean="0"/>
                        <a:t>Market</a:t>
                      </a:r>
                      <a:endParaRPr lang="ar-JO" sz="1400" dirty="0"/>
                    </a:p>
                  </a:txBody>
                  <a:tcPr/>
                </a:tc>
                <a:tc>
                  <a:txBody>
                    <a:bodyPr/>
                    <a:lstStyle/>
                    <a:p>
                      <a:pPr rtl="1"/>
                      <a:r>
                        <a:rPr lang="en-US" sz="1400" dirty="0" smtClean="0"/>
                        <a:t>5</a:t>
                      </a:r>
                      <a:endParaRPr lang="ar-JO" sz="1400" dirty="0"/>
                    </a:p>
                  </a:txBody>
                  <a:tcPr/>
                </a:tc>
              </a:tr>
              <a:tr h="466725">
                <a:tc>
                  <a:txBody>
                    <a:bodyPr/>
                    <a:lstStyle/>
                    <a:p>
                      <a:pPr rtl="1"/>
                      <a:r>
                        <a:rPr lang="en-US" sz="1400" dirty="0" smtClean="0"/>
                        <a:t>15%</a:t>
                      </a:r>
                      <a:endParaRPr lang="ar-JO" sz="1400" dirty="0"/>
                    </a:p>
                  </a:txBody>
                  <a:tcPr/>
                </a:tc>
                <a:tc>
                  <a:txBody>
                    <a:bodyPr/>
                    <a:lstStyle/>
                    <a:p>
                      <a:pPr rtl="1"/>
                      <a:r>
                        <a:rPr lang="en-US" sz="1400" dirty="0" smtClean="0"/>
                        <a:t>10%</a:t>
                      </a:r>
                      <a:endParaRPr lang="ar-JO" sz="1400" dirty="0"/>
                    </a:p>
                  </a:txBody>
                  <a:tcPr/>
                </a:tc>
                <a:tc>
                  <a:txBody>
                    <a:bodyPr/>
                    <a:lstStyle/>
                    <a:p>
                      <a:pPr rtl="1"/>
                      <a:r>
                        <a:rPr lang="en-US" sz="1400" dirty="0" smtClean="0"/>
                        <a:t>5%</a:t>
                      </a:r>
                      <a:endParaRPr lang="ar-JO" sz="1400" dirty="0"/>
                    </a:p>
                  </a:txBody>
                  <a:tcPr/>
                </a:tc>
                <a:tc>
                  <a:txBody>
                    <a:bodyPr/>
                    <a:lstStyle/>
                    <a:p>
                      <a:r>
                        <a:rPr kumimoji="0" lang="en-US" sz="1400" kern="1200" baseline="0" dirty="0" smtClean="0">
                          <a:solidFill>
                            <a:schemeClr val="dk1"/>
                          </a:solidFill>
                          <a:latin typeface="+mn-lt"/>
                          <a:ea typeface="+mn-ea"/>
                          <a:cs typeface="+mn-cs"/>
                        </a:rPr>
                        <a:t>Foreign currencies appreciate by	</a:t>
                      </a:r>
                    </a:p>
                  </a:txBody>
                  <a:tcPr/>
                </a:tc>
                <a:tc>
                  <a:txBody>
                    <a:bodyPr/>
                    <a:lstStyle/>
                    <a:p>
                      <a:pPr rtl="1"/>
                      <a:r>
                        <a:rPr lang="en-US" sz="1400" dirty="0" smtClean="0"/>
                        <a:t>Market</a:t>
                      </a:r>
                      <a:endParaRPr lang="ar-JO" sz="1400" dirty="0"/>
                    </a:p>
                  </a:txBody>
                  <a:tcPr/>
                </a:tc>
                <a:tc>
                  <a:txBody>
                    <a:bodyPr/>
                    <a:lstStyle/>
                    <a:p>
                      <a:pPr rtl="1"/>
                      <a:r>
                        <a:rPr lang="en-US" sz="1400" dirty="0" smtClean="0"/>
                        <a:t>6</a:t>
                      </a:r>
                      <a:endParaRPr lang="ar-JO" sz="1400" dirty="0"/>
                    </a:p>
                  </a:txBody>
                  <a:tcPr/>
                </a:tc>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pPr algn="ctr"/>
            <a:r>
              <a:rPr lang="en-US" sz="3600" smtClean="0"/>
              <a:t>7. Stress Testing</a:t>
            </a:r>
            <a:endParaRPr lang="ar-JO" sz="3600" smtClean="0"/>
          </a:p>
        </p:txBody>
      </p:sp>
      <p:sp>
        <p:nvSpPr>
          <p:cNvPr id="137219" name="Content Placeholder 2"/>
          <p:cNvSpPr>
            <a:spLocks noGrp="1"/>
          </p:cNvSpPr>
          <p:nvPr>
            <p:ph idx="1"/>
          </p:nvPr>
        </p:nvSpPr>
        <p:spPr/>
        <p:txBody>
          <a:bodyPr/>
          <a:lstStyle/>
          <a:p>
            <a:pPr>
              <a:buFont typeface="Wingdings 2" pitchFamily="18" charset="2"/>
              <a:buNone/>
            </a:pPr>
            <a:endParaRPr lang="en-US" smtClean="0"/>
          </a:p>
          <a:p>
            <a:pPr>
              <a:buFont typeface="Wingdings 2" pitchFamily="18" charset="2"/>
              <a:buNone/>
            </a:pPr>
            <a:endParaRPr lang="ar-JO" smtClean="0">
              <a:ea typeface="Majalla UI"/>
            </a:endParaRPr>
          </a:p>
        </p:txBody>
      </p:sp>
      <p:graphicFrame>
        <p:nvGraphicFramePr>
          <p:cNvPr id="4" name="Table 3"/>
          <p:cNvGraphicFramePr>
            <a:graphicFrameLocks noGrp="1"/>
          </p:cNvGraphicFramePr>
          <p:nvPr/>
        </p:nvGraphicFramePr>
        <p:xfrm>
          <a:off x="381000" y="1905000"/>
          <a:ext cx="7772400" cy="4550027"/>
        </p:xfrm>
        <a:graphic>
          <a:graphicData uri="http://schemas.openxmlformats.org/drawingml/2006/table">
            <a:tbl>
              <a:tblPr rtl="1" firstRow="1" bandRow="1">
                <a:tableStyleId>{5C22544A-7EE6-4342-B048-85BDC9FD1C3A}</a:tableStyleId>
              </a:tblPr>
              <a:tblGrid>
                <a:gridCol w="855677"/>
                <a:gridCol w="950752"/>
                <a:gridCol w="736834"/>
                <a:gridCol w="3908337"/>
                <a:gridCol w="853990"/>
                <a:gridCol w="466810"/>
              </a:tblGrid>
              <a:tr h="354773">
                <a:tc gridSpan="3">
                  <a:txBody>
                    <a:bodyPr/>
                    <a:lstStyle/>
                    <a:p>
                      <a:pPr algn="ctr" rtl="1"/>
                      <a:r>
                        <a:rPr lang="en-US" sz="1600" dirty="0" smtClean="0"/>
                        <a:t>Impact</a:t>
                      </a:r>
                      <a:endParaRPr lang="ar-JO" sz="1600" dirty="0"/>
                    </a:p>
                  </a:txBody>
                  <a:tcPr/>
                </a:tc>
                <a:tc hMerge="1">
                  <a:txBody>
                    <a:bodyPr/>
                    <a:lstStyle/>
                    <a:p>
                      <a:pPr rtl="1"/>
                      <a:endParaRPr lang="ar-JO" dirty="0"/>
                    </a:p>
                  </a:txBody>
                  <a:tcPr/>
                </a:tc>
                <a:tc hMerge="1">
                  <a:txBody>
                    <a:bodyPr/>
                    <a:lstStyle/>
                    <a:p>
                      <a:pPr rtl="1"/>
                      <a:endParaRPr lang="ar-JO" dirty="0"/>
                    </a:p>
                  </a:txBody>
                  <a:tcPr/>
                </a:tc>
                <a:tc rowSpan="3">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Stress</a:t>
                      </a:r>
                      <a:r>
                        <a:rPr lang="en-US" sz="1600" baseline="0" dirty="0" smtClean="0"/>
                        <a:t> Event</a:t>
                      </a:r>
                      <a:endParaRPr lang="ar-JO" sz="1600" dirty="0" smtClean="0"/>
                    </a:p>
                    <a:p>
                      <a:pPr rtl="1"/>
                      <a:endParaRPr lang="ar-JO" sz="1600" dirty="0"/>
                    </a:p>
                  </a:txBody>
                  <a:tcPr/>
                </a:tc>
                <a:tc rowSpan="3">
                  <a:txBody>
                    <a:bodyPr/>
                    <a:lstStyle/>
                    <a:p>
                      <a:pPr algn="l" rtl="0"/>
                      <a:r>
                        <a:rPr lang="en-US" sz="1600" dirty="0" smtClean="0"/>
                        <a:t>Risk Type</a:t>
                      </a:r>
                      <a:endParaRPr lang="ar-JO" sz="1600" dirty="0"/>
                    </a:p>
                  </a:txBody>
                  <a:tcPr/>
                </a:tc>
                <a:tc rowSpan="3">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No</a:t>
                      </a:r>
                      <a:endParaRPr lang="ar-JO" sz="1600" dirty="0" smtClean="0"/>
                    </a:p>
                    <a:p>
                      <a:pPr rtl="1"/>
                      <a:endParaRPr lang="ar-JO" sz="1600" dirty="0"/>
                    </a:p>
                  </a:txBody>
                  <a:tcPr/>
                </a:tc>
              </a:tr>
              <a:tr h="612790">
                <a:tc>
                  <a:txBody>
                    <a:bodyPr/>
                    <a:lstStyle/>
                    <a:p>
                      <a:pPr rtl="1"/>
                      <a:r>
                        <a:rPr lang="en-US" sz="1600" dirty="0" smtClean="0"/>
                        <a:t>Severe</a:t>
                      </a:r>
                      <a:endParaRPr lang="ar-JO" sz="1600" dirty="0"/>
                    </a:p>
                  </a:txBody>
                  <a:tcPr/>
                </a:tc>
                <a:tc>
                  <a:txBody>
                    <a:bodyPr/>
                    <a:lstStyle/>
                    <a:p>
                      <a:pPr rtl="1"/>
                      <a:r>
                        <a:rPr lang="en-US" sz="1600" dirty="0" smtClean="0"/>
                        <a:t>Medium</a:t>
                      </a:r>
                      <a:endParaRPr lang="ar-JO" sz="1600" dirty="0"/>
                    </a:p>
                  </a:txBody>
                  <a:tcPr/>
                </a:tc>
                <a:tc>
                  <a:txBody>
                    <a:bodyPr/>
                    <a:lstStyle/>
                    <a:p>
                      <a:pPr rtl="1"/>
                      <a:r>
                        <a:rPr lang="en-US" sz="1600" dirty="0" smtClean="0"/>
                        <a:t>Mild</a:t>
                      </a:r>
                      <a:endParaRPr lang="ar-JO" sz="1600" dirty="0"/>
                    </a:p>
                  </a:txBody>
                  <a:tcPr/>
                </a:tc>
                <a:tc vMerge="1">
                  <a:txBody>
                    <a:bodyPr/>
                    <a:lstStyle/>
                    <a:p>
                      <a:pPr rtl="1"/>
                      <a:endParaRPr lang="ar-JO" dirty="0"/>
                    </a:p>
                  </a:txBody>
                  <a:tcPr/>
                </a:tc>
                <a:tc vMerge="1">
                  <a:txBody>
                    <a:bodyPr/>
                    <a:lstStyle/>
                    <a:p>
                      <a:pPr rtl="1"/>
                      <a:endParaRPr lang="ar-JO" dirty="0"/>
                    </a:p>
                  </a:txBody>
                  <a:tcPr/>
                </a:tc>
                <a:tc vMerge="1">
                  <a:txBody>
                    <a:bodyPr/>
                    <a:lstStyle/>
                    <a:p>
                      <a:pPr rtl="1"/>
                      <a:endParaRPr lang="ar-JO" dirty="0"/>
                    </a:p>
                  </a:txBody>
                  <a:tcPr/>
                </a:tc>
              </a:tr>
              <a:tr h="354773">
                <a:tc>
                  <a:txBody>
                    <a:bodyPr/>
                    <a:lstStyle/>
                    <a:p>
                      <a:pPr rtl="1"/>
                      <a:r>
                        <a:rPr lang="en-US" sz="1600" dirty="0" smtClean="0"/>
                        <a:t>2010</a:t>
                      </a:r>
                      <a:endParaRPr lang="ar-JO" sz="1600" dirty="0"/>
                    </a:p>
                  </a:txBody>
                  <a:tcPr/>
                </a:tc>
                <a:tc>
                  <a:txBody>
                    <a:bodyPr/>
                    <a:lstStyle/>
                    <a:p>
                      <a:pPr rtl="1"/>
                      <a:r>
                        <a:rPr lang="en-US" sz="1600" dirty="0" smtClean="0"/>
                        <a:t>2010</a:t>
                      </a:r>
                      <a:endParaRPr lang="ar-JO" sz="1600" dirty="0"/>
                    </a:p>
                  </a:txBody>
                  <a:tcPr/>
                </a:tc>
                <a:tc>
                  <a:txBody>
                    <a:bodyPr/>
                    <a:lstStyle/>
                    <a:p>
                      <a:pPr rtl="1"/>
                      <a:r>
                        <a:rPr lang="en-US" sz="1600" dirty="0" smtClean="0"/>
                        <a:t>2010</a:t>
                      </a:r>
                      <a:endParaRPr lang="ar-JO" sz="1600" dirty="0"/>
                    </a:p>
                  </a:txBody>
                  <a:tcPr/>
                </a:tc>
                <a:tc vMerge="1">
                  <a:txBody>
                    <a:bodyPr/>
                    <a:lstStyle/>
                    <a:p>
                      <a:pPr rtl="1"/>
                      <a:endParaRPr lang="ar-JO" dirty="0"/>
                    </a:p>
                  </a:txBody>
                  <a:tcPr/>
                </a:tc>
                <a:tc vMerge="1">
                  <a:txBody>
                    <a:bodyPr/>
                    <a:lstStyle/>
                    <a:p>
                      <a:pPr algn="l" rtl="0"/>
                      <a:endParaRPr lang="ar-JO" dirty="0"/>
                    </a:p>
                  </a:txBody>
                  <a:tcPr/>
                </a:tc>
                <a:tc vMerge="1">
                  <a:txBody>
                    <a:bodyPr/>
                    <a:lstStyle/>
                    <a:p>
                      <a:pPr rtl="1"/>
                      <a:endParaRPr lang="ar-JO" dirty="0"/>
                    </a:p>
                  </a:txBody>
                  <a:tcPr/>
                </a:tc>
              </a:tr>
              <a:tr h="322521">
                <a:tc>
                  <a:txBody>
                    <a:bodyPr/>
                    <a:lstStyle/>
                    <a:p>
                      <a:pPr rtl="1"/>
                      <a:r>
                        <a:rPr lang="en-US" sz="1400" dirty="0" smtClean="0"/>
                        <a:t>50%</a:t>
                      </a:r>
                      <a:endParaRPr lang="ar-JO" sz="1400" dirty="0"/>
                    </a:p>
                  </a:txBody>
                  <a:tcPr/>
                </a:tc>
                <a:tc>
                  <a:txBody>
                    <a:bodyPr/>
                    <a:lstStyle/>
                    <a:p>
                      <a:pPr rtl="1"/>
                      <a:r>
                        <a:rPr lang="en-US" sz="1400" dirty="0" smtClean="0"/>
                        <a:t>25%</a:t>
                      </a:r>
                      <a:endParaRPr lang="ar-JO" sz="1400" dirty="0"/>
                    </a:p>
                  </a:txBody>
                  <a:tcPr/>
                </a:tc>
                <a:tc>
                  <a:txBody>
                    <a:bodyPr/>
                    <a:lstStyle/>
                    <a:p>
                      <a:pPr rtl="1"/>
                      <a:r>
                        <a:rPr lang="en-US" sz="1400" dirty="0" smtClean="0"/>
                        <a:t>15%</a:t>
                      </a:r>
                      <a:endParaRPr lang="ar-JO" sz="1400" dirty="0"/>
                    </a:p>
                  </a:txBody>
                  <a:tcPr/>
                </a:tc>
                <a:tc>
                  <a:txBody>
                    <a:bodyPr/>
                    <a:lstStyle/>
                    <a:p>
                      <a:r>
                        <a:rPr kumimoji="0" lang="en-US" sz="1400" kern="1200" baseline="0" dirty="0" smtClean="0">
                          <a:solidFill>
                            <a:schemeClr val="dk1"/>
                          </a:solidFill>
                          <a:latin typeface="+mn-lt"/>
                          <a:ea typeface="+mn-ea"/>
                          <a:cs typeface="+mn-cs"/>
                        </a:rPr>
                        <a:t> Operational risk weighted exposures increase by 		</a:t>
                      </a:r>
                    </a:p>
                  </a:txBody>
                  <a:tcPr/>
                </a:tc>
                <a:tc>
                  <a:txBody>
                    <a:bodyPr/>
                    <a:lstStyle/>
                    <a:p>
                      <a:pPr rtl="1"/>
                      <a:r>
                        <a:rPr lang="en-US" sz="1400" dirty="0" smtClean="0"/>
                        <a:t>Opera.</a:t>
                      </a:r>
                      <a:endParaRPr lang="ar-JO" sz="1400" dirty="0"/>
                    </a:p>
                  </a:txBody>
                  <a:tcPr/>
                </a:tc>
                <a:tc>
                  <a:txBody>
                    <a:bodyPr/>
                    <a:lstStyle/>
                    <a:p>
                      <a:pPr rtl="1"/>
                      <a:r>
                        <a:rPr lang="en-US" sz="1400" dirty="0" smtClean="0"/>
                        <a:t>7</a:t>
                      </a:r>
                      <a:endParaRPr lang="ar-JO" sz="1400" dirty="0"/>
                    </a:p>
                  </a:txBody>
                  <a:tcPr/>
                </a:tc>
              </a:tr>
              <a:tr h="322521">
                <a:tc>
                  <a:txBody>
                    <a:bodyPr/>
                    <a:lstStyle/>
                    <a:p>
                      <a:pPr rtl="1"/>
                      <a:r>
                        <a:rPr lang="en-US" sz="1400" dirty="0" smtClean="0"/>
                        <a:t>6</a:t>
                      </a:r>
                      <a:endParaRPr lang="ar-JO" sz="1400" dirty="0"/>
                    </a:p>
                  </a:txBody>
                  <a:tcPr/>
                </a:tc>
                <a:tc>
                  <a:txBody>
                    <a:bodyPr/>
                    <a:lstStyle/>
                    <a:p>
                      <a:pPr rtl="1"/>
                      <a:r>
                        <a:rPr lang="en-US" sz="1400" dirty="0" smtClean="0"/>
                        <a:t>3</a:t>
                      </a:r>
                      <a:endParaRPr lang="ar-JO" sz="1400" dirty="0"/>
                    </a:p>
                  </a:txBody>
                  <a:tcPr/>
                </a:tc>
                <a:tc>
                  <a:txBody>
                    <a:bodyPr/>
                    <a:lstStyle/>
                    <a:p>
                      <a:pPr rtl="1"/>
                      <a:r>
                        <a:rPr lang="en-US" sz="1400" dirty="0" smtClean="0"/>
                        <a:t>1</a:t>
                      </a:r>
                      <a:endParaRPr lang="ar-JO" sz="1400" dirty="0"/>
                    </a:p>
                  </a:txBody>
                  <a:tcPr/>
                </a:tc>
                <a:tc>
                  <a:txBody>
                    <a:bodyPr/>
                    <a:lstStyle/>
                    <a:p>
                      <a:r>
                        <a:rPr kumimoji="0" lang="en-US" sz="1400" kern="1200" baseline="0" dirty="0" smtClean="0">
                          <a:solidFill>
                            <a:schemeClr val="dk1"/>
                          </a:solidFill>
                          <a:latin typeface="+mn-lt"/>
                          <a:ea typeface="+mn-ea"/>
                          <a:cs typeface="+mn-cs"/>
                        </a:rPr>
                        <a:t>Default by x largest lending exposures (excluding sovereigns) 	</a:t>
                      </a: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400" dirty="0" err="1" smtClean="0"/>
                        <a:t>Conc</a:t>
                      </a:r>
                      <a:endParaRPr lang="ar-JO" sz="1400" dirty="0" smtClean="0"/>
                    </a:p>
                  </a:txBody>
                  <a:tcPr/>
                </a:tc>
                <a:tc>
                  <a:txBody>
                    <a:bodyPr/>
                    <a:lstStyle/>
                    <a:p>
                      <a:pPr rtl="1"/>
                      <a:r>
                        <a:rPr lang="en-US" sz="1400" dirty="0" smtClean="0"/>
                        <a:t>8</a:t>
                      </a:r>
                      <a:endParaRPr lang="ar-JO" sz="1400" dirty="0"/>
                    </a:p>
                  </a:txBody>
                  <a:tcPr/>
                </a:tc>
              </a:tr>
              <a:tr h="548286">
                <a:tc>
                  <a:txBody>
                    <a:bodyPr/>
                    <a:lstStyle/>
                    <a:p>
                      <a:pPr rtl="1"/>
                      <a:r>
                        <a:rPr lang="en-US" sz="1400" dirty="0" smtClean="0"/>
                        <a:t>3</a:t>
                      </a:r>
                      <a:endParaRPr lang="ar-JO" sz="1400" dirty="0"/>
                    </a:p>
                  </a:txBody>
                  <a:tcPr/>
                </a:tc>
                <a:tc>
                  <a:txBody>
                    <a:bodyPr/>
                    <a:lstStyle/>
                    <a:p>
                      <a:pPr rtl="1"/>
                      <a:r>
                        <a:rPr lang="en-US" sz="1400" dirty="0" smtClean="0"/>
                        <a:t>2</a:t>
                      </a:r>
                      <a:endParaRPr lang="ar-JO" sz="1400" dirty="0"/>
                    </a:p>
                  </a:txBody>
                  <a:tcPr/>
                </a:tc>
                <a:tc>
                  <a:txBody>
                    <a:bodyPr/>
                    <a:lstStyle/>
                    <a:p>
                      <a:pPr rtl="1"/>
                      <a:r>
                        <a:rPr lang="en-US" sz="1400" dirty="0" smtClean="0"/>
                        <a:t>1</a:t>
                      </a:r>
                      <a:endParaRPr lang="ar-JO" sz="1400" dirty="0"/>
                    </a:p>
                  </a:txBody>
                  <a:tcPr/>
                </a:tc>
                <a:tc>
                  <a:txBody>
                    <a:bodyPr/>
                    <a:lstStyle/>
                    <a:p>
                      <a:r>
                        <a:rPr kumimoji="0" lang="en-US" sz="1400" kern="1200" baseline="0" dirty="0" smtClean="0">
                          <a:solidFill>
                            <a:schemeClr val="dk1"/>
                          </a:solidFill>
                          <a:latin typeface="+mn-lt"/>
                          <a:ea typeface="+mn-ea"/>
                          <a:cs typeface="+mn-cs"/>
                        </a:rPr>
                        <a:t>Default by x largest financial institutions 	</a:t>
                      </a: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400" dirty="0" smtClean="0"/>
                        <a:t>Conc.</a:t>
                      </a:r>
                      <a:endParaRPr lang="ar-JO" sz="1400" dirty="0" smtClean="0"/>
                    </a:p>
                  </a:txBody>
                  <a:tcPr/>
                </a:tc>
                <a:tc>
                  <a:txBody>
                    <a:bodyPr/>
                    <a:lstStyle/>
                    <a:p>
                      <a:pPr rtl="1"/>
                      <a:r>
                        <a:rPr lang="en-US" sz="1400" dirty="0" smtClean="0"/>
                        <a:t>9</a:t>
                      </a:r>
                      <a:endParaRPr lang="ar-JO" sz="1400" dirty="0"/>
                    </a:p>
                  </a:txBody>
                  <a:tcPr/>
                </a:tc>
              </a:tr>
              <a:tr h="548286">
                <a:tc>
                  <a:txBody>
                    <a:bodyPr/>
                    <a:lstStyle/>
                    <a:p>
                      <a:pPr rtl="1"/>
                      <a:r>
                        <a:rPr lang="en-US" sz="1400" dirty="0" smtClean="0"/>
                        <a:t>30%</a:t>
                      </a:r>
                      <a:endParaRPr lang="ar-JO" sz="1400" dirty="0"/>
                    </a:p>
                  </a:txBody>
                  <a:tcPr/>
                </a:tc>
                <a:tc>
                  <a:txBody>
                    <a:bodyPr/>
                    <a:lstStyle/>
                    <a:p>
                      <a:pPr rtl="1"/>
                      <a:r>
                        <a:rPr lang="en-US" sz="1400" dirty="0" smtClean="0"/>
                        <a:t>15%</a:t>
                      </a:r>
                      <a:endParaRPr lang="ar-JO" sz="1400" dirty="0"/>
                    </a:p>
                  </a:txBody>
                  <a:tcPr/>
                </a:tc>
                <a:tc>
                  <a:txBody>
                    <a:bodyPr/>
                    <a:lstStyle/>
                    <a:p>
                      <a:pPr rtl="1"/>
                      <a:r>
                        <a:rPr lang="en-US" sz="1400" dirty="0" smtClean="0"/>
                        <a:t>5%</a:t>
                      </a:r>
                      <a:endParaRPr lang="ar-JO" sz="1400" dirty="0"/>
                    </a:p>
                  </a:txBody>
                  <a:tcPr/>
                </a:tc>
                <a:tc>
                  <a:txBody>
                    <a:bodyPr/>
                    <a:lstStyle/>
                    <a:p>
                      <a:r>
                        <a:rPr kumimoji="0" lang="en-US" sz="1400" kern="1200" baseline="0" dirty="0" smtClean="0">
                          <a:solidFill>
                            <a:schemeClr val="dk1"/>
                          </a:solidFill>
                          <a:latin typeface="+mn-lt"/>
                          <a:ea typeface="+mn-ea"/>
                          <a:cs typeface="+mn-cs"/>
                        </a:rPr>
                        <a:t>x% of customer deposits and financial institutions funding are withdrawn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err="1" smtClean="0"/>
                        <a:t>Liquidi</a:t>
                      </a:r>
                      <a:endParaRPr lang="ar-JO" sz="1400" dirty="0" smtClean="0"/>
                    </a:p>
                  </a:txBody>
                  <a:tcPr/>
                </a:tc>
                <a:tc>
                  <a:txBody>
                    <a:bodyPr/>
                    <a:lstStyle/>
                    <a:p>
                      <a:pPr rtl="1"/>
                      <a:r>
                        <a:rPr lang="en-US" sz="1400" dirty="0" smtClean="0"/>
                        <a:t>10</a:t>
                      </a:r>
                      <a:endParaRPr lang="ar-JO" sz="1400" dirty="0"/>
                    </a:p>
                  </a:txBody>
                  <a:tcPr/>
                </a:tc>
              </a:tr>
              <a:tr h="354773">
                <a:tc>
                  <a:txBody>
                    <a:bodyPr/>
                    <a:lstStyle/>
                    <a:p>
                      <a:pPr rtl="1"/>
                      <a:r>
                        <a:rPr lang="en-US" sz="1400" dirty="0" smtClean="0"/>
                        <a:t>20%</a:t>
                      </a:r>
                      <a:endParaRPr lang="ar-JO" sz="1400" dirty="0"/>
                    </a:p>
                  </a:txBody>
                  <a:tcPr/>
                </a:tc>
                <a:tc>
                  <a:txBody>
                    <a:bodyPr/>
                    <a:lstStyle/>
                    <a:p>
                      <a:pPr rtl="1"/>
                      <a:r>
                        <a:rPr lang="en-US" sz="1400" dirty="0" smtClean="0"/>
                        <a:t>10%</a:t>
                      </a:r>
                      <a:endParaRPr lang="ar-JO" sz="1400" dirty="0"/>
                    </a:p>
                  </a:txBody>
                  <a:tcPr/>
                </a:tc>
                <a:tc>
                  <a:txBody>
                    <a:bodyPr/>
                    <a:lstStyle/>
                    <a:p>
                      <a:pPr rtl="1"/>
                      <a:r>
                        <a:rPr lang="en-US" sz="1400" dirty="0" smtClean="0"/>
                        <a:t>5%</a:t>
                      </a:r>
                      <a:endParaRPr lang="ar-JO" sz="1400" dirty="0"/>
                    </a:p>
                  </a:txBody>
                  <a:tcPr/>
                </a:tc>
                <a:tc>
                  <a:txBody>
                    <a:bodyPr/>
                    <a:lstStyle/>
                    <a:p>
                      <a:r>
                        <a:rPr kumimoji="0" lang="en-US" sz="1400" kern="1200" baseline="0" dirty="0" smtClean="0">
                          <a:solidFill>
                            <a:schemeClr val="dk1"/>
                          </a:solidFill>
                          <a:latin typeface="+mn-lt"/>
                          <a:ea typeface="+mn-ea"/>
                          <a:cs typeface="+mn-cs"/>
                        </a:rPr>
                        <a:t>Liquid assets drop by 	</a:t>
                      </a:r>
                    </a:p>
                  </a:txBody>
                  <a:tcPr/>
                </a:tc>
                <a:tc>
                  <a:txBody>
                    <a:bodyPr/>
                    <a:lstStyle/>
                    <a:p>
                      <a:pPr rtl="1"/>
                      <a:r>
                        <a:rPr lang="en-US" sz="1400" dirty="0" err="1" smtClean="0"/>
                        <a:t>Liquidit</a:t>
                      </a:r>
                      <a:endParaRPr lang="ar-JO" sz="1400" dirty="0"/>
                    </a:p>
                  </a:txBody>
                  <a:tcPr/>
                </a:tc>
                <a:tc>
                  <a:txBody>
                    <a:bodyPr/>
                    <a:lstStyle/>
                    <a:p>
                      <a:pPr rtl="1"/>
                      <a:r>
                        <a:rPr lang="en-US" sz="1400" dirty="0" smtClean="0"/>
                        <a:t>11</a:t>
                      </a:r>
                      <a:endParaRPr lang="ar-JO" sz="1400" dirty="0"/>
                    </a:p>
                  </a:txBody>
                  <a:tcPr/>
                </a:tc>
              </a:tr>
              <a:tr h="370013">
                <a:tc>
                  <a:txBody>
                    <a:bodyPr/>
                    <a:lstStyle/>
                    <a:p>
                      <a:pPr rtl="1"/>
                      <a:r>
                        <a:rPr lang="en-US" sz="1400" dirty="0" smtClean="0"/>
                        <a:t>10%</a:t>
                      </a:r>
                      <a:endParaRPr lang="ar-JO" sz="1400" dirty="0"/>
                    </a:p>
                  </a:txBody>
                  <a:tcPr/>
                </a:tc>
                <a:tc>
                  <a:txBody>
                    <a:bodyPr/>
                    <a:lstStyle/>
                    <a:p>
                      <a:pPr rtl="1"/>
                      <a:r>
                        <a:rPr lang="en-US" sz="1400" dirty="0" smtClean="0"/>
                        <a:t>5%</a:t>
                      </a:r>
                      <a:endParaRPr lang="ar-JO" sz="1400" dirty="0"/>
                    </a:p>
                  </a:txBody>
                  <a:tcPr/>
                </a:tc>
                <a:tc>
                  <a:txBody>
                    <a:bodyPr/>
                    <a:lstStyle/>
                    <a:p>
                      <a:pPr rtl="1"/>
                      <a:r>
                        <a:rPr lang="en-US" sz="1400" dirty="0" smtClean="0"/>
                        <a:t>2%</a:t>
                      </a:r>
                      <a:endParaRPr lang="ar-JO" sz="1400" dirty="0"/>
                    </a:p>
                  </a:txBody>
                  <a:tcPr/>
                </a:tc>
                <a:tc>
                  <a:txBody>
                    <a:bodyPr/>
                    <a:lstStyle/>
                    <a:p>
                      <a:r>
                        <a:rPr kumimoji="0" lang="en-US" sz="1400" kern="1200" baseline="0" dirty="0" smtClean="0">
                          <a:solidFill>
                            <a:schemeClr val="dk1"/>
                          </a:solidFill>
                          <a:latin typeface="+mn-lt"/>
                          <a:ea typeface="+mn-ea"/>
                          <a:cs typeface="+mn-cs"/>
                        </a:rPr>
                        <a:t>x% of performing loans become NPLs 	</a:t>
                      </a:r>
                    </a:p>
                  </a:txBody>
                  <a:tcPr/>
                </a:tc>
                <a:tc rowSpan="2">
                  <a:txBody>
                    <a:bodyPr/>
                    <a:lstStyle/>
                    <a:p>
                      <a:pPr rtl="1"/>
                      <a:endParaRPr lang="en-US" sz="1400" dirty="0" smtClean="0"/>
                    </a:p>
                    <a:p>
                      <a:pPr rtl="1"/>
                      <a:r>
                        <a:rPr lang="en-US" sz="1400" dirty="0" smtClean="0"/>
                        <a:t>Macro</a:t>
                      </a:r>
                      <a:endParaRPr lang="ar-JO" sz="1400" dirty="0"/>
                    </a:p>
                  </a:txBody>
                  <a:tcPr/>
                </a:tc>
                <a:tc rowSpan="2">
                  <a:txBody>
                    <a:bodyPr/>
                    <a:lstStyle/>
                    <a:p>
                      <a:pPr rtl="1"/>
                      <a:r>
                        <a:rPr lang="en-US" sz="1400" dirty="0" smtClean="0"/>
                        <a:t>12</a:t>
                      </a:r>
                    </a:p>
                    <a:p>
                      <a:pPr rtl="1"/>
                      <a:endParaRPr lang="en-US" sz="1400" dirty="0" smtClean="0"/>
                    </a:p>
                    <a:p>
                      <a:pPr rtl="1"/>
                      <a:endParaRPr lang="ar-JO" sz="1400" dirty="0"/>
                    </a:p>
                  </a:txBody>
                  <a:tcPr/>
                </a:tc>
              </a:tr>
              <a:tr h="370013">
                <a:tc>
                  <a:txBody>
                    <a:bodyPr/>
                    <a:lstStyle/>
                    <a:p>
                      <a:pPr rtl="1"/>
                      <a:r>
                        <a:rPr lang="en-US" sz="1400" dirty="0" smtClean="0"/>
                        <a:t>50%</a:t>
                      </a:r>
                      <a:endParaRPr lang="ar-JO" sz="1400" dirty="0"/>
                    </a:p>
                  </a:txBody>
                  <a:tcPr/>
                </a:tc>
                <a:tc>
                  <a:txBody>
                    <a:bodyPr/>
                    <a:lstStyle/>
                    <a:p>
                      <a:pPr rtl="1"/>
                      <a:r>
                        <a:rPr lang="en-US" sz="1400" dirty="0" smtClean="0"/>
                        <a:t>25%</a:t>
                      </a:r>
                      <a:endParaRPr lang="ar-JO" sz="1400" dirty="0"/>
                    </a:p>
                  </a:txBody>
                  <a:tcPr/>
                </a:tc>
                <a:tc>
                  <a:txBody>
                    <a:bodyPr/>
                    <a:lstStyle/>
                    <a:p>
                      <a:pPr rtl="1"/>
                      <a:r>
                        <a:rPr lang="en-US" sz="1400" dirty="0" smtClean="0"/>
                        <a:t>10%</a:t>
                      </a:r>
                      <a:endParaRPr lang="ar-JO" sz="1400" dirty="0"/>
                    </a:p>
                  </a:txBody>
                  <a:tcPr/>
                </a:tc>
                <a:tc>
                  <a:txBody>
                    <a:bodyPr/>
                    <a:lstStyle/>
                    <a:p>
                      <a:r>
                        <a:rPr kumimoji="0" lang="en-US" sz="1400" kern="1200" baseline="0" dirty="0" smtClean="0">
                          <a:solidFill>
                            <a:schemeClr val="dk1"/>
                          </a:solidFill>
                          <a:latin typeface="+mn-lt"/>
                          <a:ea typeface="+mn-ea"/>
                          <a:cs typeface="+mn-cs"/>
                        </a:rPr>
                        <a:t>Stock market declines by 	</a:t>
                      </a:r>
                    </a:p>
                  </a:txBody>
                  <a:tcPr/>
                </a:tc>
                <a:tc vMerge="1">
                  <a:txBody>
                    <a:bodyPr/>
                    <a:lstStyle/>
                    <a:p>
                      <a:pPr rtl="1"/>
                      <a:endParaRPr lang="ar-JO" sz="1400" dirty="0"/>
                    </a:p>
                  </a:txBody>
                  <a:tcPr/>
                </a:tc>
                <a:tc vMerge="1">
                  <a:txBody>
                    <a:bodyPr/>
                    <a:lstStyle/>
                    <a:p>
                      <a:pPr rtl="1"/>
                      <a:endParaRPr lang="ar-JO" sz="1400" dirty="0"/>
                    </a:p>
                  </a:txBody>
                  <a:tcPr/>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pPr algn="ctr"/>
            <a:r>
              <a:rPr lang="en-US" sz="3600" smtClean="0"/>
              <a:t>7. Stress Testing</a:t>
            </a:r>
            <a:endParaRPr lang="ar-JO" sz="3600" smtClean="0"/>
          </a:p>
        </p:txBody>
      </p:sp>
      <p:sp>
        <p:nvSpPr>
          <p:cNvPr id="3" name="Content Placeholder 2"/>
          <p:cNvSpPr>
            <a:spLocks noGrp="1"/>
          </p:cNvSpPr>
          <p:nvPr>
            <p:ph idx="1"/>
          </p:nvPr>
        </p:nvSpPr>
        <p:spPr/>
        <p:txBody>
          <a:bodyPr/>
          <a:lstStyle/>
          <a:p>
            <a:pPr algn="just">
              <a:buFont typeface="Wingdings 2" pitchFamily="18" charset="2"/>
              <a:buNone/>
              <a:defRPr/>
            </a:pPr>
            <a:r>
              <a:rPr lang="en-US" dirty="0" smtClean="0"/>
              <a:t>In addition to the CBJ scenario the bank should has its own scenario.</a:t>
            </a:r>
          </a:p>
          <a:p>
            <a:pPr algn="just">
              <a:buFont typeface="Wingdings 2" pitchFamily="18" charset="2"/>
              <a:buNone/>
              <a:defRPr/>
            </a:pPr>
            <a:r>
              <a:rPr lang="en-US" dirty="0" smtClean="0"/>
              <a:t>In calculation CAR and Internal Capital three cases should be handled by the bank</a:t>
            </a:r>
          </a:p>
          <a:p>
            <a:pPr marL="514350" indent="-514350" algn="just">
              <a:buFont typeface="Wingdings 2" pitchFamily="18" charset="2"/>
              <a:buAutoNum type="arabicPeriod"/>
              <a:defRPr/>
            </a:pPr>
            <a:r>
              <a:rPr lang="en-US" sz="2000" dirty="0" smtClean="0"/>
              <a:t>Base Case: the bank financial position and financial performance is assumed to be in line with its business line</a:t>
            </a:r>
          </a:p>
          <a:p>
            <a:pPr marL="514350" indent="-514350" algn="just">
              <a:buFont typeface="Wingdings 2" pitchFamily="18" charset="2"/>
              <a:buAutoNum type="arabicPeriod"/>
              <a:defRPr/>
            </a:pPr>
            <a:r>
              <a:rPr lang="en-US" sz="2000" dirty="0" smtClean="0"/>
              <a:t>Gross stress Case: the bank calculate the potential impact of the stress events and scenario on the bank’s major risk exposures and equity and assess the CAR, internal Capital, liquidity and profitability</a:t>
            </a:r>
          </a:p>
          <a:p>
            <a:pPr marL="514350" indent="-514350" algn="just">
              <a:buFont typeface="Wingdings 2" pitchFamily="18" charset="2"/>
              <a:buAutoNum type="arabicPeriod"/>
              <a:defRPr/>
            </a:pPr>
            <a:r>
              <a:rPr lang="en-US" sz="2000" dirty="0" smtClean="0"/>
              <a:t>Net stress case: The impact of stress events can be handled by remedial management action  </a:t>
            </a:r>
            <a:endParaRPr lang="ar-JO"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الهدف من المراجعة الاشرافية</a:t>
            </a:r>
            <a:endParaRPr lang="ar-JO" b="1" dirty="0"/>
          </a:p>
        </p:txBody>
      </p:sp>
      <p:sp>
        <p:nvSpPr>
          <p:cNvPr id="3" name="Content Placeholder 2"/>
          <p:cNvSpPr>
            <a:spLocks noGrp="1"/>
          </p:cNvSpPr>
          <p:nvPr>
            <p:ph idx="1"/>
          </p:nvPr>
        </p:nvSpPr>
        <p:spPr/>
        <p:txBody>
          <a:bodyPr/>
          <a:lstStyle/>
          <a:p>
            <a:pPr algn="r" rtl="1">
              <a:buFont typeface="Wingdings" pitchFamily="2" charset="2"/>
              <a:buChar char="ü"/>
            </a:pPr>
            <a:r>
              <a:rPr lang="ar-JO" dirty="0" smtClean="0"/>
              <a:t>تحديد المخاطر التي  لم  تعالج في الدعامة الاولى </a:t>
            </a:r>
            <a:br>
              <a:rPr lang="ar-JO" dirty="0" smtClean="0"/>
            </a:br>
            <a:endParaRPr lang="ar-JO" dirty="0" smtClean="0"/>
          </a:p>
          <a:p>
            <a:pPr algn="r" rtl="1">
              <a:buFont typeface="Wingdings" pitchFamily="2" charset="2"/>
              <a:buChar char="ü"/>
            </a:pPr>
            <a:r>
              <a:rPr lang="ar-JO" dirty="0" smtClean="0"/>
              <a:t>تحديد رأس المال اللازم للمخاطر التي لم تعالج في الدعامة الاولى.</a:t>
            </a:r>
            <a:br>
              <a:rPr lang="ar-JO" dirty="0" smtClean="0"/>
            </a:br>
            <a:endParaRPr lang="ar-JO" dirty="0" smtClean="0"/>
          </a:p>
          <a:p>
            <a:pPr algn="r" rtl="1">
              <a:buFont typeface="Wingdings" pitchFamily="2" charset="2"/>
              <a:buChar char="ü"/>
            </a:pPr>
            <a:r>
              <a:rPr lang="ar-JO" dirty="0" smtClean="0"/>
              <a:t>ضمان استمرارية الأعمال ووجود رأس المال الكافي لتغطية جميع المخاطر ذات الصلة</a:t>
            </a:r>
          </a:p>
          <a:p>
            <a:pPr algn="r" rtl="1"/>
            <a:endParaRPr lang="ar-JO"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pPr algn="ctr"/>
            <a:r>
              <a:rPr lang="en-US" sz="3600" smtClean="0"/>
              <a:t>8. Capital Planning</a:t>
            </a:r>
            <a:endParaRPr lang="ar-JO" sz="3600" smtClean="0"/>
          </a:p>
        </p:txBody>
      </p:sp>
      <p:sp>
        <p:nvSpPr>
          <p:cNvPr id="139267" name="Content Placeholder 2"/>
          <p:cNvSpPr>
            <a:spLocks noGrp="1"/>
          </p:cNvSpPr>
          <p:nvPr>
            <p:ph idx="1"/>
          </p:nvPr>
        </p:nvSpPr>
        <p:spPr/>
        <p:txBody>
          <a:bodyPr>
            <a:normAutofit fontScale="85000" lnSpcReduction="10000"/>
          </a:bodyPr>
          <a:lstStyle/>
          <a:p>
            <a:pPr algn="just">
              <a:buFont typeface="Wingdings 2" pitchFamily="18" charset="2"/>
              <a:buNone/>
            </a:pPr>
            <a:r>
              <a:rPr lang="en-US" dirty="0" smtClean="0"/>
              <a:t>This section should include:</a:t>
            </a:r>
          </a:p>
          <a:p>
            <a:pPr algn="just">
              <a:buFontTx/>
              <a:buChar char="-"/>
            </a:pPr>
            <a:r>
              <a:rPr lang="en-US" dirty="0" smtClean="0"/>
              <a:t>The time horizon for capital planning and should be for three years at least</a:t>
            </a:r>
          </a:p>
          <a:p>
            <a:pPr algn="just">
              <a:buFontTx/>
              <a:buChar char="-"/>
            </a:pPr>
            <a:r>
              <a:rPr lang="en-US" dirty="0" smtClean="0"/>
              <a:t>The capital planning should be based on bank’s strategic objectives and on its financial projection.</a:t>
            </a:r>
          </a:p>
          <a:p>
            <a:pPr algn="just">
              <a:buFontTx/>
              <a:buChar char="-"/>
            </a:pPr>
            <a:r>
              <a:rPr lang="en-US" dirty="0" smtClean="0"/>
              <a:t>The ICAAP has to reflect that the bank has adequate capital base to support its operations and to finance its growth in line with the strategic objectives</a:t>
            </a:r>
          </a:p>
          <a:p>
            <a:pPr algn="just">
              <a:buFontTx/>
              <a:buChar char="-"/>
            </a:pPr>
            <a:r>
              <a:rPr lang="en-US" dirty="0" smtClean="0"/>
              <a:t>Bank has to demonstrate that it has sufficient capital in all case of stress testing (mild, medium and severe)</a:t>
            </a:r>
          </a:p>
          <a:p>
            <a:pPr>
              <a:buFont typeface="Wingdings 2" pitchFamily="18" charset="2"/>
              <a:buNone/>
            </a:pPr>
            <a:endParaRPr lang="en-US" dirty="0" smtClean="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pPr algn="ctr"/>
            <a:r>
              <a:rPr lang="en-US" sz="3600" smtClean="0"/>
              <a:t>8. Capital Planning</a:t>
            </a:r>
            <a:endParaRPr lang="ar-JO" sz="3600" smtClean="0"/>
          </a:p>
        </p:txBody>
      </p:sp>
      <p:sp>
        <p:nvSpPr>
          <p:cNvPr id="140291" name="Content Placeholder 2"/>
          <p:cNvSpPr>
            <a:spLocks noGrp="1"/>
          </p:cNvSpPr>
          <p:nvPr>
            <p:ph idx="1"/>
          </p:nvPr>
        </p:nvSpPr>
        <p:spPr/>
        <p:txBody>
          <a:bodyPr/>
          <a:lstStyle/>
          <a:p>
            <a:pPr>
              <a:buFont typeface="Wingdings 2" pitchFamily="18" charset="2"/>
              <a:buNone/>
            </a:pPr>
            <a:r>
              <a:rPr lang="en-US" smtClean="0"/>
              <a:t>Illustration of capital planning</a:t>
            </a:r>
          </a:p>
          <a:p>
            <a:pPr>
              <a:buFont typeface="Wingdings 2" pitchFamily="18" charset="2"/>
              <a:buNone/>
            </a:pPr>
            <a:endParaRPr lang="ar-JO" smtClean="0">
              <a:ea typeface="Majalla UI"/>
            </a:endParaRPr>
          </a:p>
        </p:txBody>
      </p:sp>
      <p:graphicFrame>
        <p:nvGraphicFramePr>
          <p:cNvPr id="4" name="Table 3"/>
          <p:cNvGraphicFramePr>
            <a:graphicFrameLocks noGrp="1"/>
          </p:cNvGraphicFramePr>
          <p:nvPr/>
        </p:nvGraphicFramePr>
        <p:xfrm>
          <a:off x="457199" y="2667000"/>
          <a:ext cx="7010401" cy="2201594"/>
        </p:xfrm>
        <a:graphic>
          <a:graphicData uri="http://schemas.openxmlformats.org/drawingml/2006/table">
            <a:tbl>
              <a:tblPr rtl="1" firstRow="1" bandRow="1">
                <a:tableStyleId>{5C22544A-7EE6-4342-B048-85BDC9FD1C3A}</a:tableStyleId>
              </a:tblPr>
              <a:tblGrid>
                <a:gridCol w="1095375"/>
                <a:gridCol w="1277938"/>
                <a:gridCol w="1022350"/>
                <a:gridCol w="858044"/>
                <a:gridCol w="1332706"/>
                <a:gridCol w="1423988"/>
              </a:tblGrid>
              <a:tr h="738554">
                <a:tc>
                  <a:txBody>
                    <a:bodyPr/>
                    <a:lstStyle/>
                    <a:p>
                      <a:pPr rtl="1"/>
                      <a:r>
                        <a:rPr lang="en-US" dirty="0" smtClean="0"/>
                        <a:t>2011</a:t>
                      </a:r>
                      <a:endParaRPr lang="ar-JO" dirty="0"/>
                    </a:p>
                  </a:txBody>
                  <a:tcPr/>
                </a:tc>
                <a:tc>
                  <a:txBody>
                    <a:bodyPr/>
                    <a:lstStyle/>
                    <a:p>
                      <a:pPr rtl="1"/>
                      <a:r>
                        <a:rPr lang="en-US" dirty="0" smtClean="0"/>
                        <a:t>2012</a:t>
                      </a:r>
                      <a:endParaRPr lang="ar-JO" dirty="0"/>
                    </a:p>
                  </a:txBody>
                  <a:tcPr/>
                </a:tc>
                <a:tc>
                  <a:txBody>
                    <a:bodyPr/>
                    <a:lstStyle/>
                    <a:p>
                      <a:pPr rtl="1"/>
                      <a:r>
                        <a:rPr lang="en-US" dirty="0" smtClean="0"/>
                        <a:t>2011</a:t>
                      </a:r>
                      <a:endParaRPr lang="ar-JO" dirty="0"/>
                    </a:p>
                  </a:txBody>
                  <a:tcPr/>
                </a:tc>
                <a:tc>
                  <a:txBody>
                    <a:bodyPr/>
                    <a:lstStyle/>
                    <a:p>
                      <a:pPr rtl="1"/>
                      <a:r>
                        <a:rPr lang="en-US" dirty="0" smtClean="0"/>
                        <a:t>2010</a:t>
                      </a:r>
                      <a:endParaRPr lang="ar-JO" dirty="0"/>
                    </a:p>
                  </a:txBody>
                  <a:tcPr/>
                </a:tc>
                <a:tc>
                  <a:txBody>
                    <a:bodyPr/>
                    <a:lstStyle/>
                    <a:p>
                      <a:pPr rtl="1"/>
                      <a:r>
                        <a:rPr lang="en-US" dirty="0" smtClean="0"/>
                        <a:t>Risk Appetite</a:t>
                      </a:r>
                      <a:endParaRPr lang="ar-JO" dirty="0"/>
                    </a:p>
                  </a:txBody>
                  <a:tcPr/>
                </a:tc>
                <a:tc>
                  <a:txBody>
                    <a:bodyPr/>
                    <a:lstStyle/>
                    <a:p>
                      <a:pPr rtl="1"/>
                      <a:r>
                        <a:rPr lang="en-US" dirty="0" smtClean="0"/>
                        <a:t>Items</a:t>
                      </a:r>
                      <a:endParaRPr lang="ar-JO" dirty="0"/>
                    </a:p>
                  </a:txBody>
                  <a:tcPr/>
                </a:tc>
              </a:tr>
              <a:tr h="295422">
                <a:tc>
                  <a:txBody>
                    <a:bodyPr/>
                    <a:lstStyle/>
                    <a:p>
                      <a:pPr rtl="1"/>
                      <a:r>
                        <a:rPr lang="en-US" dirty="0" smtClean="0"/>
                        <a:t>13.1</a:t>
                      </a:r>
                      <a:endParaRPr lang="ar-JO" dirty="0"/>
                    </a:p>
                  </a:txBody>
                  <a:tcPr/>
                </a:tc>
                <a:tc>
                  <a:txBody>
                    <a:bodyPr/>
                    <a:lstStyle/>
                    <a:p>
                      <a:pPr rtl="1"/>
                      <a:r>
                        <a:rPr lang="en-US" dirty="0" smtClean="0"/>
                        <a:t>13.3</a:t>
                      </a:r>
                      <a:endParaRPr lang="ar-JO" dirty="0"/>
                    </a:p>
                  </a:txBody>
                  <a:tcPr/>
                </a:tc>
                <a:tc>
                  <a:txBody>
                    <a:bodyPr/>
                    <a:lstStyle/>
                    <a:p>
                      <a:pPr rtl="1"/>
                      <a:r>
                        <a:rPr lang="en-US" dirty="0" smtClean="0"/>
                        <a:t>14.3</a:t>
                      </a:r>
                      <a:endParaRPr lang="ar-JO" dirty="0"/>
                    </a:p>
                  </a:txBody>
                  <a:tcPr/>
                </a:tc>
                <a:tc>
                  <a:txBody>
                    <a:bodyPr/>
                    <a:lstStyle/>
                    <a:p>
                      <a:pPr rtl="1"/>
                      <a:r>
                        <a:rPr lang="en-US" dirty="0" smtClean="0"/>
                        <a:t>15%</a:t>
                      </a:r>
                      <a:endParaRPr lang="ar-JO" dirty="0"/>
                    </a:p>
                  </a:txBody>
                  <a:tcPr/>
                </a:tc>
                <a:tc>
                  <a:txBody>
                    <a:bodyPr/>
                    <a:lstStyle/>
                    <a:p>
                      <a:pPr rtl="1"/>
                      <a:r>
                        <a:rPr lang="en-US" dirty="0" smtClean="0"/>
                        <a:t>14%</a:t>
                      </a:r>
                      <a:endParaRPr lang="ar-JO" dirty="0"/>
                    </a:p>
                  </a:txBody>
                  <a:tcPr/>
                </a:tc>
                <a:tc>
                  <a:txBody>
                    <a:bodyPr/>
                    <a:lstStyle/>
                    <a:p>
                      <a:pPr rtl="1"/>
                      <a:r>
                        <a:rPr lang="en-US" dirty="0" smtClean="0"/>
                        <a:t>CAR</a:t>
                      </a:r>
                      <a:endParaRPr lang="ar-JO" dirty="0"/>
                    </a:p>
                  </a:txBody>
                  <a:tcPr/>
                </a:tc>
              </a:tr>
              <a:tr h="295422">
                <a:tc>
                  <a:txBody>
                    <a:bodyPr/>
                    <a:lstStyle/>
                    <a:p>
                      <a:pPr rtl="1"/>
                      <a:endParaRPr lang="ar-JO"/>
                    </a:p>
                  </a:txBody>
                  <a:tcPr/>
                </a:tc>
                <a:tc>
                  <a:txBody>
                    <a:bodyPr/>
                    <a:lstStyle/>
                    <a:p>
                      <a:pPr rtl="1"/>
                      <a:endParaRPr lang="ar-JO"/>
                    </a:p>
                  </a:txBody>
                  <a:tcPr/>
                </a:tc>
                <a:tc>
                  <a:txBody>
                    <a:bodyPr/>
                    <a:lstStyle/>
                    <a:p>
                      <a:pPr rtl="1"/>
                      <a:endParaRPr lang="ar-JO" dirty="0"/>
                    </a:p>
                  </a:txBody>
                  <a:tcPr/>
                </a:tc>
                <a:tc>
                  <a:txBody>
                    <a:bodyPr/>
                    <a:lstStyle/>
                    <a:p>
                      <a:pPr rtl="1"/>
                      <a:r>
                        <a:rPr lang="en-US" dirty="0" smtClean="0"/>
                        <a:t>12%</a:t>
                      </a:r>
                      <a:endParaRPr lang="ar-JO" dirty="0"/>
                    </a:p>
                  </a:txBody>
                  <a:tcPr/>
                </a:tc>
                <a:tc>
                  <a:txBody>
                    <a:bodyPr/>
                    <a:lstStyle/>
                    <a:p>
                      <a:pPr rtl="1"/>
                      <a:r>
                        <a:rPr lang="en-US" dirty="0" smtClean="0"/>
                        <a:t>10%</a:t>
                      </a:r>
                      <a:endParaRPr lang="ar-JO" dirty="0"/>
                    </a:p>
                  </a:txBody>
                  <a:tcPr/>
                </a:tc>
                <a:tc>
                  <a:txBody>
                    <a:bodyPr/>
                    <a:lstStyle/>
                    <a:p>
                      <a:pPr rtl="1"/>
                      <a:r>
                        <a:rPr lang="en-US" dirty="0" smtClean="0"/>
                        <a:t>Tier 1 </a:t>
                      </a:r>
                      <a:endParaRPr lang="ar-JO" dirty="0"/>
                    </a:p>
                  </a:txBody>
                  <a:tcPr/>
                </a:tc>
              </a:tr>
              <a:tr h="295422">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r>
                        <a:rPr lang="en-US" dirty="0" smtClean="0"/>
                        <a:t>12%</a:t>
                      </a:r>
                      <a:endParaRPr lang="ar-JO" dirty="0"/>
                    </a:p>
                  </a:txBody>
                  <a:tcPr/>
                </a:tc>
                <a:tc>
                  <a:txBody>
                    <a:bodyPr/>
                    <a:lstStyle/>
                    <a:p>
                      <a:pPr rtl="1"/>
                      <a:r>
                        <a:rPr lang="en-US" dirty="0" smtClean="0"/>
                        <a:t>Internal</a:t>
                      </a:r>
                      <a:endParaRPr lang="ar-JO" dirty="0"/>
                    </a:p>
                  </a:txBody>
                  <a:tcPr/>
                </a:tc>
              </a:tr>
              <a:tr h="295422">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dirty="0"/>
                    </a:p>
                  </a:txBody>
                  <a:tcPr/>
                </a:tc>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normAutofit fontScale="90000"/>
          </a:bodyPr>
          <a:lstStyle/>
          <a:p>
            <a:pPr algn="ctr"/>
            <a:r>
              <a:rPr lang="en-US" sz="3600" smtClean="0"/>
              <a:t>9. Challenge and Adoption of the ICAAP</a:t>
            </a:r>
            <a:br>
              <a:rPr lang="en-US" sz="3600" smtClean="0"/>
            </a:br>
            <a:endParaRPr lang="ar-JO" sz="3600" smtClean="0"/>
          </a:p>
        </p:txBody>
      </p:sp>
      <p:sp>
        <p:nvSpPr>
          <p:cNvPr id="141315" name="Content Placeholder 2"/>
          <p:cNvSpPr>
            <a:spLocks noGrp="1"/>
          </p:cNvSpPr>
          <p:nvPr>
            <p:ph idx="1"/>
          </p:nvPr>
        </p:nvSpPr>
        <p:spPr/>
        <p:txBody>
          <a:bodyPr>
            <a:normAutofit fontScale="92500"/>
          </a:bodyPr>
          <a:lstStyle/>
          <a:p>
            <a:pPr algn="just">
              <a:buFont typeface="Wingdings 2" pitchFamily="18" charset="2"/>
              <a:buNone/>
            </a:pPr>
            <a:r>
              <a:rPr lang="en-US" dirty="0" smtClean="0"/>
              <a:t>This section should include</a:t>
            </a:r>
          </a:p>
          <a:p>
            <a:pPr algn="just">
              <a:buFont typeface="Wingdings 2" pitchFamily="18" charset="2"/>
              <a:buNone/>
            </a:pPr>
            <a:r>
              <a:rPr lang="en-US" b="1" dirty="0" smtClean="0"/>
              <a:t>9.1 ICAAP process </a:t>
            </a:r>
            <a:endParaRPr lang="en-US" dirty="0" smtClean="0"/>
          </a:p>
          <a:p>
            <a:pPr algn="just">
              <a:buFont typeface="Wingdings 2" pitchFamily="18" charset="2"/>
              <a:buNone/>
            </a:pPr>
            <a:r>
              <a:rPr lang="en-US" dirty="0" smtClean="0"/>
              <a:t>It should include the testing and control processes applied to the ICAAP models or calculations, as well as the senior management or board review and sign off procedures.</a:t>
            </a:r>
          </a:p>
          <a:p>
            <a:pPr algn="just">
              <a:buFont typeface="Wingdings 2" pitchFamily="18" charset="2"/>
              <a:buNone/>
            </a:pPr>
            <a:r>
              <a:rPr lang="en-US" dirty="0" smtClean="0"/>
              <a:t> A copy of any relevant report to senior management or the board and their response should be attached.</a:t>
            </a:r>
          </a:p>
          <a:p>
            <a:pPr algn="just">
              <a:buFont typeface="Wingdings 2" pitchFamily="18" charset="2"/>
              <a:buNone/>
            </a:pPr>
            <a:endParaRPr lang="ar-JO" dirty="0" smtClean="0">
              <a:ea typeface="Majalla UI"/>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normAutofit fontScale="90000"/>
          </a:bodyPr>
          <a:lstStyle/>
          <a:p>
            <a:pPr algn="ctr"/>
            <a:r>
              <a:rPr lang="en-US" sz="3600" smtClean="0"/>
              <a:t>9. Challenge and Adoption of the ICAAP</a:t>
            </a:r>
            <a:br>
              <a:rPr lang="en-US" sz="3600" smtClean="0"/>
            </a:br>
            <a:endParaRPr lang="ar-JO" sz="3600" smtClean="0"/>
          </a:p>
        </p:txBody>
      </p:sp>
      <p:sp>
        <p:nvSpPr>
          <p:cNvPr id="142339" name="Content Placeholder 2"/>
          <p:cNvSpPr>
            <a:spLocks noGrp="1"/>
          </p:cNvSpPr>
          <p:nvPr>
            <p:ph idx="1"/>
          </p:nvPr>
        </p:nvSpPr>
        <p:spPr/>
        <p:txBody>
          <a:bodyPr>
            <a:normAutofit lnSpcReduction="10000"/>
          </a:bodyPr>
          <a:lstStyle/>
          <a:p>
            <a:pPr>
              <a:buFont typeface="Wingdings 2" pitchFamily="18" charset="2"/>
              <a:buNone/>
            </a:pPr>
            <a:r>
              <a:rPr lang="en-US" b="1" dirty="0" smtClean="0"/>
              <a:t>9.1 ICAAP process </a:t>
            </a:r>
            <a:endParaRPr lang="en-US" dirty="0" smtClean="0"/>
          </a:p>
          <a:p>
            <a:pPr>
              <a:buFont typeface="Wingdings 2" pitchFamily="18" charset="2"/>
              <a:buNone/>
            </a:pPr>
            <a:r>
              <a:rPr lang="en-US" dirty="0" smtClean="0"/>
              <a:t>Details of the reliance placed on any external suppliers should also be detailed.</a:t>
            </a:r>
          </a:p>
          <a:p>
            <a:pPr>
              <a:buFont typeface="Wingdings 2" pitchFamily="18" charset="2"/>
              <a:buNone/>
            </a:pPr>
            <a:endParaRPr lang="en-US" dirty="0" smtClean="0"/>
          </a:p>
          <a:p>
            <a:pPr>
              <a:buFont typeface="Wingdings 2" pitchFamily="18" charset="2"/>
              <a:buNone/>
            </a:pPr>
            <a:r>
              <a:rPr lang="en-US" dirty="0" smtClean="0"/>
              <a:t>In order to demonstrate a function risk management framework bank will need to include whose responsibility it will be to identify, assess, monitor and manage key risks to the business.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buNone/>
            </a:pPr>
            <a:endParaRPr lang="ar-JO" dirty="0"/>
          </a:p>
        </p:txBody>
      </p:sp>
      <p:graphicFrame>
        <p:nvGraphicFramePr>
          <p:cNvPr id="3074" name="Object 2"/>
          <p:cNvGraphicFramePr>
            <a:graphicFrameLocks noChangeAspect="1"/>
          </p:cNvGraphicFramePr>
          <p:nvPr/>
        </p:nvGraphicFramePr>
        <p:xfrm>
          <a:off x="609601" y="9525"/>
          <a:ext cx="7848600" cy="6838950"/>
        </p:xfrm>
        <a:graphic>
          <a:graphicData uri="http://schemas.openxmlformats.org/presentationml/2006/ole">
            <p:oleObj spid="_x0000_s114690" name="Document" r:id="rId3" imgW="6175550" imgH="6839149" progId="Word.Document.12">
              <p:embed/>
            </p:oleObj>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normAutofit fontScale="90000"/>
          </a:bodyPr>
          <a:lstStyle/>
          <a:p>
            <a:pPr algn="ctr"/>
            <a:r>
              <a:rPr lang="en-US" sz="3600" smtClean="0"/>
              <a:t>9. Challenge and Adoption of the ICAAP</a:t>
            </a:r>
            <a:br>
              <a:rPr lang="en-US" sz="3600" smtClean="0"/>
            </a:br>
            <a:endParaRPr lang="ar-JO" sz="3600" smtClean="0"/>
          </a:p>
        </p:txBody>
      </p:sp>
      <p:sp>
        <p:nvSpPr>
          <p:cNvPr id="143363" name="Content Placeholder 2"/>
          <p:cNvSpPr>
            <a:spLocks noGrp="1"/>
          </p:cNvSpPr>
          <p:nvPr>
            <p:ph idx="1"/>
          </p:nvPr>
        </p:nvSpPr>
        <p:spPr/>
        <p:txBody>
          <a:bodyPr>
            <a:normAutofit fontScale="92500"/>
          </a:bodyPr>
          <a:lstStyle/>
          <a:p>
            <a:pPr algn="just">
              <a:buFont typeface="Wingdings 2" pitchFamily="18" charset="2"/>
              <a:buNone/>
            </a:pPr>
            <a:r>
              <a:rPr lang="en-US" b="1" dirty="0" smtClean="0"/>
              <a:t>9.2 ICAAP review </a:t>
            </a:r>
          </a:p>
          <a:p>
            <a:pPr algn="just">
              <a:buFont typeface="Wingdings 2" pitchFamily="18" charset="2"/>
              <a:buNone/>
            </a:pPr>
            <a:r>
              <a:rPr lang="en-US" b="1" dirty="0" smtClean="0"/>
              <a:t>This should include</a:t>
            </a:r>
          </a:p>
          <a:p>
            <a:pPr algn="just">
              <a:buFont typeface="Wingdings 2" pitchFamily="18" charset="2"/>
              <a:buNone/>
            </a:pPr>
            <a:r>
              <a:rPr lang="en-US" dirty="0" smtClean="0"/>
              <a:t>An internal control review process of ICAAP.</a:t>
            </a:r>
          </a:p>
          <a:p>
            <a:pPr algn="just">
              <a:buFont typeface="Wingdings 2" pitchFamily="18" charset="2"/>
              <a:buNone/>
            </a:pPr>
            <a:r>
              <a:rPr lang="en-US" dirty="0" smtClean="0"/>
              <a:t>The internal control review process should cover:</a:t>
            </a:r>
            <a:endParaRPr lang="ar-JO" dirty="0" smtClean="0">
              <a:ea typeface="Majalla UI"/>
            </a:endParaRPr>
          </a:p>
          <a:p>
            <a:pPr algn="just"/>
            <a:r>
              <a:rPr lang="en-US" sz="2400" dirty="0" smtClean="0"/>
              <a:t>Appropriateness of the Bank’s capital assessment process given the nature, scope and complexity of its business activities; </a:t>
            </a:r>
            <a:endParaRPr lang="ar-JO" sz="2400" dirty="0" smtClean="0">
              <a:ea typeface="Majalla UI"/>
            </a:endParaRPr>
          </a:p>
          <a:p>
            <a:pPr algn="just"/>
            <a:r>
              <a:rPr lang="en-US" sz="2400" dirty="0" smtClean="0"/>
              <a:t>Identification of large exposures and risk concentrations; </a:t>
            </a:r>
            <a:endParaRPr lang="ar-JO" sz="2400" dirty="0" smtClean="0">
              <a:ea typeface="Majalla UI"/>
            </a:endParaRPr>
          </a:p>
          <a:p>
            <a:pPr algn="just"/>
            <a:r>
              <a:rPr lang="en-US" sz="2400" dirty="0" smtClean="0"/>
              <a:t>Accuracy and completeness of data inputs into the Bank’s capital assessment process; </a:t>
            </a:r>
          </a:p>
          <a:p>
            <a:endParaRPr lang="ar-JO" sz="2400" dirty="0" smtClean="0">
              <a:ea typeface="Majalla UI"/>
            </a:endParaRPr>
          </a:p>
          <a:p>
            <a:pPr>
              <a:buFont typeface="Wingdings 2" pitchFamily="18" charset="2"/>
              <a:buNone/>
            </a:pPr>
            <a:endParaRPr lang="en-US" dirty="0" smtClean="0"/>
          </a:p>
          <a:p>
            <a:pPr>
              <a:buFontTx/>
              <a:buChar char="-"/>
            </a:pPr>
            <a:endParaRPr lang="ar-JO" dirty="0" smtClean="0">
              <a:ea typeface="Majalla UI"/>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p:txBody>
          <a:bodyPr>
            <a:normAutofit fontScale="90000"/>
          </a:bodyPr>
          <a:lstStyle/>
          <a:p>
            <a:pPr algn="ctr"/>
            <a:r>
              <a:rPr lang="en-US" sz="3600" smtClean="0"/>
              <a:t>9. Challenge and Adoption of the ICAAP</a:t>
            </a:r>
            <a:br>
              <a:rPr lang="en-US" sz="3600" smtClean="0"/>
            </a:br>
            <a:endParaRPr lang="ar-JO" sz="3600" smtClean="0"/>
          </a:p>
        </p:txBody>
      </p:sp>
      <p:sp>
        <p:nvSpPr>
          <p:cNvPr id="144387" name="Content Placeholder 2"/>
          <p:cNvSpPr>
            <a:spLocks noGrp="1"/>
          </p:cNvSpPr>
          <p:nvPr>
            <p:ph idx="1"/>
          </p:nvPr>
        </p:nvSpPr>
        <p:spPr/>
        <p:txBody>
          <a:bodyPr/>
          <a:lstStyle/>
          <a:p>
            <a:pPr algn="just"/>
            <a:r>
              <a:rPr lang="en-US" sz="2800" dirty="0" smtClean="0"/>
              <a:t>Reasonableness and validity of stress scenarios used in the capital assessment process; </a:t>
            </a:r>
          </a:p>
          <a:p>
            <a:pPr algn="just"/>
            <a:endParaRPr lang="ar-JO" sz="2800" dirty="0" smtClean="0">
              <a:ea typeface="Majalla UI"/>
            </a:endParaRPr>
          </a:p>
          <a:p>
            <a:pPr algn="just"/>
            <a:r>
              <a:rPr lang="en-US" sz="2800" dirty="0" smtClean="0"/>
              <a:t>Reasonableness of the assumptions used in the ICAAP calculations; and </a:t>
            </a:r>
          </a:p>
          <a:p>
            <a:pPr algn="just"/>
            <a:endParaRPr lang="ar-JO" sz="2800" dirty="0" smtClean="0">
              <a:ea typeface="Majalla UI"/>
            </a:endParaRPr>
          </a:p>
          <a:p>
            <a:pPr algn="just"/>
            <a:r>
              <a:rPr lang="en-US" sz="2800" dirty="0" smtClean="0"/>
              <a:t>Appropriateness of the financial projections given the Bank’s business plan and strategy </a:t>
            </a:r>
          </a:p>
          <a:p>
            <a:pPr>
              <a:buFont typeface="Wingdings 2" pitchFamily="18" charset="2"/>
              <a:buNone/>
            </a:pPr>
            <a:endParaRPr lang="ar-JO" dirty="0" smtClean="0">
              <a:ea typeface="Majalla UI"/>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p:txBody>
          <a:bodyPr/>
          <a:lstStyle/>
          <a:p>
            <a:pPr algn="ctr"/>
            <a:r>
              <a:rPr lang="en-US" smtClean="0"/>
              <a:t>Validation Process (SREP)</a:t>
            </a:r>
            <a:endParaRPr lang="ar-JO" smtClean="0"/>
          </a:p>
        </p:txBody>
      </p:sp>
      <p:sp>
        <p:nvSpPr>
          <p:cNvPr id="145411" name="Content Placeholder 2"/>
          <p:cNvSpPr>
            <a:spLocks noGrp="1"/>
          </p:cNvSpPr>
          <p:nvPr>
            <p:ph idx="1"/>
          </p:nvPr>
        </p:nvSpPr>
        <p:spPr/>
        <p:txBody>
          <a:bodyPr>
            <a:normAutofit lnSpcReduction="10000"/>
          </a:bodyPr>
          <a:lstStyle/>
          <a:p>
            <a:pPr algn="just">
              <a:buFont typeface="Wingdings 2" pitchFamily="18" charset="2"/>
              <a:buNone/>
            </a:pPr>
            <a:r>
              <a:rPr lang="en-US" dirty="0" smtClean="0"/>
              <a:t>The task of the regulator is to review and evaluate the ICAAP and the soundness of the internal governance processes within which it is used.</a:t>
            </a:r>
          </a:p>
          <a:p>
            <a:pPr algn="just">
              <a:buFont typeface="Wingdings 2" pitchFamily="18" charset="2"/>
              <a:buNone/>
            </a:pPr>
            <a:endParaRPr lang="en-US" dirty="0" smtClean="0"/>
          </a:p>
          <a:p>
            <a:pPr algn="just">
              <a:buFont typeface="Wingdings 2" pitchFamily="18" charset="2"/>
              <a:buNone/>
            </a:pPr>
            <a:r>
              <a:rPr lang="en-US" dirty="0" smtClean="0"/>
              <a:t> The purpose of this process is to ensure that a firm has sufficient capital to support all material risks to which the business is exposed.</a:t>
            </a:r>
            <a:endParaRPr lang="ar-JO" dirty="0" smtClean="0">
              <a:ea typeface="Majalla UI"/>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pPr algn="ctr"/>
            <a:r>
              <a:rPr lang="en-US" smtClean="0"/>
              <a:t>Validation Process (SREP)</a:t>
            </a:r>
            <a:endParaRPr lang="ar-JO" smtClean="0"/>
          </a:p>
        </p:txBody>
      </p:sp>
      <p:sp>
        <p:nvSpPr>
          <p:cNvPr id="3" name="Content Placeholder 2"/>
          <p:cNvSpPr>
            <a:spLocks noGrp="1"/>
          </p:cNvSpPr>
          <p:nvPr>
            <p:ph idx="1"/>
          </p:nvPr>
        </p:nvSpPr>
        <p:spPr/>
        <p:txBody>
          <a:bodyPr/>
          <a:lstStyle/>
          <a:p>
            <a:pPr>
              <a:buFont typeface="Wingdings 2" pitchFamily="18" charset="2"/>
              <a:buNone/>
              <a:defRPr/>
            </a:pPr>
            <a:r>
              <a:rPr lang="en-US" dirty="0" smtClean="0"/>
              <a:t>The SREP will effectively –</a:t>
            </a:r>
          </a:p>
          <a:p>
            <a:pPr>
              <a:defRPr/>
            </a:pPr>
            <a:r>
              <a:rPr lang="en-US" dirty="0" smtClean="0"/>
              <a:t>review and evaluate:</a:t>
            </a:r>
          </a:p>
          <a:p>
            <a:pPr marL="806450">
              <a:buFont typeface="Wingdings" pitchFamily="2" charset="2"/>
              <a:buChar char="Ø"/>
              <a:defRPr/>
            </a:pPr>
            <a:r>
              <a:rPr lang="en-US" dirty="0" smtClean="0"/>
              <a:t>the firm’s risk profile</a:t>
            </a:r>
          </a:p>
          <a:p>
            <a:pPr marL="806450">
              <a:buFont typeface="Wingdings" pitchFamily="2" charset="2"/>
              <a:buChar char="Ø"/>
              <a:defRPr/>
            </a:pPr>
            <a:r>
              <a:rPr lang="en-US" dirty="0" smtClean="0"/>
              <a:t>the adequacy and reliability of the firm’s ICAAP</a:t>
            </a:r>
          </a:p>
          <a:p>
            <a:pPr marL="806450">
              <a:buFont typeface="Wingdings" pitchFamily="2" charset="2"/>
              <a:buChar char="Ø"/>
              <a:defRPr/>
            </a:pPr>
            <a:r>
              <a:rPr lang="en-US" dirty="0" smtClean="0"/>
              <a:t>the adequacy of the firm’s own funds and internal capital in relation to the assessment of its overall risk profile.</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pPr algn="ctr"/>
            <a:r>
              <a:rPr lang="en-US" smtClean="0"/>
              <a:t>Validation Process (SREP)</a:t>
            </a:r>
            <a:endParaRPr lang="ar-JO" smtClean="0"/>
          </a:p>
        </p:txBody>
      </p:sp>
      <p:sp>
        <p:nvSpPr>
          <p:cNvPr id="147459" name="Content Placeholder 2"/>
          <p:cNvSpPr>
            <a:spLocks noGrp="1"/>
          </p:cNvSpPr>
          <p:nvPr>
            <p:ph idx="1"/>
          </p:nvPr>
        </p:nvSpPr>
        <p:spPr/>
        <p:txBody>
          <a:bodyPr/>
          <a:lstStyle/>
          <a:p>
            <a:pPr algn="just"/>
            <a:r>
              <a:rPr lang="en-US" dirty="0" smtClean="0"/>
              <a:t>monitor ongoing compliance with standards laid down in the Capital Requirements</a:t>
            </a:r>
          </a:p>
          <a:p>
            <a:pPr algn="just">
              <a:buFont typeface="Wingdings 2" pitchFamily="18" charset="2"/>
              <a:buNone/>
            </a:pPr>
            <a:endParaRPr lang="en-US" dirty="0" smtClean="0"/>
          </a:p>
          <a:p>
            <a:pPr algn="just"/>
            <a:r>
              <a:rPr lang="en-US" dirty="0" smtClean="0"/>
              <a:t>identify any weaknesses or inadequacies and the necessary prudential measures to address these.</a:t>
            </a:r>
            <a:endParaRPr lang="ar-JO" dirty="0" smtClean="0">
              <a:ea typeface="Majalla UI"/>
            </a:endParaRPr>
          </a:p>
          <a:p>
            <a:pPr algn="just">
              <a:buFont typeface="Wingdings 2" pitchFamily="18" charset="2"/>
              <a:buNone/>
            </a:pPr>
            <a:endParaRPr lang="ar-JO" dirty="0" smtClean="0">
              <a:ea typeface="Majalla U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417513"/>
            <a:ext cx="8229600" cy="928687"/>
          </a:xfrm>
        </p:spPr>
        <p:txBody>
          <a:bodyPr/>
          <a:lstStyle/>
          <a:p>
            <a:r>
              <a:rPr lang="ar-JO" smtClean="0"/>
              <a:t>المراجعة الاشرافية</a:t>
            </a:r>
            <a:endParaRPr lang="en-US" smtClean="0"/>
          </a:p>
        </p:txBody>
      </p:sp>
      <p:sp>
        <p:nvSpPr>
          <p:cNvPr id="323587" name="Rectangle 3"/>
          <p:cNvSpPr>
            <a:spLocks noGrp="1" noChangeArrowheads="1"/>
          </p:cNvSpPr>
          <p:nvPr>
            <p:ph type="body" idx="1"/>
          </p:nvPr>
        </p:nvSpPr>
        <p:spPr>
          <a:xfrm>
            <a:off x="381000" y="1676400"/>
            <a:ext cx="8382000" cy="4876800"/>
          </a:xfrm>
        </p:spPr>
        <p:txBody>
          <a:bodyPr/>
          <a:lstStyle/>
          <a:p>
            <a:pPr algn="just" rtl="1">
              <a:lnSpc>
                <a:spcPct val="90000"/>
              </a:lnSpc>
              <a:buFontTx/>
              <a:buNone/>
            </a:pPr>
            <a:r>
              <a:rPr lang="ar-JO" b="1" dirty="0" smtClean="0"/>
              <a:t>المخاطر التي تغطيها الدعامة الثانية</a:t>
            </a:r>
            <a:endParaRPr lang="ar-SA" b="1" dirty="0" smtClean="0"/>
          </a:p>
          <a:p>
            <a:pPr algn="just" rtl="1">
              <a:lnSpc>
                <a:spcPct val="90000"/>
              </a:lnSpc>
            </a:pPr>
            <a:r>
              <a:rPr lang="ar-SA" dirty="0" smtClean="0"/>
              <a:t>المخاطر المأخوذة ضمن الركن الأول ولم تتم الإحاطة بها بشكل كامل</a:t>
            </a:r>
            <a:r>
              <a:rPr lang="ar-JO" dirty="0" smtClean="0"/>
              <a:t> مثل مخاطر التركزات الائتمانية, المخاطر المتبقية من مخاطر التشغيل نتيجة استعمال طريقة المؤشر الاساسي.</a:t>
            </a:r>
          </a:p>
          <a:p>
            <a:pPr algn="just" rtl="1">
              <a:lnSpc>
                <a:spcPct val="90000"/>
              </a:lnSpc>
            </a:pPr>
            <a:r>
              <a:rPr lang="ar-JO" dirty="0" smtClean="0"/>
              <a:t>المخاطر التي لم تؤخذ بالاعتبار ضمن الركن الأول مثل مخاطر السيولة, مخاطر اسعار الفوائد في المحفظة البنكية, مخاطر السمعة, المخاطر الاستراتيجية.</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pPr algn="ctr"/>
            <a:r>
              <a:rPr lang="en-US" smtClean="0"/>
              <a:t>Validation Process (SREP)</a:t>
            </a:r>
            <a:endParaRPr lang="ar-JO" smtClean="0"/>
          </a:p>
        </p:txBody>
      </p:sp>
      <p:sp>
        <p:nvSpPr>
          <p:cNvPr id="148483" name="Content Placeholder 2"/>
          <p:cNvSpPr>
            <a:spLocks noGrp="1"/>
          </p:cNvSpPr>
          <p:nvPr>
            <p:ph idx="1"/>
          </p:nvPr>
        </p:nvSpPr>
        <p:spPr/>
        <p:txBody>
          <a:bodyPr/>
          <a:lstStyle/>
          <a:p>
            <a:pPr marL="514350" indent="-514350" algn="just">
              <a:buFont typeface="Wingdings 2" pitchFamily="18" charset="2"/>
              <a:buAutoNum type="arabicPeriod"/>
              <a:defRPr/>
            </a:pPr>
            <a:r>
              <a:rPr lang="en-US" b="1" dirty="0" smtClean="0"/>
              <a:t>Review of existing ICAAP policy</a:t>
            </a:r>
          </a:p>
          <a:p>
            <a:pPr marL="514350" indent="-514350" algn="just">
              <a:buFont typeface="Wingdings 2" pitchFamily="18" charset="2"/>
              <a:buNone/>
              <a:defRPr/>
            </a:pPr>
            <a:r>
              <a:rPr lang="en-US" sz="2000" b="1" dirty="0" smtClean="0"/>
              <a:t>The review of the ICAAP policy shall at least perform the following:</a:t>
            </a:r>
          </a:p>
          <a:p>
            <a:pPr marL="514350" indent="-514350" algn="just">
              <a:buFont typeface="Wingdings 2" pitchFamily="18" charset="2"/>
              <a:buNone/>
              <a:defRPr/>
            </a:pPr>
            <a:r>
              <a:rPr lang="en-US" sz="2000" b="1" dirty="0" smtClean="0"/>
              <a:t>a. Boards and senior management oversight:</a:t>
            </a:r>
          </a:p>
          <a:p>
            <a:pPr algn="just">
              <a:buFont typeface="Wingdings" pitchFamily="2" charset="2"/>
              <a:buChar char="ü"/>
              <a:defRPr/>
            </a:pPr>
            <a:r>
              <a:rPr lang="en-US" sz="2400" dirty="0" smtClean="0"/>
              <a:t>ICAAP governance structure.</a:t>
            </a:r>
          </a:p>
          <a:p>
            <a:pPr algn="just">
              <a:buFont typeface="Wingdings" pitchFamily="2" charset="2"/>
              <a:buChar char="ü"/>
              <a:defRPr/>
            </a:pPr>
            <a:r>
              <a:rPr lang="en-US" sz="2400" dirty="0" smtClean="0"/>
              <a:t>ICAAP information flow diagram.</a:t>
            </a:r>
          </a:p>
          <a:p>
            <a:pPr algn="just">
              <a:buFont typeface="Wingdings" pitchFamily="2" charset="2"/>
              <a:buChar char="ü"/>
              <a:defRPr/>
            </a:pPr>
            <a:r>
              <a:rPr lang="en-US" sz="2400" dirty="0" smtClean="0"/>
              <a:t>The committee that the bank has assigned to over sight over the ICAAP process to ensure efficiency of the process.</a:t>
            </a:r>
          </a:p>
          <a:p>
            <a:pPr algn="just">
              <a:buFont typeface="Wingdings" pitchFamily="2" charset="2"/>
              <a:buChar char="ü"/>
              <a:defRPr/>
            </a:pPr>
            <a:r>
              <a:rPr lang="en-US" sz="2400" dirty="0" smtClean="0"/>
              <a:t>ICAAP Manager roles and responsibilities, and the person assigned by the bank as an ICAAP Manager.</a:t>
            </a:r>
          </a:p>
          <a:p>
            <a:pPr algn="just">
              <a:buFont typeface="Wingdings" pitchFamily="2" charset="2"/>
              <a:buChar char="ü"/>
              <a:defRPr/>
            </a:pPr>
            <a:r>
              <a:rPr lang="en-US" sz="2400" dirty="0" smtClean="0"/>
              <a:t>Internal audit department reviews over the ICAAP processes.</a:t>
            </a:r>
          </a:p>
          <a:p>
            <a:pPr>
              <a:buFont typeface="Wingdings 2" pitchFamily="18" charset="2"/>
              <a:buNone/>
              <a:defRPr/>
            </a:pPr>
            <a:endParaRPr lang="en-US" dirty="0"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p:txBody>
          <a:bodyPr/>
          <a:lstStyle/>
          <a:p>
            <a:pPr algn="ctr"/>
            <a:r>
              <a:rPr lang="en-US" smtClean="0"/>
              <a:t>Validation Process (SREP)</a:t>
            </a:r>
            <a:endParaRPr lang="ar-JO" smtClean="0"/>
          </a:p>
        </p:txBody>
      </p:sp>
      <p:sp>
        <p:nvSpPr>
          <p:cNvPr id="148483" name="Content Placeholder 2"/>
          <p:cNvSpPr>
            <a:spLocks noGrp="1"/>
          </p:cNvSpPr>
          <p:nvPr>
            <p:ph idx="1"/>
          </p:nvPr>
        </p:nvSpPr>
        <p:spPr/>
        <p:txBody>
          <a:bodyPr/>
          <a:lstStyle/>
          <a:p>
            <a:pPr marL="514350" indent="-514350" algn="just">
              <a:buFont typeface="Wingdings 2" pitchFamily="18" charset="2"/>
              <a:buAutoNum type="arabicPeriod"/>
              <a:defRPr/>
            </a:pPr>
            <a:r>
              <a:rPr lang="en-US" b="1" dirty="0" smtClean="0"/>
              <a:t>Review of existing ICAAP policy</a:t>
            </a:r>
          </a:p>
          <a:p>
            <a:pPr marL="514350" indent="-514350" algn="just">
              <a:buFont typeface="Wingdings 2" pitchFamily="18" charset="2"/>
              <a:buNone/>
              <a:defRPr/>
            </a:pPr>
            <a:r>
              <a:rPr lang="en-US" sz="2000" b="1" dirty="0" smtClean="0"/>
              <a:t>The review of the ICAAP policy shall at least perform the following:</a:t>
            </a:r>
          </a:p>
          <a:p>
            <a:pPr marL="514350" indent="-514350" algn="just">
              <a:buFont typeface="Wingdings 2" pitchFamily="18" charset="2"/>
              <a:buNone/>
              <a:defRPr/>
            </a:pPr>
            <a:r>
              <a:rPr lang="en-US" sz="2400" b="1" dirty="0" smtClean="0"/>
              <a:t>b. The bank’s ICAAP policy includes the comprehensive and sufficient risk assessment that covers:</a:t>
            </a:r>
          </a:p>
          <a:p>
            <a:pPr algn="just">
              <a:buFont typeface="Wingdings" pitchFamily="2" charset="2"/>
              <a:buChar char="ü"/>
              <a:defRPr/>
            </a:pPr>
            <a:r>
              <a:rPr lang="en-US" sz="2400" dirty="0" smtClean="0"/>
              <a:t>Credit concentration risk ;</a:t>
            </a:r>
          </a:p>
          <a:p>
            <a:pPr algn="just">
              <a:buFont typeface="Wingdings" pitchFamily="2" charset="2"/>
              <a:buChar char="ü"/>
              <a:defRPr/>
            </a:pPr>
            <a:r>
              <a:rPr lang="en-US" sz="2400" dirty="0" smtClean="0"/>
              <a:t>Interest rate risk in the banking books;</a:t>
            </a:r>
          </a:p>
          <a:p>
            <a:pPr algn="just">
              <a:buFont typeface="Wingdings" pitchFamily="2" charset="2"/>
              <a:buChar char="ü"/>
              <a:defRPr/>
            </a:pPr>
            <a:r>
              <a:rPr lang="en-US" sz="2400" dirty="0" smtClean="0"/>
              <a:t>Liquidity risk;</a:t>
            </a:r>
          </a:p>
          <a:p>
            <a:pPr algn="just">
              <a:buFont typeface="Wingdings" pitchFamily="2" charset="2"/>
              <a:buChar char="ü"/>
              <a:defRPr/>
            </a:pPr>
            <a:r>
              <a:rPr lang="en-US" sz="2400" dirty="0" smtClean="0"/>
              <a:t>Reputation risk;</a:t>
            </a:r>
          </a:p>
          <a:p>
            <a:pPr algn="just">
              <a:buFont typeface="Wingdings" pitchFamily="2" charset="2"/>
              <a:buChar char="ü"/>
              <a:defRPr/>
            </a:pPr>
            <a:r>
              <a:rPr lang="en-US" sz="2400" dirty="0" smtClean="0"/>
              <a:t>Business / strategic risk; and</a:t>
            </a:r>
          </a:p>
          <a:p>
            <a:pPr algn="just">
              <a:buFont typeface="Wingdings" pitchFamily="2" charset="2"/>
              <a:buChar char="ü"/>
              <a:defRPr/>
            </a:pPr>
            <a:r>
              <a:rPr lang="en-US" sz="2400" dirty="0" smtClean="0"/>
              <a:t>Risk aggregation and diversification</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pPr algn="ctr"/>
            <a:r>
              <a:rPr lang="en-US" smtClean="0"/>
              <a:t>Validation Process (SREP)</a:t>
            </a:r>
            <a:endParaRPr lang="ar-JO" smtClean="0"/>
          </a:p>
        </p:txBody>
      </p:sp>
      <p:sp>
        <p:nvSpPr>
          <p:cNvPr id="3" name="Content Placeholder 2"/>
          <p:cNvSpPr>
            <a:spLocks noGrp="1"/>
          </p:cNvSpPr>
          <p:nvPr>
            <p:ph idx="1"/>
          </p:nvPr>
        </p:nvSpPr>
        <p:spPr/>
        <p:txBody>
          <a:bodyPr>
            <a:normAutofit fontScale="92500"/>
          </a:bodyPr>
          <a:lstStyle/>
          <a:p>
            <a:pPr marL="514350" indent="-514350">
              <a:buFont typeface="Wingdings 2" pitchFamily="18" charset="2"/>
              <a:buAutoNum type="arabicPeriod"/>
              <a:defRPr/>
            </a:pPr>
            <a:r>
              <a:rPr lang="en-US" b="1" dirty="0" smtClean="0"/>
              <a:t>Review of existing ICAAP policy</a:t>
            </a:r>
          </a:p>
          <a:p>
            <a:pPr marL="514350" indent="-514350" algn="just">
              <a:buFont typeface="Wingdings 2" pitchFamily="18" charset="2"/>
              <a:buNone/>
              <a:defRPr/>
            </a:pPr>
            <a:r>
              <a:rPr lang="en-US" sz="2400" dirty="0" smtClean="0"/>
              <a:t>The review of the ICAAP policy shall at least perform the following</a:t>
            </a:r>
          </a:p>
          <a:p>
            <a:pPr algn="just">
              <a:buFont typeface="Wingdings 2" pitchFamily="18" charset="2"/>
              <a:buNone/>
              <a:defRPr/>
            </a:pPr>
            <a:r>
              <a:rPr lang="en-US" dirty="0" smtClean="0"/>
              <a:t>c. The bank’s ICAAP policy shall include Stress Testing</a:t>
            </a:r>
          </a:p>
          <a:p>
            <a:pPr algn="just">
              <a:buFont typeface="Wingdings 2" pitchFamily="18" charset="2"/>
              <a:buNone/>
              <a:defRPr/>
            </a:pPr>
            <a:r>
              <a:rPr lang="en-US" dirty="0" smtClean="0"/>
              <a:t>section that refers to various techniques used by the Bank to measure their vulnerability to exceptional but plausible events.</a:t>
            </a:r>
          </a:p>
          <a:p>
            <a:pPr algn="just">
              <a:buFont typeface="Wingdings 2" pitchFamily="18" charset="2"/>
              <a:buNone/>
              <a:defRPr/>
            </a:pPr>
            <a:r>
              <a:rPr lang="en-US" dirty="0" smtClean="0"/>
              <a:t>d. The ICCAP policy includes monitoring and reporting section</a:t>
            </a:r>
          </a:p>
          <a:p>
            <a:pPr>
              <a:buFont typeface="Wingdings 2" pitchFamily="18" charset="2"/>
              <a:buNone/>
              <a:defRPr/>
            </a:pPr>
            <a:endParaRPr lang="ar-JO"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p:txBody>
          <a:bodyPr/>
          <a:lstStyle/>
          <a:p>
            <a:pPr algn="ctr"/>
            <a:r>
              <a:rPr lang="en-US" smtClean="0"/>
              <a:t>Validation Process (SREP)</a:t>
            </a:r>
            <a:endParaRPr lang="ar-JO" smtClean="0"/>
          </a:p>
        </p:txBody>
      </p:sp>
      <p:sp>
        <p:nvSpPr>
          <p:cNvPr id="3" name="Content Placeholder 2"/>
          <p:cNvSpPr>
            <a:spLocks noGrp="1"/>
          </p:cNvSpPr>
          <p:nvPr>
            <p:ph idx="1"/>
          </p:nvPr>
        </p:nvSpPr>
        <p:spPr/>
        <p:txBody>
          <a:bodyPr/>
          <a:lstStyle/>
          <a:p>
            <a:pPr marL="514350" indent="-514350" algn="just">
              <a:buFont typeface="Wingdings 2" pitchFamily="18" charset="2"/>
              <a:buNone/>
              <a:defRPr/>
            </a:pPr>
            <a:r>
              <a:rPr lang="en-US" b="1" dirty="0" smtClean="0"/>
              <a:t>2. ICAAP Frame work</a:t>
            </a:r>
          </a:p>
          <a:p>
            <a:pPr marL="514350" indent="-514350" algn="just">
              <a:buFontTx/>
              <a:buChar char="-"/>
              <a:defRPr/>
            </a:pPr>
            <a:r>
              <a:rPr lang="en-US" dirty="0" smtClean="0"/>
              <a:t>Risk Governance: The role of board and senior management is setting risk appetite</a:t>
            </a:r>
          </a:p>
          <a:p>
            <a:pPr marL="514350" indent="-514350" algn="just">
              <a:buFontTx/>
              <a:buChar char="-"/>
              <a:defRPr/>
            </a:pPr>
            <a:r>
              <a:rPr lang="en-US" dirty="0" smtClean="0"/>
              <a:t>ICAAP Committee Role and Responsibilities</a:t>
            </a:r>
          </a:p>
          <a:p>
            <a:pPr marL="514350" indent="-514350" algn="just">
              <a:buFontTx/>
              <a:buChar char="-"/>
              <a:defRPr/>
            </a:pPr>
            <a:r>
              <a:rPr lang="en-US" dirty="0" smtClean="0"/>
              <a:t>Role and responsibilities of risk management department. </a:t>
            </a:r>
          </a:p>
          <a:p>
            <a:pPr marL="514350" indent="-514350">
              <a:buFontTx/>
              <a:buChar char="-"/>
              <a:defRPr/>
            </a:pPr>
            <a:endParaRPr lang="en-US" b="1" dirty="0" smtClean="0"/>
          </a:p>
          <a:p>
            <a:pPr>
              <a:buFont typeface="Wingdings 2" pitchFamily="18" charset="2"/>
              <a:buNone/>
              <a:defRPr/>
            </a:pPr>
            <a:endParaRPr lang="ar-JO"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pPr algn="ctr"/>
            <a:r>
              <a:rPr lang="en-US" smtClean="0"/>
              <a:t>Validation Process (SREP)</a:t>
            </a:r>
            <a:endParaRPr lang="ar-JO" smtClean="0"/>
          </a:p>
        </p:txBody>
      </p:sp>
      <p:sp>
        <p:nvSpPr>
          <p:cNvPr id="152579" name="Content Placeholder 2"/>
          <p:cNvSpPr>
            <a:spLocks noGrp="1"/>
          </p:cNvSpPr>
          <p:nvPr>
            <p:ph idx="1"/>
          </p:nvPr>
        </p:nvSpPr>
        <p:spPr/>
        <p:txBody>
          <a:bodyPr/>
          <a:lstStyle/>
          <a:p>
            <a:pPr>
              <a:buFont typeface="Wingdings 2" pitchFamily="18" charset="2"/>
              <a:buNone/>
            </a:pPr>
            <a:r>
              <a:rPr lang="en-US" smtClean="0"/>
              <a:t>3. Risk Capital Strategy</a:t>
            </a:r>
          </a:p>
          <a:p>
            <a:pPr>
              <a:buFontTx/>
              <a:buChar char="-"/>
            </a:pPr>
            <a:r>
              <a:rPr lang="en-US" smtClean="0"/>
              <a:t>Risk Appetite </a:t>
            </a:r>
          </a:p>
          <a:p>
            <a:pPr>
              <a:buFontTx/>
              <a:buChar char="-"/>
            </a:pPr>
            <a:r>
              <a:rPr lang="en-US" smtClean="0"/>
              <a:t>Risk Tolerance</a:t>
            </a:r>
            <a:endParaRPr lang="ar-JO" smtClean="0">
              <a:ea typeface="Majalla UI"/>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pPr algn="ctr"/>
            <a:r>
              <a:rPr lang="en-US" smtClean="0"/>
              <a:t>Validation Process (SREP)</a:t>
            </a:r>
            <a:endParaRPr lang="ar-JO" smtClean="0"/>
          </a:p>
        </p:txBody>
      </p:sp>
      <p:sp>
        <p:nvSpPr>
          <p:cNvPr id="153603" name="Content Placeholder 2"/>
          <p:cNvSpPr>
            <a:spLocks noGrp="1"/>
          </p:cNvSpPr>
          <p:nvPr>
            <p:ph idx="1"/>
          </p:nvPr>
        </p:nvSpPr>
        <p:spPr/>
        <p:txBody>
          <a:bodyPr/>
          <a:lstStyle/>
          <a:p>
            <a:pPr algn="just">
              <a:buFont typeface="Wingdings 2" pitchFamily="18" charset="2"/>
              <a:buNone/>
            </a:pPr>
            <a:r>
              <a:rPr lang="en-US" dirty="0" smtClean="0"/>
              <a:t>4. Capital Budgeting </a:t>
            </a:r>
          </a:p>
          <a:p>
            <a:pPr algn="just">
              <a:buFont typeface="Wingdings 2" pitchFamily="18" charset="2"/>
              <a:buNone/>
            </a:pPr>
            <a:r>
              <a:rPr lang="en-US" b="1" dirty="0" smtClean="0"/>
              <a:t>- Capital Planning and Budgeting Framework</a:t>
            </a:r>
          </a:p>
          <a:p>
            <a:pPr algn="just">
              <a:buFont typeface="Wingdings 2" pitchFamily="18" charset="2"/>
              <a:buNone/>
            </a:pPr>
            <a:r>
              <a:rPr lang="en-US" sz="2000" dirty="0" smtClean="0"/>
              <a:t>A fully-integrated capital planning would be linked to the budgeting process, which will provide the following.</a:t>
            </a:r>
          </a:p>
          <a:p>
            <a:pPr algn="just">
              <a:buFont typeface="Wingdings" pitchFamily="2" charset="2"/>
              <a:buChar char="ü"/>
            </a:pPr>
            <a:r>
              <a:rPr lang="en-US" sz="2000" dirty="0" smtClean="0"/>
              <a:t>Available physical (book) capital – essentially a function of profits, dividends and other capital management activities;</a:t>
            </a:r>
          </a:p>
          <a:p>
            <a:pPr algn="just">
              <a:buFont typeface="Wingdings" pitchFamily="2" charset="2"/>
              <a:buChar char="ü"/>
            </a:pPr>
            <a:r>
              <a:rPr lang="en-US" sz="2000" dirty="0" smtClean="0"/>
              <a:t>Required economic capital – essentially a function of forecast credit exposures,</a:t>
            </a:r>
          </a:p>
          <a:p>
            <a:pPr algn="just">
              <a:buFont typeface="Wingdings" pitchFamily="2" charset="2"/>
              <a:buChar char="ü"/>
            </a:pPr>
            <a:r>
              <a:rPr lang="en-US" sz="2000" dirty="0" smtClean="0"/>
              <a:t>Required regulatory capital – essentially a function of forecast risk-weighted assets</a:t>
            </a:r>
            <a:endParaRPr lang="ar-JO" sz="2000" dirty="0" smtClean="0">
              <a:ea typeface="Majalla UI"/>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p:txBody>
          <a:bodyPr/>
          <a:lstStyle/>
          <a:p>
            <a:pPr algn="ctr"/>
            <a:r>
              <a:rPr lang="en-US" smtClean="0"/>
              <a:t>Validation Process (SREP)</a:t>
            </a:r>
            <a:endParaRPr lang="ar-JO" smtClean="0"/>
          </a:p>
        </p:txBody>
      </p:sp>
      <p:sp>
        <p:nvSpPr>
          <p:cNvPr id="154627" name="Content Placeholder 2"/>
          <p:cNvSpPr>
            <a:spLocks noGrp="1"/>
          </p:cNvSpPr>
          <p:nvPr>
            <p:ph idx="1"/>
          </p:nvPr>
        </p:nvSpPr>
        <p:spPr/>
        <p:txBody>
          <a:bodyPr/>
          <a:lstStyle/>
          <a:p>
            <a:pPr algn="just">
              <a:buFont typeface="Wingdings 2" pitchFamily="18" charset="2"/>
              <a:buNone/>
            </a:pPr>
            <a:r>
              <a:rPr lang="en-US" dirty="0" smtClean="0"/>
              <a:t>5. Risk Assessment and Measurements</a:t>
            </a:r>
          </a:p>
          <a:p>
            <a:pPr algn="just">
              <a:buFontTx/>
              <a:buChar char="-"/>
            </a:pPr>
            <a:r>
              <a:rPr lang="en-US" dirty="0" smtClean="0"/>
              <a:t>QUANTITATIVE</a:t>
            </a:r>
          </a:p>
          <a:p>
            <a:pPr algn="just">
              <a:buFontTx/>
              <a:buChar char="-"/>
            </a:pPr>
            <a:r>
              <a:rPr lang="en-US" dirty="0" smtClean="0"/>
              <a:t>QULAITATATIE</a:t>
            </a:r>
          </a:p>
          <a:p>
            <a:pPr algn="just">
              <a:buFont typeface="Wingdings 2" pitchFamily="18" charset="2"/>
              <a:buNone/>
            </a:pPr>
            <a:endParaRPr lang="en-US" dirty="0" smtClean="0"/>
          </a:p>
          <a:p>
            <a:pPr algn="just">
              <a:buFont typeface="Wingdings 2" pitchFamily="18" charset="2"/>
              <a:buNone/>
            </a:pPr>
            <a:r>
              <a:rPr lang="en-US" dirty="0" smtClean="0"/>
              <a:t>The bank’s methodology and assumption to measure each risk.</a:t>
            </a:r>
          </a:p>
          <a:p>
            <a:pPr algn="just">
              <a:buFont typeface="Wingdings 2" pitchFamily="18" charset="2"/>
              <a:buNone/>
            </a:pPr>
            <a:r>
              <a:rPr lang="en-US" dirty="0" smtClean="0"/>
              <a:t>5. Stress Testing</a:t>
            </a:r>
            <a:endParaRPr lang="ar-JO" dirty="0" smtClean="0">
              <a:ea typeface="Majalla U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762000" y="304800"/>
            <a:ext cx="7772400" cy="914400"/>
          </a:xfrm>
        </p:spPr>
        <p:txBody>
          <a:bodyPr/>
          <a:lstStyle/>
          <a:p>
            <a:r>
              <a:rPr lang="ar-JO" smtClean="0"/>
              <a:t>المراجعة الاشرافية</a:t>
            </a:r>
            <a:endParaRPr lang="en-US" smtClean="0"/>
          </a:p>
        </p:txBody>
      </p:sp>
      <p:sp>
        <p:nvSpPr>
          <p:cNvPr id="325635" name="Rectangle 3"/>
          <p:cNvSpPr>
            <a:spLocks noGrp="1" noChangeArrowheads="1"/>
          </p:cNvSpPr>
          <p:nvPr>
            <p:ph type="body" idx="1"/>
          </p:nvPr>
        </p:nvSpPr>
        <p:spPr>
          <a:xfrm>
            <a:off x="228600" y="1371600"/>
            <a:ext cx="8839200" cy="5181600"/>
          </a:xfrm>
        </p:spPr>
        <p:txBody>
          <a:bodyPr/>
          <a:lstStyle/>
          <a:p>
            <a:pPr algn="just" rtl="1">
              <a:buFontTx/>
              <a:buNone/>
            </a:pPr>
            <a:r>
              <a:rPr lang="ar-SA" dirty="0" smtClean="0"/>
              <a:t>السمات الرئيسية</a:t>
            </a:r>
            <a:r>
              <a:rPr lang="ar-JO" dirty="0" smtClean="0"/>
              <a:t> لعملية التقييم الداخلي لرأس المال</a:t>
            </a:r>
            <a:endParaRPr lang="ar-SA" dirty="0" smtClean="0"/>
          </a:p>
          <a:p>
            <a:pPr lvl="1" algn="just" rtl="1"/>
            <a:r>
              <a:rPr lang="ar-SA" dirty="0" smtClean="0"/>
              <a:t>إشراف من قبل مجلس الإدارة والإدارة العليا.</a:t>
            </a:r>
          </a:p>
          <a:p>
            <a:pPr lvl="1" algn="just" rtl="1"/>
            <a:r>
              <a:rPr lang="ar-SA" dirty="0" smtClean="0"/>
              <a:t>تقييم جيد لرأس المال.</a:t>
            </a:r>
          </a:p>
          <a:p>
            <a:pPr lvl="1" algn="just" rtl="1"/>
            <a:r>
              <a:rPr lang="ar-SA" dirty="0" smtClean="0"/>
              <a:t>تقييم شامل للمخاطر.</a:t>
            </a:r>
          </a:p>
          <a:p>
            <a:pPr lvl="1" algn="just" rtl="1"/>
            <a:r>
              <a:rPr lang="ar-SA" dirty="0" smtClean="0"/>
              <a:t>المراقبة ورفع التقارير.</a:t>
            </a:r>
          </a:p>
          <a:p>
            <a:pPr lvl="1" algn="just" rtl="1"/>
            <a:r>
              <a:rPr lang="ar-SA" dirty="0" smtClean="0"/>
              <a:t>مراجعة الضوابط الداخلية.</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ICAAP</a:t>
            </a:r>
            <a:r>
              <a:rPr lang="ar-JO" dirty="0" smtClean="0"/>
              <a:t>عملية التقييم الداخلي لرأس المال </a:t>
            </a:r>
            <a:endParaRPr lang="ar-JO" dirty="0"/>
          </a:p>
        </p:txBody>
      </p:sp>
      <p:sp>
        <p:nvSpPr>
          <p:cNvPr id="3" name="Content Placeholder 2"/>
          <p:cNvSpPr>
            <a:spLocks noGrp="1"/>
          </p:cNvSpPr>
          <p:nvPr>
            <p:ph idx="1"/>
          </p:nvPr>
        </p:nvSpPr>
        <p:spPr/>
        <p:txBody>
          <a:bodyPr>
            <a:normAutofit/>
          </a:bodyPr>
          <a:lstStyle/>
          <a:p>
            <a:pPr algn="just" rtl="1">
              <a:buNone/>
            </a:pPr>
            <a:r>
              <a:rPr lang="ar-JO" dirty="0" smtClean="0"/>
              <a:t>لا توجد طريقة مثالية أو موحدة  لعملية التقييم الداخلي لرأس المال </a:t>
            </a:r>
            <a:r>
              <a:rPr lang="en-US" dirty="0" smtClean="0"/>
              <a:t>ICAAP </a:t>
            </a:r>
            <a:r>
              <a:rPr lang="ar-JO" dirty="0" smtClean="0"/>
              <a:t> ولكن هناك عدة طرق ممكنة وكما يلي:</a:t>
            </a:r>
          </a:p>
          <a:p>
            <a:pPr algn="just" rtl="1">
              <a:buNone/>
            </a:pPr>
            <a:r>
              <a:rPr lang="ar-JO" dirty="0" smtClean="0"/>
              <a:t> </a:t>
            </a:r>
            <a:br>
              <a:rPr lang="ar-JO" dirty="0" smtClean="0"/>
            </a:br>
            <a:r>
              <a:rPr lang="ar-JO" b="1" dirty="0" smtClean="0"/>
              <a:t>- الدعامة الأولى بلس  </a:t>
            </a:r>
            <a:r>
              <a:rPr lang="en-US" b="1" dirty="0" smtClean="0"/>
              <a:t>Pillar 1 Plus</a:t>
            </a:r>
            <a:r>
              <a:rPr lang="ar-JO" dirty="0" smtClean="0"/>
              <a:t> رأس المال الذي تم احتسابة لمخاطر الائتمان, السوق, والتشغيل كاف والمطلوب احتساب رأس مال للمخاطر غير المغطاة في الدعامة الاولى.</a:t>
            </a:r>
          </a:p>
          <a:p>
            <a:pPr algn="just" rtl="1">
              <a:buNone/>
            </a:pPr>
            <a:r>
              <a:rPr lang="ar-JO" dirty="0" smtClean="0"/>
              <a:t> </a:t>
            </a:r>
            <a:br>
              <a:rPr lang="ar-JO" dirty="0" smtClean="0"/>
            </a:br>
            <a:r>
              <a:rPr lang="ar-JO" b="1" dirty="0" smtClean="0"/>
              <a:t>- البدء من الصفر </a:t>
            </a:r>
            <a:r>
              <a:rPr lang="ar-JO" dirty="0" smtClean="0"/>
              <a:t>وذلك باحتساب رأس مال لجميع</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ICAAP</a:t>
            </a:r>
            <a:r>
              <a:rPr lang="ar-JO" dirty="0" smtClean="0"/>
              <a:t>عملية التقييم الداخلي لرأس المال </a:t>
            </a:r>
            <a:endParaRPr lang="ar-JO" dirty="0"/>
          </a:p>
        </p:txBody>
      </p:sp>
      <p:sp>
        <p:nvSpPr>
          <p:cNvPr id="3" name="Content Placeholder 2"/>
          <p:cNvSpPr>
            <a:spLocks noGrp="1"/>
          </p:cNvSpPr>
          <p:nvPr>
            <p:ph idx="1"/>
          </p:nvPr>
        </p:nvSpPr>
        <p:spPr/>
        <p:txBody>
          <a:bodyPr/>
          <a:lstStyle/>
          <a:p>
            <a:pPr algn="r" rtl="1">
              <a:buNone/>
            </a:pPr>
            <a:r>
              <a:rPr lang="ar-JO" dirty="0" smtClean="0"/>
              <a:t>عملية التقييم الداخلي لرأس المال تتضمن جميع الاجرأءات والتدابير الرامية الى :</a:t>
            </a:r>
          </a:p>
          <a:p>
            <a:pPr algn="r" rtl="1">
              <a:buNone/>
            </a:pPr>
            <a:r>
              <a:rPr lang="ar-JO" dirty="0" smtClean="0"/>
              <a:t>1. تحديد وقياس ومراقبة المخاطر.</a:t>
            </a:r>
            <a:br>
              <a:rPr lang="ar-JO" dirty="0" smtClean="0"/>
            </a:br>
            <a:endParaRPr lang="ar-JO" dirty="0" smtClean="0"/>
          </a:p>
          <a:p>
            <a:pPr algn="r" rtl="1">
              <a:buNone/>
            </a:pPr>
            <a:r>
              <a:rPr lang="ar-JO" dirty="0" smtClean="0"/>
              <a:t>2. المستوى الملائم من رأس المال الداخلي فيما يتعلق بالمخاطر التي يواجهها البنك.</a:t>
            </a:r>
          </a:p>
          <a:p>
            <a:pPr algn="r" rtl="1">
              <a:buNone/>
            </a:pPr>
            <a:r>
              <a:rPr lang="ar-JO" dirty="0" smtClean="0"/>
              <a:t> </a:t>
            </a:r>
          </a:p>
          <a:p>
            <a:pPr algn="r" rtl="1">
              <a:buNone/>
            </a:pPr>
            <a:r>
              <a:rPr lang="ar-JO" dirty="0" smtClean="0"/>
              <a:t>3. تطبيق وتطوير إدارة المخاطر المناسبة.</a:t>
            </a:r>
          </a:p>
          <a:p>
            <a:pPr algn="r" rtl="1"/>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مبادئ عملية التقييم الداخلي لرأس المال</a:t>
            </a:r>
            <a:endParaRPr lang="ar-JO" dirty="0"/>
          </a:p>
        </p:txBody>
      </p:sp>
      <p:sp>
        <p:nvSpPr>
          <p:cNvPr id="3" name="Content Placeholder 2"/>
          <p:cNvSpPr>
            <a:spLocks noGrp="1"/>
          </p:cNvSpPr>
          <p:nvPr>
            <p:ph idx="1"/>
          </p:nvPr>
        </p:nvSpPr>
        <p:spPr/>
        <p:txBody>
          <a:bodyPr>
            <a:normAutofit fontScale="70000" lnSpcReduction="20000"/>
          </a:bodyPr>
          <a:lstStyle/>
          <a:p>
            <a:pPr algn="r" rtl="1">
              <a:buFont typeface="Wingdings" pitchFamily="2" charset="2"/>
              <a:buChar char="§"/>
            </a:pPr>
            <a:r>
              <a:rPr lang="ar-JO" dirty="0" smtClean="0"/>
              <a:t>ينبغي أن تكون عملية التقييم الداخلي لرأس المال مستقبليىة.</a:t>
            </a:r>
          </a:p>
          <a:p>
            <a:pPr algn="r" rtl="1">
              <a:buFont typeface="Wingdings" pitchFamily="2" charset="2"/>
              <a:buChar char="§"/>
            </a:pPr>
            <a:endParaRPr lang="ar-JO" dirty="0" smtClean="0"/>
          </a:p>
          <a:p>
            <a:pPr algn="r" rtl="1">
              <a:buFont typeface="Wingdings" pitchFamily="2" charset="2"/>
              <a:buChar char="§"/>
            </a:pPr>
            <a:r>
              <a:rPr lang="ar-JO" dirty="0" smtClean="0"/>
              <a:t>يجب أن تأخذ في الاعتبار خطط المؤسسة الاستراتيجية وان تكون مرتبطة بالظروف التي تواجة الاقتصاد المحلي. </a:t>
            </a:r>
          </a:p>
          <a:p>
            <a:pPr algn="r" rtl="1">
              <a:buFont typeface="Wingdings" pitchFamily="2" charset="2"/>
              <a:buChar char="§"/>
            </a:pPr>
            <a:endParaRPr lang="ar-JO" dirty="0" smtClean="0"/>
          </a:p>
          <a:p>
            <a:pPr algn="r" rtl="1">
              <a:buFont typeface="Wingdings" pitchFamily="2" charset="2"/>
              <a:buChar char="§"/>
            </a:pPr>
            <a:r>
              <a:rPr lang="ar-JO" dirty="0" smtClean="0"/>
              <a:t>الاستراتيجية الداخلية لعملية التقييم الداخلي لرأس المال يجب ان تأخذ بعين الاعتبار ما يلي: </a:t>
            </a:r>
            <a:br>
              <a:rPr lang="ar-JO" dirty="0" smtClean="0"/>
            </a:br>
            <a:endParaRPr lang="ar-JO" dirty="0" smtClean="0"/>
          </a:p>
          <a:p>
            <a:pPr marL="1347788" algn="r" rtl="1">
              <a:buFont typeface="Wingdings" pitchFamily="2" charset="2"/>
              <a:buChar char="ü"/>
            </a:pPr>
            <a:r>
              <a:rPr lang="ar-JO" dirty="0" smtClean="0"/>
              <a:t>توقع نمو الأصول</a:t>
            </a:r>
          </a:p>
          <a:p>
            <a:pPr marL="1347788" algn="r" rtl="1">
              <a:buFont typeface="Wingdings" pitchFamily="2" charset="2"/>
              <a:buChar char="ü"/>
            </a:pPr>
            <a:r>
              <a:rPr lang="ar-JO" dirty="0" smtClean="0"/>
              <a:t>مصادر واستخدامات الأموال المستقبلية</a:t>
            </a:r>
          </a:p>
          <a:p>
            <a:pPr marL="1347788" algn="r" rtl="1">
              <a:buFont typeface="Wingdings" pitchFamily="2" charset="2"/>
              <a:buChar char="ü"/>
            </a:pPr>
            <a:r>
              <a:rPr lang="ar-JO" dirty="0" smtClean="0"/>
              <a:t> سياسة توزيع الأرباح </a:t>
            </a:r>
          </a:p>
          <a:p>
            <a:pPr marL="1347788" algn="r" rtl="1">
              <a:buFont typeface="Wingdings" pitchFamily="2" charset="2"/>
              <a:buChar char="ü"/>
            </a:pPr>
            <a:r>
              <a:rPr lang="ar-JO" dirty="0" smtClean="0"/>
              <a:t>التخطيط الرأسمالي والتي يجب ان يحدد بها البعد الزمني (على الاقل 3 سنوات)</a:t>
            </a:r>
            <a:br>
              <a:rPr lang="ar-JO" dirty="0" smtClean="0"/>
            </a:b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خطوات عملية التقييم الداخلي لرأس المال</a:t>
            </a:r>
            <a:endParaRPr lang="ar-JO" dirty="0"/>
          </a:p>
        </p:txBody>
      </p:sp>
      <p:sp>
        <p:nvSpPr>
          <p:cNvPr id="3" name="Content Placeholder 2"/>
          <p:cNvSpPr>
            <a:spLocks noGrp="1"/>
          </p:cNvSpPr>
          <p:nvPr>
            <p:ph idx="1"/>
          </p:nvPr>
        </p:nvSpPr>
        <p:spPr/>
        <p:txBody>
          <a:bodyPr>
            <a:normAutofit/>
          </a:bodyPr>
          <a:lstStyle/>
          <a:p>
            <a:pPr marL="514350" indent="-514350" algn="r" rtl="1">
              <a:buAutoNum type="arabicPeriod"/>
            </a:pPr>
            <a:r>
              <a:rPr lang="ar-JO" dirty="0" smtClean="0"/>
              <a:t>تحديد المخاطر - إعداد قائمة بجميع المخاطر التي ممكن ان تواجة البنك وتقييم احتماليتها.</a:t>
            </a:r>
          </a:p>
          <a:p>
            <a:pPr marL="514350" indent="-514350" algn="r" rtl="1">
              <a:buAutoNum type="arabicPeriod"/>
            </a:pPr>
            <a:r>
              <a:rPr lang="ar-JO" dirty="0" smtClean="0"/>
              <a:t>تقييم رأس المال - النظر كم الرأسمال اللازم لمواجهة المخاطر التي تم تحديدها.</a:t>
            </a:r>
          </a:p>
          <a:p>
            <a:pPr marL="514350" indent="-514350" algn="r" rtl="1">
              <a:buAutoNum type="arabicPeriod"/>
            </a:pPr>
            <a:r>
              <a:rPr lang="ar-JO" dirty="0" smtClean="0"/>
              <a:t>التخطيط الرأسمالي لفترة زمنية لا تقل عن 3 سنوات.</a:t>
            </a:r>
          </a:p>
          <a:p>
            <a:pPr marL="514350" indent="-514350" algn="r" rtl="1">
              <a:buAutoNum type="arabicPeriod"/>
            </a:pPr>
            <a:r>
              <a:rPr lang="ar-JO" dirty="0" smtClean="0"/>
              <a:t>توثيق نتائج عملية التقييم الداخلي لرأس المال</a:t>
            </a:r>
          </a:p>
          <a:p>
            <a:pPr algn="r" rtl="1">
              <a:buNone/>
            </a:pPr>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دوافع عملية التقييم الداخلي لرأس المال</a:t>
            </a:r>
            <a:endParaRPr lang="ar-JO" dirty="0"/>
          </a:p>
        </p:txBody>
      </p:sp>
      <p:sp>
        <p:nvSpPr>
          <p:cNvPr id="3" name="Content Placeholder 2"/>
          <p:cNvSpPr>
            <a:spLocks noGrp="1"/>
          </p:cNvSpPr>
          <p:nvPr>
            <p:ph idx="1"/>
          </p:nvPr>
        </p:nvSpPr>
        <p:spPr/>
        <p:txBody>
          <a:bodyPr/>
          <a:lstStyle/>
          <a:p>
            <a:pPr marL="514350" indent="-514350" algn="r" rtl="1">
              <a:buAutoNum type="arabicPeriod"/>
            </a:pPr>
            <a:r>
              <a:rPr lang="ar-JO" dirty="0" smtClean="0"/>
              <a:t>لغايات رقابية (حماية المستهلك، ثقة السوق، بقاء البنك، والحد من الجرائم المالية)</a:t>
            </a:r>
          </a:p>
          <a:p>
            <a:pPr marL="514350" indent="-514350" algn="r" rtl="1">
              <a:buAutoNum type="arabicPeriod"/>
            </a:pPr>
            <a:r>
              <a:rPr lang="ar-JO" dirty="0" smtClean="0"/>
              <a:t>مصلحة أصحاب المصالح (المساهمين والموظفين والعملاء)</a:t>
            </a:r>
          </a:p>
          <a:p>
            <a:pPr marL="514350" indent="-514350" algn="r" rtl="1">
              <a:buAutoNum type="arabicPeriod"/>
            </a:pPr>
            <a:r>
              <a:rPr lang="ar-JO" dirty="0" smtClean="0"/>
              <a:t>ضمان الاستمرارية من خلال التعامل مع المخاطر بطريقة ملائمة. </a:t>
            </a:r>
          </a:p>
          <a:p>
            <a:pPr marL="514350" indent="-514350" algn="r" rtl="1">
              <a:buAutoNum type="arabicPeriod"/>
            </a:pPr>
            <a:r>
              <a:rPr lang="ar-JO" dirty="0" smtClean="0"/>
              <a:t>التخطيط الرأسمالي</a:t>
            </a: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مكونات عملية التقييم الداخلي لرأس المال</a:t>
            </a:r>
            <a:endParaRPr lang="ar-JO" dirty="0"/>
          </a:p>
        </p:txBody>
      </p:sp>
      <p:sp>
        <p:nvSpPr>
          <p:cNvPr id="3" name="Content Placeholder 2"/>
          <p:cNvSpPr>
            <a:spLocks noGrp="1"/>
          </p:cNvSpPr>
          <p:nvPr>
            <p:ph idx="1"/>
          </p:nvPr>
        </p:nvSpPr>
        <p:spPr/>
        <p:txBody>
          <a:bodyPr/>
          <a:lstStyle/>
          <a:p>
            <a:pPr marL="514350" indent="-514350" algn="r" rtl="1">
              <a:buAutoNum type="arabicPeriod"/>
            </a:pPr>
            <a:r>
              <a:rPr lang="ar-JO" dirty="0" smtClean="0"/>
              <a:t>وجود استراتيجية لضمان كفاية رأس المال</a:t>
            </a:r>
          </a:p>
          <a:p>
            <a:pPr marL="514350" indent="-514350" algn="r" rtl="1">
              <a:buAutoNum type="arabicPeriod"/>
            </a:pPr>
            <a:endParaRPr lang="ar-JO" dirty="0" smtClean="0"/>
          </a:p>
          <a:p>
            <a:pPr marL="514350" indent="-514350" algn="r" rtl="1">
              <a:buAutoNum type="arabicPeriod"/>
            </a:pPr>
            <a:r>
              <a:rPr lang="ar-JO" dirty="0" smtClean="0"/>
              <a:t>تقييم جميع المخاطر المادية</a:t>
            </a:r>
          </a:p>
          <a:p>
            <a:pPr marL="514350" indent="-514350" algn="r" rtl="1">
              <a:buAutoNum type="arabicPeriod"/>
            </a:pPr>
            <a:endParaRPr lang="ar-JO" dirty="0" smtClean="0"/>
          </a:p>
          <a:p>
            <a:pPr marL="514350" indent="-514350" algn="r" rtl="1">
              <a:buAutoNum type="arabicPeriod"/>
            </a:pPr>
            <a:r>
              <a:rPr lang="ar-JO" dirty="0" smtClean="0"/>
              <a:t>تعريف رأس المال الداخلي</a:t>
            </a:r>
          </a:p>
          <a:p>
            <a:pPr marL="514350" indent="-514350" algn="r" rtl="1">
              <a:buAutoNum type="arabicPeriod"/>
            </a:pPr>
            <a:endParaRPr lang="ar-JO" dirty="0" smtClean="0"/>
          </a:p>
          <a:p>
            <a:pPr marL="514350" indent="-514350" algn="r" rtl="1">
              <a:buAutoNum type="arabicPeriod"/>
            </a:pPr>
            <a:r>
              <a:rPr lang="ar-JO" dirty="0" smtClean="0"/>
              <a:t>مكونات انظمة الضبط والرقابة الداخلية</a:t>
            </a:r>
          </a:p>
          <a:p>
            <a:pPr algn="r" rtl="1">
              <a:buNone/>
            </a:pP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pPr rtl="1" eaLnBrk="1" hangingPunct="1"/>
            <a:r>
              <a:rPr lang="ar-SA" sz="3600" b="1" dirty="0" smtClean="0"/>
              <a:t>بازل </a:t>
            </a:r>
            <a:r>
              <a:rPr lang="en-US" sz="3600" b="1" dirty="0" smtClean="0"/>
              <a:t>2</a:t>
            </a:r>
          </a:p>
        </p:txBody>
      </p:sp>
      <p:sp>
        <p:nvSpPr>
          <p:cNvPr id="96259" name="Rectangle 3"/>
          <p:cNvSpPr>
            <a:spLocks noGrp="1" noChangeArrowheads="1"/>
          </p:cNvSpPr>
          <p:nvPr>
            <p:ph type="body" sz="half" idx="1"/>
          </p:nvPr>
        </p:nvSpPr>
        <p:spPr>
          <a:xfrm>
            <a:off x="685800" y="1066800"/>
            <a:ext cx="4849813" cy="4953000"/>
          </a:xfrm>
        </p:spPr>
        <p:txBody>
          <a:bodyPr/>
          <a:lstStyle/>
          <a:p>
            <a:pPr eaLnBrk="1" hangingPunct="1">
              <a:lnSpc>
                <a:spcPct val="90000"/>
              </a:lnSpc>
              <a:buFontTx/>
              <a:buNone/>
            </a:pPr>
            <a:endParaRPr lang="ar-SA" sz="4000" dirty="0" smtClean="0"/>
          </a:p>
          <a:p>
            <a:pPr algn="just" rtl="1" eaLnBrk="1" hangingPunct="1">
              <a:lnSpc>
                <a:spcPct val="90000"/>
              </a:lnSpc>
            </a:pPr>
            <a:r>
              <a:rPr lang="ar-SA" sz="3600" dirty="0" smtClean="0"/>
              <a:t>الحد الأدنى لمتطلبات رأس المال</a:t>
            </a:r>
          </a:p>
          <a:p>
            <a:pPr algn="just" eaLnBrk="1" hangingPunct="1">
              <a:lnSpc>
                <a:spcPct val="90000"/>
              </a:lnSpc>
              <a:buFontTx/>
              <a:buNone/>
            </a:pPr>
            <a:endParaRPr lang="ar-SA" sz="3600" dirty="0" smtClean="0"/>
          </a:p>
          <a:p>
            <a:pPr algn="just" rtl="1" eaLnBrk="1" hangingPunct="1">
              <a:lnSpc>
                <a:spcPct val="90000"/>
              </a:lnSpc>
            </a:pPr>
            <a:r>
              <a:rPr lang="ar-SA" sz="3600" dirty="0" smtClean="0"/>
              <a:t>المراجعة الإشرافية</a:t>
            </a:r>
          </a:p>
          <a:p>
            <a:pPr algn="just" eaLnBrk="1" hangingPunct="1">
              <a:lnSpc>
                <a:spcPct val="90000"/>
              </a:lnSpc>
              <a:buFontTx/>
              <a:buNone/>
            </a:pPr>
            <a:endParaRPr lang="ar-SA" sz="3600" dirty="0" smtClean="0"/>
          </a:p>
          <a:p>
            <a:pPr algn="just" eaLnBrk="1" hangingPunct="1">
              <a:lnSpc>
                <a:spcPct val="90000"/>
              </a:lnSpc>
              <a:buFontTx/>
              <a:buNone/>
            </a:pPr>
            <a:endParaRPr lang="ar-SA" sz="3600" dirty="0" smtClean="0"/>
          </a:p>
          <a:p>
            <a:pPr algn="just" rtl="1" eaLnBrk="1" hangingPunct="1">
              <a:lnSpc>
                <a:spcPct val="90000"/>
              </a:lnSpc>
            </a:pPr>
            <a:r>
              <a:rPr lang="ar-SA" sz="3600" dirty="0" smtClean="0"/>
              <a:t>انضباط السوق (الإفصاح</a:t>
            </a:r>
            <a:r>
              <a:rPr lang="ar-SA" sz="4000" dirty="0" smtClean="0"/>
              <a:t>)</a:t>
            </a:r>
            <a:endParaRPr lang="en-US" sz="4000" dirty="0" smtClean="0"/>
          </a:p>
        </p:txBody>
      </p:sp>
      <p:sp>
        <p:nvSpPr>
          <p:cNvPr id="96260" name="Rectangle 4"/>
          <p:cNvSpPr>
            <a:spLocks noGrp="1" noChangeArrowheads="1"/>
          </p:cNvSpPr>
          <p:nvPr>
            <p:ph type="body" sz="half" idx="2"/>
          </p:nvPr>
        </p:nvSpPr>
        <p:spPr>
          <a:xfrm>
            <a:off x="6069013" y="990600"/>
            <a:ext cx="2389187" cy="5334000"/>
          </a:xfrm>
        </p:spPr>
        <p:txBody>
          <a:bodyPr/>
          <a:lstStyle/>
          <a:p>
            <a:pPr eaLnBrk="1" hangingPunct="1">
              <a:lnSpc>
                <a:spcPct val="90000"/>
              </a:lnSpc>
              <a:buFontTx/>
              <a:buNone/>
            </a:pPr>
            <a:endParaRPr lang="ar-SA" sz="4000" smtClean="0"/>
          </a:p>
          <a:p>
            <a:pPr algn="r" rtl="1" eaLnBrk="1" hangingPunct="1">
              <a:lnSpc>
                <a:spcPct val="90000"/>
              </a:lnSpc>
            </a:pPr>
            <a:r>
              <a:rPr lang="ar-SA" sz="3600" smtClean="0"/>
              <a:t>الركن الأول</a:t>
            </a:r>
          </a:p>
          <a:p>
            <a:pPr eaLnBrk="1" hangingPunct="1">
              <a:lnSpc>
                <a:spcPct val="90000"/>
              </a:lnSpc>
              <a:buFontTx/>
              <a:buNone/>
            </a:pPr>
            <a:endParaRPr lang="ar-JO" sz="3600" smtClean="0"/>
          </a:p>
          <a:p>
            <a:pPr eaLnBrk="1" hangingPunct="1">
              <a:lnSpc>
                <a:spcPct val="90000"/>
              </a:lnSpc>
              <a:buFontTx/>
              <a:buNone/>
            </a:pPr>
            <a:endParaRPr lang="ar-SA" sz="3600" smtClean="0"/>
          </a:p>
          <a:p>
            <a:pPr algn="r" rtl="1" eaLnBrk="1" hangingPunct="1">
              <a:lnSpc>
                <a:spcPct val="90000"/>
              </a:lnSpc>
            </a:pPr>
            <a:r>
              <a:rPr lang="ar-SA" sz="3600" smtClean="0"/>
              <a:t>الركن الثاني</a:t>
            </a:r>
          </a:p>
          <a:p>
            <a:pPr eaLnBrk="1" hangingPunct="1">
              <a:lnSpc>
                <a:spcPct val="90000"/>
              </a:lnSpc>
              <a:buFontTx/>
              <a:buNone/>
            </a:pPr>
            <a:endParaRPr lang="ar-JO" sz="3600" smtClean="0"/>
          </a:p>
          <a:p>
            <a:pPr eaLnBrk="1" hangingPunct="1">
              <a:lnSpc>
                <a:spcPct val="90000"/>
              </a:lnSpc>
              <a:buFontTx/>
              <a:buNone/>
            </a:pPr>
            <a:endParaRPr lang="ar-SA" sz="3600" smtClean="0"/>
          </a:p>
          <a:p>
            <a:pPr algn="r" rtl="1" eaLnBrk="1" hangingPunct="1">
              <a:lnSpc>
                <a:spcPct val="90000"/>
              </a:lnSpc>
            </a:pPr>
            <a:r>
              <a:rPr lang="ar-SA" sz="3600" smtClean="0"/>
              <a:t>الركن الثالث</a:t>
            </a:r>
            <a:endParaRPr lang="en-US" sz="3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dirty="0" smtClean="0"/>
              <a:t>1. وجود استراتيجية لضمان كفاية رأس المال</a:t>
            </a:r>
            <a:endParaRPr lang="ar-JO" dirty="0"/>
          </a:p>
        </p:txBody>
      </p:sp>
      <p:sp>
        <p:nvSpPr>
          <p:cNvPr id="3" name="Content Placeholder 2"/>
          <p:cNvSpPr>
            <a:spLocks noGrp="1"/>
          </p:cNvSpPr>
          <p:nvPr>
            <p:ph idx="1"/>
          </p:nvPr>
        </p:nvSpPr>
        <p:spPr/>
        <p:txBody>
          <a:bodyPr/>
          <a:lstStyle/>
          <a:p>
            <a:pPr algn="just" rtl="1">
              <a:buFontTx/>
              <a:buChar char="-"/>
            </a:pPr>
            <a:r>
              <a:rPr lang="ar-JO" dirty="0" smtClean="0"/>
              <a:t>في تصميم عملية التقييم الداخلي لرأسمال يجب على البنك تحديد الاستراتيجية العامة للبنك على أساس موقفها نحو المخاطر وإدارة المخاطر.</a:t>
            </a:r>
          </a:p>
          <a:p>
            <a:pPr algn="just" rtl="1">
              <a:buFontTx/>
              <a:buChar char="-"/>
            </a:pPr>
            <a:r>
              <a:rPr lang="ar-JO" dirty="0" smtClean="0"/>
              <a:t>نتائج هذه العملية هو استراتيجية البنك للمخاطر التي ينبغي أن تكون موثقة خطيا.</a:t>
            </a:r>
          </a:p>
          <a:p>
            <a:pPr algn="just" rtl="1">
              <a:buFontTx/>
              <a:buChar char="-"/>
            </a:pPr>
            <a:r>
              <a:rPr lang="ar-JO" dirty="0" smtClean="0"/>
              <a:t>نطاق ومستويات تفاصيل استراتيجية البنك تعتمد على مستويات حجمة وتعقيدات عملياتة.</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استراتيجية لضمان كفاية رأس المال</a:t>
            </a:r>
            <a:endParaRPr lang="ar-JO" dirty="0"/>
          </a:p>
        </p:txBody>
      </p:sp>
      <p:sp>
        <p:nvSpPr>
          <p:cNvPr id="3" name="Content Placeholder 2"/>
          <p:cNvSpPr>
            <a:spLocks noGrp="1"/>
          </p:cNvSpPr>
          <p:nvPr>
            <p:ph idx="1"/>
          </p:nvPr>
        </p:nvSpPr>
        <p:spPr/>
        <p:txBody>
          <a:bodyPr>
            <a:normAutofit lnSpcReduction="10000"/>
          </a:bodyPr>
          <a:lstStyle/>
          <a:p>
            <a:pPr algn="r" rtl="1">
              <a:buNone/>
            </a:pPr>
            <a:r>
              <a:rPr lang="ar-JO" dirty="0" smtClean="0"/>
              <a:t>ينبغي بلورة موقف البنوك تجاه المخاطر في استراتيجية البنك.</a:t>
            </a:r>
          </a:p>
          <a:p>
            <a:pPr algn="r" rtl="1">
              <a:buNone/>
            </a:pPr>
            <a:r>
              <a:rPr lang="ar-JO" dirty="0" smtClean="0"/>
              <a:t>موقف البنك تجاه المخاطر الأساسية يجب ان ينعكس على استراتيجية المخاطر لدى البنك.</a:t>
            </a:r>
          </a:p>
          <a:p>
            <a:pPr algn="r" rtl="1">
              <a:buNone/>
            </a:pPr>
            <a:r>
              <a:rPr lang="ar-JO" dirty="0" smtClean="0"/>
              <a:t>استراتيجية المخاطر تتكون من ما يلي:</a:t>
            </a:r>
          </a:p>
          <a:p>
            <a:pPr marL="1255713" algn="r" rtl="1">
              <a:buFontTx/>
              <a:buChar char="-"/>
            </a:pPr>
            <a:r>
              <a:rPr lang="ar-JO" dirty="0" smtClean="0"/>
              <a:t>مبادئ سياسة المخاطر</a:t>
            </a:r>
          </a:p>
          <a:p>
            <a:pPr marL="1255713" algn="r" rtl="1">
              <a:buFontTx/>
              <a:buChar char="-"/>
            </a:pPr>
            <a:r>
              <a:rPr lang="ar-JO" dirty="0" smtClean="0"/>
              <a:t>الرغبة والقدرة  في اخذ المخاطر </a:t>
            </a:r>
            <a:r>
              <a:rPr lang="en-US" dirty="0" smtClean="0"/>
              <a:t>(Risk Appetite)</a:t>
            </a:r>
            <a:endParaRPr lang="ar-JO" dirty="0" smtClean="0"/>
          </a:p>
          <a:p>
            <a:pPr marL="1255713" algn="r" rtl="1">
              <a:buFontTx/>
              <a:buChar char="-"/>
            </a:pPr>
            <a:r>
              <a:rPr lang="ar-JO" dirty="0" smtClean="0"/>
              <a:t>هيكل المخاطر (الفعلية / الهدف)</a:t>
            </a:r>
          </a:p>
          <a:p>
            <a:pPr marL="1255713" algn="r" rtl="1">
              <a:buFontTx/>
              <a:buChar char="-"/>
            </a:pPr>
            <a:r>
              <a:rPr lang="ar-JO" dirty="0" smtClean="0"/>
              <a:t>إدارة المخاطر (الفعلية / الهدف)</a:t>
            </a:r>
          </a:p>
          <a:p>
            <a:pPr algn="r" rtl="1">
              <a:buFontTx/>
              <a:buChar char="-"/>
            </a:pPr>
            <a:endParaRPr lang="ar-JO" dirty="0" smtClean="0"/>
          </a:p>
          <a:p>
            <a:pPr algn="r" rtl="1">
              <a:buFontTx/>
              <a:buChar char="-"/>
            </a:pPr>
            <a:endParaRPr lang="ar-JO" dirty="0" smtClean="0"/>
          </a:p>
          <a:p>
            <a:pPr algn="r" rtl="1">
              <a:buFontTx/>
              <a:buChar char="-"/>
            </a:pPr>
            <a:endParaRPr lang="ar-JO" dirty="0" smtClean="0"/>
          </a:p>
          <a:p>
            <a:pPr algn="r" rtl="1">
              <a:buFontTx/>
              <a:buChar char="-"/>
            </a:pPr>
            <a:endParaRPr lang="ar-JO" dirty="0" smtClean="0"/>
          </a:p>
          <a:p>
            <a:pPr algn="r" rtl="1">
              <a:buNone/>
            </a:pPr>
            <a:endParaRPr lang="ar-JO" dirty="0" smtClean="0"/>
          </a:p>
          <a:p>
            <a:pPr algn="r" rtl="1">
              <a:buNone/>
            </a:pP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استراتيجية لضمان كفاية رأس المال</a:t>
            </a:r>
            <a:endParaRPr lang="ar-JO" dirty="0"/>
          </a:p>
        </p:txBody>
      </p:sp>
      <p:sp>
        <p:nvSpPr>
          <p:cNvPr id="3" name="Content Placeholder 2"/>
          <p:cNvSpPr>
            <a:spLocks noGrp="1"/>
          </p:cNvSpPr>
          <p:nvPr>
            <p:ph idx="1"/>
          </p:nvPr>
        </p:nvSpPr>
        <p:spPr/>
        <p:txBody>
          <a:bodyPr>
            <a:normAutofit fontScale="85000" lnSpcReduction="10000"/>
          </a:bodyPr>
          <a:lstStyle/>
          <a:p>
            <a:pPr algn="r" rtl="1">
              <a:buNone/>
            </a:pPr>
            <a:r>
              <a:rPr lang="ar-JO" dirty="0" smtClean="0"/>
              <a:t>الغرض الرئيسي من صياغة استراتيجية صريحة وواضحة للمخاطر:</a:t>
            </a:r>
          </a:p>
          <a:p>
            <a:pPr algn="r" rtl="1">
              <a:buNone/>
            </a:pPr>
            <a:endParaRPr lang="ar-JO" dirty="0" smtClean="0"/>
          </a:p>
          <a:p>
            <a:pPr marL="996950" algn="r" rtl="1">
              <a:buFont typeface="Wingdings" pitchFamily="2" charset="2"/>
              <a:buChar char="ü"/>
            </a:pPr>
            <a:r>
              <a:rPr lang="ar-JO" dirty="0" smtClean="0"/>
              <a:t>لإنشاء إطار شفاف وتوافقي لعملية تقييم رأس المال الداخلي. </a:t>
            </a:r>
            <a:br>
              <a:rPr lang="ar-JO" dirty="0" smtClean="0"/>
            </a:br>
            <a:endParaRPr lang="ar-JO" dirty="0" smtClean="0"/>
          </a:p>
          <a:p>
            <a:pPr marL="996950" algn="r" rtl="1">
              <a:buFont typeface="Wingdings" pitchFamily="2" charset="2"/>
              <a:buChar char="ü"/>
            </a:pPr>
            <a:r>
              <a:rPr lang="ar-JO" dirty="0" smtClean="0"/>
              <a:t> لإدارة المخاطر الداخلية.</a:t>
            </a:r>
          </a:p>
          <a:p>
            <a:pPr marL="996950" algn="r" rtl="1">
              <a:buFont typeface="Wingdings" pitchFamily="2" charset="2"/>
              <a:buChar char="ü"/>
            </a:pPr>
            <a:endParaRPr lang="ar-JO" dirty="0" smtClean="0"/>
          </a:p>
          <a:p>
            <a:pPr marL="996950" algn="r" rtl="1">
              <a:buFont typeface="Wingdings" pitchFamily="2" charset="2"/>
              <a:buChar char="ü"/>
            </a:pPr>
            <a:r>
              <a:rPr lang="ar-JO" dirty="0" smtClean="0"/>
              <a:t>  لمنع الاختلالات والاحكام الشخصية.</a:t>
            </a:r>
          </a:p>
          <a:p>
            <a:pPr algn="r" rtl="1">
              <a:buNone/>
            </a:pPr>
            <a:endParaRPr lang="ar-JO" dirty="0" smtClean="0"/>
          </a:p>
          <a:p>
            <a:pPr algn="r" rtl="1">
              <a:buNone/>
            </a:pPr>
            <a:endParaRPr lang="ar-JO" dirty="0" smtClean="0"/>
          </a:p>
          <a:p>
            <a:pPr algn="r" rtl="1">
              <a:buNone/>
            </a:pPr>
            <a:r>
              <a:rPr lang="ar-JO"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a:t>
            </a:r>
            <a:r>
              <a:rPr lang="ar-JO" dirty="0" err="1" smtClean="0"/>
              <a:t>استراتيجية</a:t>
            </a:r>
            <a:r>
              <a:rPr lang="ar-JO" dirty="0" smtClean="0"/>
              <a:t> لضمان كفاية رأس المال</a:t>
            </a:r>
            <a:endParaRPr lang="ar-JO" dirty="0"/>
          </a:p>
        </p:txBody>
      </p:sp>
      <p:sp>
        <p:nvSpPr>
          <p:cNvPr id="3" name="Content Placeholder 2"/>
          <p:cNvSpPr>
            <a:spLocks noGrp="1"/>
          </p:cNvSpPr>
          <p:nvPr>
            <p:ph idx="1"/>
          </p:nvPr>
        </p:nvSpPr>
        <p:spPr/>
        <p:txBody>
          <a:bodyPr>
            <a:normAutofit/>
          </a:bodyPr>
          <a:lstStyle/>
          <a:p>
            <a:pPr marL="722313" algn="r" rtl="1">
              <a:buNone/>
            </a:pPr>
            <a:r>
              <a:rPr lang="ar-JO" dirty="0" smtClean="0"/>
              <a:t>1.1 مبادئ سياسة المخاطر</a:t>
            </a:r>
            <a:br>
              <a:rPr lang="ar-JO" dirty="0" smtClean="0"/>
            </a:br>
            <a:r>
              <a:rPr lang="ar-JO" dirty="0" smtClean="0"/>
              <a:t>- مبادئ سياسة المخاطر تشمل جميع القواعد المركزية لسلوك التعامل مع المخاطر داخل البنك.</a:t>
            </a:r>
            <a:br>
              <a:rPr lang="ar-JO" dirty="0" smtClean="0"/>
            </a:br>
            <a:r>
              <a:rPr lang="ar-JO" dirty="0" smtClean="0"/>
              <a:t>- مبادئ سياسة المخاطر تهدف الى توحيد فهم الموظفيين للمخاطر.</a:t>
            </a:r>
            <a:br>
              <a:rPr lang="ar-JO" dirty="0" smtClean="0"/>
            </a:br>
            <a:r>
              <a:rPr lang="ar-JO" dirty="0" smtClean="0"/>
              <a:t>- مبادئ سياسة المخاطر ينبغي تحديدها من قبل الإدارة وينبغي إعادة النظر بها بشكل منتظم وان يدخل عليها التعديلات المناسبة.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إستراتيجية لضمان كفاية رأس المال</a:t>
            </a:r>
            <a:endParaRPr lang="en-US" dirty="0"/>
          </a:p>
        </p:txBody>
      </p:sp>
      <p:sp>
        <p:nvSpPr>
          <p:cNvPr id="3" name="Content Placeholder 2"/>
          <p:cNvSpPr>
            <a:spLocks noGrp="1"/>
          </p:cNvSpPr>
          <p:nvPr>
            <p:ph idx="1"/>
          </p:nvPr>
        </p:nvSpPr>
        <p:spPr/>
        <p:txBody>
          <a:bodyPr>
            <a:normAutofit fontScale="77500" lnSpcReduction="20000"/>
          </a:bodyPr>
          <a:lstStyle/>
          <a:p>
            <a:pPr algn="r" rtl="1">
              <a:buNone/>
            </a:pPr>
            <a:r>
              <a:rPr lang="ar-JO" dirty="0" smtClean="0"/>
              <a:t>1.1 مبادئ سياسة المخاطر</a:t>
            </a:r>
          </a:p>
          <a:p>
            <a:pPr algn="r" rtl="1"/>
            <a:r>
              <a:rPr lang="ar-JO" dirty="0" smtClean="0"/>
              <a:t>فيم يلي بعض الأمثلة لما ما يجب أن تتضمنه مبادئ سياسة المخاطر: </a:t>
            </a:r>
            <a:br>
              <a:rPr lang="ar-JO" dirty="0" smtClean="0"/>
            </a:br>
            <a:r>
              <a:rPr lang="ar-JO" dirty="0" smtClean="0"/>
              <a:t> - هنالك التزام من قبل إدارة البنك وموظفيه في مبادئ سياسة المخاطر خلال ممارستهم الإعمال</a:t>
            </a:r>
          </a:p>
          <a:p>
            <a:pPr algn="r" rtl="1">
              <a:buNone/>
            </a:pPr>
            <a:r>
              <a:rPr lang="ar-JO" dirty="0" smtClean="0"/>
              <a:t>    - إدارة المخاطر لدى البنك مصممة بطريقة تعمل على منع تضارب المصالح.</a:t>
            </a:r>
          </a:p>
          <a:p>
            <a:pPr algn="r" rtl="1">
              <a:buNone/>
            </a:pPr>
            <a:r>
              <a:rPr lang="ar-JO" dirty="0" smtClean="0"/>
              <a:t>    - فيما يخص المخاطر الجوهرية التي يواجهها البنك فأنة يتم إدارتها كما تدار من بنوك مشابهة</a:t>
            </a:r>
          </a:p>
          <a:p>
            <a:pPr algn="r" rtl="1">
              <a:buNone/>
            </a:pPr>
            <a:r>
              <a:rPr lang="ar-JO" dirty="0" smtClean="0"/>
              <a:t>    - في حال عدم وضوح المخاطر (غموضها) فأن على البنك اتباع مبدأ الحصافة</a:t>
            </a:r>
          </a:p>
          <a:p>
            <a:pPr algn="r" rtl="1">
              <a:buNone/>
            </a:pPr>
            <a:r>
              <a:rPr lang="ar-JO" dirty="0" smtClean="0"/>
              <a:t>    - قبل طرح اي منتج او خدمة جديدة فعلى البنك تحليل المخاطر المصاحبة لهذا المنتج او الخدمة. </a:t>
            </a:r>
          </a:p>
          <a:p>
            <a:pPr algn="r" rtl="1">
              <a:buNone/>
            </a:pPr>
            <a:r>
              <a:rPr lang="ar-JO" dirty="0" smtClean="0"/>
              <a:t> </a:t>
            </a:r>
            <a:br>
              <a:rPr lang="ar-JO" dirty="0" smtClean="0"/>
            </a:br>
            <a:r>
              <a:rPr lang="ar-JO" dirty="0" smtClean="0"/>
              <a:t> </a:t>
            </a:r>
          </a:p>
          <a:p>
            <a:pPr algn="r" rt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إستراتيجية لضمان كفاية رأس المال</a:t>
            </a:r>
            <a:endParaRPr lang="ar-JO" dirty="0"/>
          </a:p>
        </p:txBody>
      </p:sp>
      <p:sp>
        <p:nvSpPr>
          <p:cNvPr id="3" name="Content Placeholder 2"/>
          <p:cNvSpPr>
            <a:spLocks noGrp="1"/>
          </p:cNvSpPr>
          <p:nvPr>
            <p:ph idx="1"/>
          </p:nvPr>
        </p:nvSpPr>
        <p:spPr/>
        <p:txBody>
          <a:bodyPr>
            <a:normAutofit fontScale="77500" lnSpcReduction="20000"/>
          </a:bodyPr>
          <a:lstStyle/>
          <a:p>
            <a:pPr algn="r" rtl="1">
              <a:buNone/>
            </a:pPr>
            <a:r>
              <a:rPr lang="ar-JO" b="1" dirty="0" smtClean="0"/>
              <a:t>2.1 الرغبة في المخاطرة </a:t>
            </a:r>
            <a:r>
              <a:rPr lang="en-US" b="1" dirty="0" smtClean="0"/>
              <a:t>Risk Appetite</a:t>
            </a:r>
            <a:endParaRPr lang="ar-JO" b="1" dirty="0" smtClean="0"/>
          </a:p>
          <a:p>
            <a:pPr algn="r" rtl="1">
              <a:buNone/>
            </a:pPr>
            <a:r>
              <a:rPr lang="ar-JO" dirty="0" smtClean="0"/>
              <a:t/>
            </a:r>
            <a:br>
              <a:rPr lang="ar-JO" dirty="0" smtClean="0"/>
            </a:br>
            <a:r>
              <a:rPr lang="ar-JO" dirty="0" smtClean="0"/>
              <a:t>تعرف الرغبة في المخاطر قدرة البنك واستعدادة لاخذ المخاطر المالية مقاسا كميا عن طريق المؤشرات المناسبة.</a:t>
            </a:r>
          </a:p>
          <a:p>
            <a:pPr algn="r" rtl="1">
              <a:buNone/>
            </a:pPr>
            <a:r>
              <a:rPr lang="ar-JO" dirty="0" smtClean="0"/>
              <a:t/>
            </a:r>
            <a:br>
              <a:rPr lang="ar-JO" dirty="0" smtClean="0"/>
            </a:br>
            <a:r>
              <a:rPr lang="ar-JO" dirty="0" smtClean="0"/>
              <a:t>تحديد رغبة البنك لاخذ المخاطر يعتبر شرطا مسبقا لفيام البنك في تحديد السقوف. </a:t>
            </a:r>
          </a:p>
          <a:p>
            <a:pPr algn="r" rtl="1">
              <a:buNone/>
            </a:pPr>
            <a:r>
              <a:rPr lang="ar-JO" dirty="0" smtClean="0"/>
              <a:t/>
            </a:r>
            <a:br>
              <a:rPr lang="ar-JO" dirty="0" smtClean="0"/>
            </a:br>
            <a:r>
              <a:rPr lang="ar-JO" dirty="0" smtClean="0"/>
              <a:t>في هذا السياق يمكن ملاحظة ما يلي:</a:t>
            </a:r>
            <a:br>
              <a:rPr lang="ar-JO" dirty="0" smtClean="0"/>
            </a:br>
            <a:r>
              <a:rPr lang="ar-JO" dirty="0" smtClean="0"/>
              <a:t>أ. ما هي مقدرة البنك في اخذ المخاطر (تأخذ في الاعتبار القيود التنظيمية)</a:t>
            </a:r>
            <a:br>
              <a:rPr lang="ar-JO" dirty="0" smtClean="0"/>
            </a:br>
            <a:r>
              <a:rPr lang="ar-JO" dirty="0" smtClean="0"/>
              <a:t>ب. ما هي المخاطر التي يرغب البنك باخذها.</a:t>
            </a:r>
            <a:br>
              <a:rPr lang="ar-JO" dirty="0" smtClean="0"/>
            </a:br>
            <a:r>
              <a:rPr lang="ar-JO" dirty="0" smtClean="0"/>
              <a:t>ج. ماهو رأس المال اللازم لتغطية المخاطر التي يرغب البنك باخذها (تخطيط رأس المال).</a:t>
            </a:r>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إستراتيجية لضمان كفاية رأس المال</a:t>
            </a:r>
            <a:endParaRPr lang="ar-JO" dirty="0"/>
          </a:p>
        </p:txBody>
      </p:sp>
      <p:sp>
        <p:nvSpPr>
          <p:cNvPr id="3" name="Content Placeholder 2"/>
          <p:cNvSpPr>
            <a:spLocks noGrp="1"/>
          </p:cNvSpPr>
          <p:nvPr>
            <p:ph idx="1"/>
          </p:nvPr>
        </p:nvSpPr>
        <p:spPr/>
        <p:txBody>
          <a:bodyPr/>
          <a:lstStyle/>
          <a:p>
            <a:pPr algn="r" rtl="1">
              <a:buNone/>
            </a:pPr>
            <a:r>
              <a:rPr lang="ar-JO" b="1" dirty="0" smtClean="0"/>
              <a:t>2.1 الرغبة في المخاطرة </a:t>
            </a:r>
            <a:r>
              <a:rPr lang="en-US" b="1" dirty="0" smtClean="0"/>
              <a:t>Risk Appetite</a:t>
            </a:r>
            <a:endParaRPr lang="ar-JO" b="1" dirty="0" smtClean="0"/>
          </a:p>
          <a:p>
            <a:pPr algn="r" rtl="1">
              <a:buNone/>
            </a:pPr>
            <a:r>
              <a:rPr lang="ar-JO" dirty="0" smtClean="0"/>
              <a:t>في تحديد الرغبة في المخاطرة:</a:t>
            </a:r>
            <a:br>
              <a:rPr lang="ar-JO" dirty="0" smtClean="0"/>
            </a:br>
            <a:r>
              <a:rPr lang="ar-JO" dirty="0" smtClean="0"/>
              <a:t>- حدد خطوط الاعمال وضع سقفا لهل (على سبيل المثال، والقروض)</a:t>
            </a:r>
          </a:p>
          <a:p>
            <a:pPr algn="r" rtl="1">
              <a:buNone/>
            </a:pPr>
            <a:endParaRPr lang="ar-JO" dirty="0" smtClean="0"/>
          </a:p>
          <a:p>
            <a:pPr algn="r" rtl="1">
              <a:buNone/>
            </a:pPr>
            <a:r>
              <a:rPr lang="ar-JO" dirty="0" smtClean="0"/>
              <a:t>   - تقسيم خط الاعمال الى عدد من التفرعات ووضع حدود لها.</a:t>
            </a:r>
            <a:br>
              <a:rPr lang="ar-JO" dirty="0" smtClean="0"/>
            </a:br>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sz="2400" b="1" dirty="0" smtClean="0"/>
              <a:t>1. Strategy for Ensuring Capital Adequacy</a:t>
            </a:r>
            <a:br>
              <a:rPr lang="en-US" sz="2400" b="1" dirty="0" smtClean="0"/>
            </a:br>
            <a:endParaRPr lang="ar-JO" sz="2400" dirty="0"/>
          </a:p>
        </p:txBody>
      </p:sp>
      <p:sp>
        <p:nvSpPr>
          <p:cNvPr id="3" name="Content Placeholder 2"/>
          <p:cNvSpPr>
            <a:spLocks noGrp="1"/>
          </p:cNvSpPr>
          <p:nvPr>
            <p:ph idx="1"/>
          </p:nvPr>
        </p:nvSpPr>
        <p:spPr>
          <a:xfrm>
            <a:off x="457200" y="914401"/>
            <a:ext cx="8229600" cy="5410200"/>
          </a:xfrm>
        </p:spPr>
        <p:txBody>
          <a:bodyPr/>
          <a:lstStyle/>
          <a:p>
            <a:pPr>
              <a:buNone/>
            </a:pPr>
            <a:r>
              <a:rPr lang="en-US" dirty="0" smtClean="0"/>
              <a:t>Risk Appetite Framework</a:t>
            </a:r>
          </a:p>
          <a:p>
            <a:pPr>
              <a:buNone/>
            </a:pPr>
            <a:endParaRPr lang="en-US" dirty="0" smtClean="0"/>
          </a:p>
          <a:p>
            <a:pPr>
              <a:buNone/>
            </a:pPr>
            <a:endParaRPr lang="en-US" dirty="0" smtClean="0"/>
          </a:p>
          <a:p>
            <a:pPr>
              <a:buNone/>
            </a:pPr>
            <a:endParaRPr lang="en-US" dirty="0" smtClean="0"/>
          </a:p>
          <a:p>
            <a:pPr>
              <a:buNone/>
            </a:pPr>
            <a:endParaRPr lang="ar-JO" dirty="0"/>
          </a:p>
        </p:txBody>
      </p:sp>
      <p:graphicFrame>
        <p:nvGraphicFramePr>
          <p:cNvPr id="4" name="Table 3"/>
          <p:cNvGraphicFramePr>
            <a:graphicFrameLocks noGrp="1"/>
          </p:cNvGraphicFramePr>
          <p:nvPr/>
        </p:nvGraphicFramePr>
        <p:xfrm>
          <a:off x="762000" y="2285999"/>
          <a:ext cx="7391399" cy="3542213"/>
        </p:xfrm>
        <a:graphic>
          <a:graphicData uri="http://schemas.openxmlformats.org/drawingml/2006/table">
            <a:tbl>
              <a:tblPr rtl="1" firstRow="1" bandRow="1">
                <a:tableStyleId>{5C22544A-7EE6-4342-B048-85BDC9FD1C3A}</a:tableStyleId>
              </a:tblPr>
              <a:tblGrid>
                <a:gridCol w="482599"/>
                <a:gridCol w="4763846"/>
                <a:gridCol w="2144954"/>
              </a:tblGrid>
              <a:tr h="381001">
                <a:tc gridSpan="3">
                  <a:txBody>
                    <a:bodyPr/>
                    <a:lstStyle/>
                    <a:p>
                      <a:pPr algn="ctr" rtl="1"/>
                      <a:r>
                        <a:rPr lang="en-US" dirty="0" smtClean="0"/>
                        <a:t>Risk Appetite  Indicators</a:t>
                      </a:r>
                      <a:endParaRPr lang="ar-JO" dirty="0"/>
                    </a:p>
                  </a:txBody>
                  <a:tcPr/>
                </a:tc>
                <a:tc hMerge="1">
                  <a:txBody>
                    <a:bodyPr/>
                    <a:lstStyle/>
                    <a:p>
                      <a:pPr rtl="1"/>
                      <a:endParaRPr lang="ar-JO" dirty="0"/>
                    </a:p>
                  </a:txBody>
                  <a:tcPr/>
                </a:tc>
                <a:tc hMerge="1">
                  <a:txBody>
                    <a:bodyPr/>
                    <a:lstStyle/>
                    <a:p>
                      <a:pPr rtl="1"/>
                      <a:endParaRPr lang="ar-JO" dirty="0"/>
                    </a:p>
                  </a:txBody>
                  <a:tcPr/>
                </a:tc>
              </a:tr>
              <a:tr h="348343">
                <a:tc rowSpan="5">
                  <a:txBody>
                    <a:bodyPr/>
                    <a:lstStyle/>
                    <a:p>
                      <a:pPr rtl="1"/>
                      <a:r>
                        <a:rPr lang="en-US" sz="1400" b="1" dirty="0" smtClean="0"/>
                        <a:t>Quantitative </a:t>
                      </a:r>
                      <a:endParaRPr lang="ar-JO" sz="1400" b="1" dirty="0"/>
                    </a:p>
                  </a:txBody>
                  <a:tcPr vert="vert"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Regulatory CAR not less than 14%</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Tier 1 capital not less than 6%   </a:t>
                      </a:r>
                    </a:p>
                  </a:txBody>
                  <a:tcPr/>
                </a:tc>
                <a:tc>
                  <a:txBody>
                    <a:bodyPr/>
                    <a:lstStyle/>
                    <a:p>
                      <a:pPr rtl="1"/>
                      <a:r>
                        <a:rPr lang="en-US" sz="1400" b="1" dirty="0" smtClean="0"/>
                        <a:t>Capital</a:t>
                      </a:r>
                      <a:endParaRPr lang="ar-JO" sz="1400" b="1" dirty="0"/>
                    </a:p>
                  </a:txBody>
                  <a:tcPr/>
                </a:tc>
              </a:tr>
              <a:tr h="348343">
                <a:tc vMerge="1">
                  <a:txBody>
                    <a:bodyPr/>
                    <a:lstStyle/>
                    <a:p>
                      <a:pPr rtl="1"/>
                      <a:endParaRPr lang="ar-JO" sz="1400"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NPL-to-total loan ratio should not exceeds 5%  </a:t>
                      </a:r>
                      <a:endParaRPr lang="ar-JO" sz="1400" dirty="0"/>
                    </a:p>
                  </a:txBody>
                  <a:tcPr/>
                </a:tc>
                <a:tc>
                  <a:txBody>
                    <a:bodyPr/>
                    <a:lstStyle/>
                    <a:p>
                      <a:pPr rtl="1"/>
                      <a:r>
                        <a:rPr lang="en-US" sz="1400" b="1" dirty="0" smtClean="0"/>
                        <a:t>Asset Quality</a:t>
                      </a:r>
                      <a:endParaRPr lang="ar-JO" sz="1400" b="1" dirty="0"/>
                    </a:p>
                  </a:txBody>
                  <a:tcPr/>
                </a:tc>
              </a:tr>
              <a:tr h="348343">
                <a:tc vMerge="1">
                  <a:txBody>
                    <a:bodyPr/>
                    <a:lstStyle/>
                    <a:p>
                      <a:pPr rtl="1"/>
                      <a:endParaRPr lang="ar-JO" dirty="0"/>
                    </a:p>
                  </a:txBody>
                  <a:tcPr/>
                </a:tc>
                <a:tc>
                  <a:txBody>
                    <a:bodyPr/>
                    <a:lstStyle/>
                    <a:p>
                      <a:pPr rtl="1"/>
                      <a:r>
                        <a:rPr lang="en-US" sz="1400" dirty="0" smtClean="0"/>
                        <a:t>Legal liquidity should be more than 100%</a:t>
                      </a:r>
                    </a:p>
                    <a:p>
                      <a:pPr rtl="1"/>
                      <a:r>
                        <a:rPr lang="en-US" sz="1400" dirty="0" smtClean="0"/>
                        <a:t>Loan</a:t>
                      </a:r>
                      <a:r>
                        <a:rPr lang="en-US" sz="1400" baseline="0" dirty="0" smtClean="0"/>
                        <a:t> to deposit ratio should not more than 70%</a:t>
                      </a:r>
                      <a:endParaRPr lang="ar-JO" sz="1400" dirty="0"/>
                    </a:p>
                  </a:txBody>
                  <a:tcPr/>
                </a:tc>
                <a:tc>
                  <a:txBody>
                    <a:bodyPr/>
                    <a:lstStyle/>
                    <a:p>
                      <a:pPr rtl="1"/>
                      <a:r>
                        <a:rPr lang="en-US" sz="1400" b="1" dirty="0" smtClean="0"/>
                        <a:t>Liquidity</a:t>
                      </a:r>
                      <a:endParaRPr lang="ar-JO" sz="1400" b="1" dirty="0"/>
                    </a:p>
                  </a:txBody>
                  <a:tcPr/>
                </a:tc>
              </a:tr>
              <a:tr h="348343">
                <a:tc vMerge="1">
                  <a:txBody>
                    <a:bodyPr/>
                    <a:lstStyle/>
                    <a:p>
                      <a:pPr rtl="1"/>
                      <a:endParaRPr lang="ar-JO" dirty="0"/>
                    </a:p>
                  </a:txBody>
                  <a:tcPr/>
                </a:tc>
                <a:tc>
                  <a:txBody>
                    <a:bodyPr/>
                    <a:lstStyle/>
                    <a:p>
                      <a:pPr algn="l" rtl="0"/>
                      <a:r>
                        <a:rPr lang="en-US" sz="1400" dirty="0" smtClean="0"/>
                        <a:t>ROE</a:t>
                      </a:r>
                      <a:r>
                        <a:rPr lang="en-US" sz="1400" baseline="0" dirty="0" smtClean="0"/>
                        <a:t> volatility should not exceeds 1.5%</a:t>
                      </a:r>
                      <a:endParaRPr lang="ar-JO" sz="1400" dirty="0"/>
                    </a:p>
                  </a:txBody>
                  <a:tcPr/>
                </a:tc>
                <a:tc>
                  <a:txBody>
                    <a:bodyPr/>
                    <a:lstStyle/>
                    <a:p>
                      <a:pPr rtl="1"/>
                      <a:r>
                        <a:rPr lang="en-US" sz="1400" b="1" dirty="0" smtClean="0"/>
                        <a:t>Earning </a:t>
                      </a:r>
                      <a:r>
                        <a:rPr lang="en-US" sz="1400" b="1" baseline="0" dirty="0" smtClean="0"/>
                        <a:t> Volatility</a:t>
                      </a:r>
                      <a:endParaRPr lang="ar-JO" sz="1400" b="1" dirty="0"/>
                    </a:p>
                  </a:txBody>
                  <a:tcPr/>
                </a:tc>
              </a:tr>
              <a:tr h="348343">
                <a:tc vMerge="1">
                  <a:txBody>
                    <a:bodyPr/>
                    <a:lstStyle/>
                    <a:p>
                      <a:pPr rtl="1"/>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Employee turnover ratio not more than 10%	</a:t>
                      </a:r>
                    </a:p>
                  </a:txBody>
                  <a:tcPr/>
                </a:tc>
                <a:tc>
                  <a:txBody>
                    <a:bodyPr/>
                    <a:lstStyle/>
                    <a:p>
                      <a:pPr rtl="1"/>
                      <a:r>
                        <a:rPr lang="en-US" sz="1400" b="1" dirty="0" smtClean="0"/>
                        <a:t>Employee Turnover</a:t>
                      </a:r>
                      <a:endParaRPr lang="ar-JO" sz="1400" b="1" dirty="0"/>
                    </a:p>
                  </a:txBody>
                  <a:tcPr/>
                </a:tc>
              </a:tr>
              <a:tr h="348343">
                <a:tc rowSpan="2">
                  <a:txBody>
                    <a:bodyPr/>
                    <a:lstStyle/>
                    <a:p>
                      <a:pPr rtl="1"/>
                      <a:r>
                        <a:rPr lang="en-US" sz="1400" b="1" dirty="0" smtClean="0"/>
                        <a:t>Qualitative</a:t>
                      </a:r>
                      <a:r>
                        <a:rPr lang="en-US" sz="1400" b="1" baseline="0" dirty="0" smtClean="0"/>
                        <a:t> </a:t>
                      </a:r>
                      <a:endParaRPr lang="ar-JO" sz="1400" b="1" dirty="0"/>
                    </a:p>
                  </a:txBody>
                  <a:tcPr vert="vert"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No regulatory breaches </a:t>
                      </a:r>
                    </a:p>
                  </a:txBody>
                  <a:tcPr/>
                </a:tc>
                <a:tc>
                  <a:txBody>
                    <a:bodyPr/>
                    <a:lstStyle/>
                    <a:p>
                      <a:pPr rtl="1"/>
                      <a:r>
                        <a:rPr lang="en-US" sz="1400" b="1" dirty="0" smtClean="0"/>
                        <a:t>Compliance</a:t>
                      </a:r>
                      <a:endParaRPr lang="ar-JO" sz="1400" b="1" dirty="0"/>
                    </a:p>
                  </a:txBody>
                  <a:tcPr/>
                </a:tc>
              </a:tr>
              <a:tr h="348343">
                <a:tc vMerge="1">
                  <a:txBody>
                    <a:bodyPr/>
                    <a:lstStyle/>
                    <a:p>
                      <a:pPr rtl="1"/>
                      <a:endParaRPr lang="ar-JO" dirty="0"/>
                    </a:p>
                  </a:txBody>
                  <a:tcPr/>
                </a:tc>
                <a:tc>
                  <a:txBody>
                    <a:bodyPr/>
                    <a:lstStyle/>
                    <a:p>
                      <a:pPr rtl="0"/>
                      <a:r>
                        <a:rPr kumimoji="0" lang="en-US" sz="1400" kern="1200" baseline="0" dirty="0" smtClean="0">
                          <a:solidFill>
                            <a:schemeClr val="dk1"/>
                          </a:solidFill>
                          <a:latin typeface="+mn-lt"/>
                          <a:ea typeface="+mn-ea"/>
                          <a:cs typeface="+mn-cs"/>
                        </a:rPr>
                        <a:t>Adequacy of controls to detect errors/discrepancies in day-to-day operations of the Bank, ensuring proper maintenance of the risk governance within the Bank 	</a:t>
                      </a:r>
                    </a:p>
                  </a:txBody>
                  <a:tcPr/>
                </a:tc>
                <a:tc>
                  <a:txBody>
                    <a:bodyPr/>
                    <a:lstStyle/>
                    <a:p>
                      <a:pPr rtl="1"/>
                      <a:r>
                        <a:rPr lang="en-US" sz="1400" b="1" dirty="0" smtClean="0"/>
                        <a:t>Internal Controls</a:t>
                      </a:r>
                      <a:endParaRPr lang="ar-JO" sz="1400" b="1" dirty="0"/>
                    </a:p>
                  </a:txBody>
                  <a:tcPr/>
                </a:tc>
              </a:tr>
            </a:tbl>
          </a:graphicData>
        </a:graphic>
      </p:graphicFrame>
      <p:graphicFrame>
        <p:nvGraphicFramePr>
          <p:cNvPr id="5" name="Diagram 4"/>
          <p:cNvGraphicFramePr/>
          <p:nvPr/>
        </p:nvGraphicFramePr>
        <p:xfrm>
          <a:off x="762000" y="1447800"/>
          <a:ext cx="72390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إستراتيجية لضمان كفاية رأس المال</a:t>
            </a:r>
            <a:endParaRPr lang="ar-JO" dirty="0"/>
          </a:p>
        </p:txBody>
      </p:sp>
      <p:sp>
        <p:nvSpPr>
          <p:cNvPr id="3" name="Content Placeholder 2"/>
          <p:cNvSpPr>
            <a:spLocks noGrp="1"/>
          </p:cNvSpPr>
          <p:nvPr>
            <p:ph idx="1"/>
          </p:nvPr>
        </p:nvSpPr>
        <p:spPr/>
        <p:txBody>
          <a:bodyPr>
            <a:normAutofit/>
          </a:bodyPr>
          <a:lstStyle/>
          <a:p>
            <a:pPr algn="r" rtl="1">
              <a:buNone/>
            </a:pPr>
            <a:r>
              <a:rPr lang="ar-JO" b="1" dirty="0" smtClean="0"/>
              <a:t>3.1 الهيكل الفعلي والمستهدف المخاطر</a:t>
            </a:r>
          </a:p>
          <a:p>
            <a:pPr algn="r" rtl="1">
              <a:buNone/>
            </a:pPr>
            <a:r>
              <a:rPr lang="ar-JO" dirty="0" smtClean="0"/>
              <a:t/>
            </a:r>
            <a:br>
              <a:rPr lang="ar-JO" dirty="0" smtClean="0"/>
            </a:br>
            <a:r>
              <a:rPr lang="ar-JO" dirty="0" smtClean="0"/>
              <a:t>بعد تعريف الرغبة في المخاطرة، فان هذا يشكل نقطة البداية للبنك حيث يتم المقارنة ما بين المستهدف والفعلي.</a:t>
            </a:r>
          </a:p>
          <a:p>
            <a:pPr algn="r" rtl="1">
              <a:buNone/>
            </a:pPr>
            <a:endParaRPr lang="ar-JO" dirty="0" smtClean="0"/>
          </a:p>
          <a:p>
            <a:pPr algn="r" rtl="1">
              <a:buNone/>
            </a:pPr>
            <a:r>
              <a:rPr lang="ar-JO" dirty="0" smtClean="0"/>
              <a:t>اذا كان الفعلي اكثر من المستهدف فان على البنك وضع خطة تصويبية لذلك.</a:t>
            </a:r>
            <a:br>
              <a:rPr lang="ar-JO" dirty="0" smtClean="0"/>
            </a:br>
            <a:endParaRPr lang="ar-J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1. وجود إستراتيجية لضمان كفاية رأس المال</a:t>
            </a:r>
            <a:endParaRPr lang="ar-JO" dirty="0"/>
          </a:p>
        </p:txBody>
      </p:sp>
      <p:sp>
        <p:nvSpPr>
          <p:cNvPr id="3" name="Content Placeholder 2"/>
          <p:cNvSpPr>
            <a:spLocks noGrp="1"/>
          </p:cNvSpPr>
          <p:nvPr>
            <p:ph idx="1"/>
          </p:nvPr>
        </p:nvSpPr>
        <p:spPr/>
        <p:txBody>
          <a:bodyPr>
            <a:normAutofit lnSpcReduction="10000"/>
          </a:bodyPr>
          <a:lstStyle/>
          <a:p>
            <a:pPr algn="r" rtl="1">
              <a:buNone/>
            </a:pPr>
            <a:r>
              <a:rPr lang="ar-JO" b="1" dirty="0" smtClean="0"/>
              <a:t>4.1 البنية الأساسية لإدارة المخاطر</a:t>
            </a:r>
          </a:p>
          <a:p>
            <a:pPr algn="r" rtl="1">
              <a:buNone/>
            </a:pPr>
            <a:r>
              <a:rPr lang="ar-JO" dirty="0" smtClean="0"/>
              <a:t/>
            </a:r>
            <a:br>
              <a:rPr lang="ar-JO" dirty="0" smtClean="0"/>
            </a:br>
            <a:r>
              <a:rPr lang="ar-JO" dirty="0" smtClean="0"/>
              <a:t> أن المتطلبات العامة لوجود ادارة مخاطر فعالة تتضمن ما يلي:</a:t>
            </a:r>
            <a:br>
              <a:rPr lang="ar-JO" dirty="0" smtClean="0"/>
            </a:br>
            <a:r>
              <a:rPr lang="ar-JO" dirty="0" smtClean="0"/>
              <a:t>- توزيع المسؤوليات وخطوط الإبلاغ</a:t>
            </a:r>
            <a:br>
              <a:rPr lang="ar-JO" dirty="0" smtClean="0"/>
            </a:br>
            <a:r>
              <a:rPr lang="ar-JO" dirty="0" smtClean="0"/>
              <a:t>- آليات الرقابة الداخلية والمراجعة الداخلية</a:t>
            </a:r>
            <a:br>
              <a:rPr lang="ar-JO" dirty="0" smtClean="0"/>
            </a:br>
            <a:r>
              <a:rPr lang="ar-JO" dirty="0" smtClean="0"/>
              <a:t>- تصميم إدارة المخاطر والتحكم في العمليات</a:t>
            </a:r>
            <a:br>
              <a:rPr lang="ar-JO" dirty="0" smtClean="0"/>
            </a:br>
            <a:r>
              <a:rPr lang="ar-JO" dirty="0" smtClean="0"/>
              <a:t>- الالتزام بالمتطلبات القانونية</a:t>
            </a:r>
            <a:br>
              <a:rPr lang="ar-JO" dirty="0" smtClean="0"/>
            </a:br>
            <a:r>
              <a:rPr lang="ar-JO" dirty="0" smtClean="0"/>
              <a:t>- تعيين وتدريب الموظفين الرئيسيين</a:t>
            </a:r>
          </a:p>
          <a:p>
            <a:pPr algn="r" rtl="1">
              <a:buNone/>
            </a:pP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rtl="1" eaLnBrk="1" hangingPunct="1"/>
            <a:r>
              <a:rPr lang="ar-SA" sz="5400" b="1" smtClean="0"/>
              <a:t>بازل </a:t>
            </a:r>
            <a:r>
              <a:rPr lang="en-US" sz="5400" b="1" smtClean="0"/>
              <a:t>2</a:t>
            </a:r>
            <a:r>
              <a:rPr lang="ar-JO" sz="5400" b="1" smtClean="0"/>
              <a:t> : الركن الأول</a:t>
            </a:r>
            <a:endParaRPr lang="en-US" sz="5400" b="1" smtClean="0"/>
          </a:p>
        </p:txBody>
      </p:sp>
      <p:sp>
        <p:nvSpPr>
          <p:cNvPr id="99331" name="Rectangle 3"/>
          <p:cNvSpPr>
            <a:spLocks noGrp="1" noChangeArrowheads="1"/>
          </p:cNvSpPr>
          <p:nvPr>
            <p:ph type="body" idx="1"/>
          </p:nvPr>
        </p:nvSpPr>
        <p:spPr>
          <a:xfrm>
            <a:off x="1103313" y="1600200"/>
            <a:ext cx="6805612" cy="709613"/>
          </a:xfrm>
        </p:spPr>
        <p:txBody>
          <a:bodyPr/>
          <a:lstStyle/>
          <a:p>
            <a:pPr algn="r" rtl="1" eaLnBrk="1" hangingPunct="1">
              <a:buFontTx/>
              <a:buNone/>
            </a:pPr>
            <a:r>
              <a:rPr lang="ar-SA" b="1" smtClean="0"/>
              <a:t>الركن الأول : متطلبات الحد الأدنى لرأس المال</a:t>
            </a:r>
            <a:endParaRPr lang="en-US" b="1" smtClean="0"/>
          </a:p>
        </p:txBody>
      </p:sp>
      <p:sp>
        <p:nvSpPr>
          <p:cNvPr id="20484" name="Rectangle 4"/>
          <p:cNvSpPr>
            <a:spLocks noChangeArrowheads="1"/>
          </p:cNvSpPr>
          <p:nvPr/>
        </p:nvSpPr>
        <p:spPr bwMode="auto">
          <a:xfrm>
            <a:off x="6172200" y="2860675"/>
            <a:ext cx="2922588" cy="1177925"/>
          </a:xfrm>
          <a:prstGeom prst="rect">
            <a:avLst/>
          </a:prstGeom>
          <a:noFill/>
          <a:ln w="9525">
            <a:no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ar-SA" sz="3200" b="1" u="sng">
                <a:effectLst>
                  <a:outerShdw blurRad="38100" dist="38100" dir="2700000" algn="tl">
                    <a:srgbClr val="C0C0C0"/>
                  </a:outerShdw>
                </a:effectLst>
                <a:latin typeface="Times New Roman" pitchFamily="18" charset="0"/>
              </a:rPr>
              <a:t>مخاطر الائتمان</a:t>
            </a:r>
          </a:p>
          <a:p>
            <a:pPr marL="342900" indent="-342900" algn="just" rtl="1">
              <a:spcBef>
                <a:spcPct val="20000"/>
              </a:spcBef>
              <a:buClr>
                <a:schemeClr val="tx2"/>
              </a:buClr>
              <a:buSzPct val="75000"/>
              <a:buFont typeface="Wingdings" pitchFamily="2" charset="2"/>
              <a:buChar char="n"/>
            </a:pPr>
            <a:r>
              <a:rPr lang="ar-SA" sz="2800">
                <a:effectLst>
                  <a:outerShdw blurRad="38100" dist="38100" dir="2700000" algn="tl">
                    <a:srgbClr val="C0C0C0"/>
                  </a:outerShdw>
                </a:effectLst>
                <a:latin typeface="Times New Roman" pitchFamily="18" charset="0"/>
              </a:rPr>
              <a:t>الطريقة المعيارية</a:t>
            </a:r>
          </a:p>
          <a:p>
            <a:pPr marL="342900" indent="-342900" algn="just" rtl="1">
              <a:spcBef>
                <a:spcPct val="20000"/>
              </a:spcBef>
              <a:buClr>
                <a:schemeClr val="tx2"/>
              </a:buClr>
              <a:buSzPct val="75000"/>
              <a:buFont typeface="Wingdings" pitchFamily="2" charset="2"/>
              <a:buChar char="n"/>
            </a:pPr>
            <a:r>
              <a:rPr lang="ar-SA" sz="2800">
                <a:effectLst>
                  <a:outerShdw blurRad="38100" dist="38100" dir="2700000" algn="tl">
                    <a:srgbClr val="C0C0C0"/>
                  </a:outerShdw>
                </a:effectLst>
                <a:latin typeface="Times New Roman" pitchFamily="18" charset="0"/>
              </a:rPr>
              <a:t>طريقة التقييم الداخلي الأساسي</a:t>
            </a:r>
          </a:p>
          <a:p>
            <a:pPr marL="342900" indent="-342900" algn="just" rtl="1">
              <a:spcBef>
                <a:spcPct val="20000"/>
              </a:spcBef>
              <a:buClr>
                <a:schemeClr val="tx2"/>
              </a:buClr>
              <a:buSzPct val="75000"/>
              <a:buFont typeface="Wingdings" pitchFamily="2" charset="2"/>
              <a:buChar char="n"/>
            </a:pPr>
            <a:r>
              <a:rPr lang="ar-SA" sz="2800">
                <a:effectLst>
                  <a:outerShdw blurRad="38100" dist="38100" dir="2700000" algn="tl">
                    <a:srgbClr val="C0C0C0"/>
                  </a:outerShdw>
                </a:effectLst>
                <a:latin typeface="Times New Roman" pitchFamily="18" charset="0"/>
              </a:rPr>
              <a:t>طريقة التقييم الداخلي المتقدم</a:t>
            </a:r>
            <a:endParaRPr lang="en-US" sz="2800">
              <a:effectLst>
                <a:outerShdw blurRad="38100" dist="38100" dir="2700000" algn="tl">
                  <a:srgbClr val="C0C0C0"/>
                </a:outerShdw>
              </a:effectLst>
              <a:latin typeface="Times New Roman" pitchFamily="18" charset="0"/>
            </a:endParaRPr>
          </a:p>
        </p:txBody>
      </p:sp>
      <p:sp>
        <p:nvSpPr>
          <p:cNvPr id="20485" name="Rectangle 5"/>
          <p:cNvSpPr>
            <a:spLocks noChangeArrowheads="1"/>
          </p:cNvSpPr>
          <p:nvPr/>
        </p:nvSpPr>
        <p:spPr bwMode="auto">
          <a:xfrm>
            <a:off x="3276600" y="2895600"/>
            <a:ext cx="2922588" cy="1177925"/>
          </a:xfrm>
          <a:prstGeom prst="rect">
            <a:avLst/>
          </a:prstGeom>
          <a:noFill/>
          <a:ln w="9525">
            <a:no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ar-SA" sz="3200" b="1" u="sng">
                <a:effectLst>
                  <a:outerShdw blurRad="38100" dist="38100" dir="2700000" algn="tl">
                    <a:srgbClr val="C0C0C0"/>
                  </a:outerShdw>
                </a:effectLst>
                <a:latin typeface="Times New Roman" pitchFamily="18" charset="0"/>
              </a:rPr>
              <a:t>مخاطر السوق</a:t>
            </a:r>
          </a:p>
          <a:p>
            <a:pPr marL="342900" indent="-342900" algn="r" rtl="1">
              <a:spcBef>
                <a:spcPct val="20000"/>
              </a:spcBef>
              <a:buClr>
                <a:schemeClr val="tx2"/>
              </a:buClr>
              <a:buSzPct val="75000"/>
              <a:buFont typeface="Wingdings" pitchFamily="2" charset="2"/>
              <a:buChar char="n"/>
            </a:pPr>
            <a:r>
              <a:rPr lang="ar-SA" sz="3200">
                <a:effectLst>
                  <a:outerShdw blurRad="38100" dist="38100" dir="2700000" algn="tl">
                    <a:srgbClr val="C0C0C0"/>
                  </a:outerShdw>
                </a:effectLst>
                <a:latin typeface="Times New Roman" pitchFamily="18" charset="0"/>
              </a:rPr>
              <a:t>الطريقة المعيارية</a:t>
            </a:r>
          </a:p>
          <a:p>
            <a:pPr marL="342900" indent="-342900" algn="r" rtl="1">
              <a:spcBef>
                <a:spcPct val="20000"/>
              </a:spcBef>
              <a:buClr>
                <a:schemeClr val="tx2"/>
              </a:buClr>
              <a:buSzPct val="75000"/>
              <a:buFont typeface="Wingdings" pitchFamily="2" charset="2"/>
              <a:buChar char="n"/>
            </a:pPr>
            <a:r>
              <a:rPr lang="ar-SA" sz="3200">
                <a:effectLst>
                  <a:outerShdw blurRad="38100" dist="38100" dir="2700000" algn="tl">
                    <a:srgbClr val="C0C0C0"/>
                  </a:outerShdw>
                </a:effectLst>
                <a:latin typeface="Times New Roman" pitchFamily="18" charset="0"/>
              </a:rPr>
              <a:t>طريقـــــــة التقييم الداخلي</a:t>
            </a:r>
            <a:endParaRPr lang="en-US" sz="3200">
              <a:effectLst>
                <a:outerShdw blurRad="38100" dist="38100" dir="2700000" algn="tl">
                  <a:srgbClr val="C0C0C0"/>
                </a:outerShdw>
              </a:effectLst>
              <a:latin typeface="Times New Roman" pitchFamily="18" charset="0"/>
            </a:endParaRPr>
          </a:p>
        </p:txBody>
      </p:sp>
      <p:sp>
        <p:nvSpPr>
          <p:cNvPr id="20486" name="Rectangle 6"/>
          <p:cNvSpPr>
            <a:spLocks noChangeArrowheads="1"/>
          </p:cNvSpPr>
          <p:nvPr/>
        </p:nvSpPr>
        <p:spPr bwMode="auto">
          <a:xfrm>
            <a:off x="533400" y="2895600"/>
            <a:ext cx="2922588" cy="1177925"/>
          </a:xfrm>
          <a:prstGeom prst="rect">
            <a:avLst/>
          </a:prstGeom>
          <a:noFill/>
          <a:ln w="9525">
            <a:no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ar-SA" sz="3200" b="1" u="sng">
                <a:effectLst>
                  <a:outerShdw blurRad="38100" dist="38100" dir="2700000" algn="tl">
                    <a:srgbClr val="C0C0C0"/>
                  </a:outerShdw>
                </a:effectLst>
                <a:latin typeface="Times New Roman" pitchFamily="18" charset="0"/>
              </a:rPr>
              <a:t>مخاطر العمليات</a:t>
            </a:r>
          </a:p>
          <a:p>
            <a:pPr marL="342900" indent="-342900" algn="just" rtl="1">
              <a:spcBef>
                <a:spcPct val="20000"/>
              </a:spcBef>
              <a:buClr>
                <a:schemeClr val="tx2"/>
              </a:buClr>
              <a:buSzPct val="75000"/>
              <a:buFont typeface="Wingdings" pitchFamily="2" charset="2"/>
              <a:buChar char="n"/>
            </a:pPr>
            <a:r>
              <a:rPr lang="ar-SA" sz="3200">
                <a:effectLst>
                  <a:outerShdw blurRad="38100" dist="38100" dir="2700000" algn="tl">
                    <a:srgbClr val="C0C0C0"/>
                  </a:outerShdw>
                </a:effectLst>
                <a:latin typeface="Times New Roman" pitchFamily="18" charset="0"/>
              </a:rPr>
              <a:t>طريقة المؤشر الأساسي.</a:t>
            </a:r>
          </a:p>
          <a:p>
            <a:pPr marL="342900" indent="-342900" algn="just" rtl="1">
              <a:spcBef>
                <a:spcPct val="20000"/>
              </a:spcBef>
              <a:buClr>
                <a:schemeClr val="tx2"/>
              </a:buClr>
              <a:buSzPct val="75000"/>
              <a:buFont typeface="Wingdings" pitchFamily="2" charset="2"/>
              <a:buChar char="n"/>
            </a:pPr>
            <a:r>
              <a:rPr lang="ar-SA" sz="3200">
                <a:effectLst>
                  <a:outerShdw blurRad="38100" dist="38100" dir="2700000" algn="tl">
                    <a:srgbClr val="C0C0C0"/>
                  </a:outerShdw>
                </a:effectLst>
                <a:latin typeface="Times New Roman" pitchFamily="18" charset="0"/>
              </a:rPr>
              <a:t>الطريقة المعيارية.</a:t>
            </a:r>
          </a:p>
          <a:p>
            <a:pPr marL="342900" indent="-342900" algn="just" rtl="1">
              <a:spcBef>
                <a:spcPct val="20000"/>
              </a:spcBef>
              <a:buClr>
                <a:schemeClr val="tx2"/>
              </a:buClr>
              <a:buSzPct val="75000"/>
              <a:buFont typeface="Wingdings" pitchFamily="2" charset="2"/>
              <a:buChar char="n"/>
            </a:pPr>
            <a:r>
              <a:rPr lang="ar-SA" sz="3200">
                <a:effectLst>
                  <a:outerShdw blurRad="38100" dist="38100" dir="2700000" algn="tl">
                    <a:srgbClr val="C0C0C0"/>
                  </a:outerShdw>
                </a:effectLst>
                <a:latin typeface="Times New Roman" pitchFamily="18" charset="0"/>
              </a:rPr>
              <a:t>طرق القياس المتقدمة.</a:t>
            </a:r>
            <a:endParaRPr lang="en-US" sz="3200">
              <a:effectLst>
                <a:outerShdw blurRad="38100" dist="38100" dir="2700000" algn="tl">
                  <a:srgbClr val="C0C0C0"/>
                </a:outerShdw>
              </a:effectLst>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AutoNum type="arabicPeriod"/>
            </a:pPr>
            <a:r>
              <a:rPr lang="ar-JO" dirty="0" smtClean="0"/>
              <a:t>مخاطر الدعامة الاولى </a:t>
            </a:r>
            <a:endParaRPr lang="en-US" dirty="0" smtClean="0"/>
          </a:p>
          <a:p>
            <a:pPr marL="514350" indent="-514350" algn="r" rtl="1">
              <a:buAutoNum type="arabicPeriod"/>
            </a:pPr>
            <a:endParaRPr lang="ar-JO" dirty="0" smtClean="0"/>
          </a:p>
          <a:p>
            <a:pPr marL="514350" indent="-514350" algn="r" rtl="1">
              <a:buAutoNum type="arabicPeriod"/>
            </a:pPr>
            <a:r>
              <a:rPr lang="ar-JO" dirty="0" smtClean="0"/>
              <a:t>مخاطر لم يتم تغطيتها بصورة كاملة في الدعامة الاولى</a:t>
            </a:r>
          </a:p>
          <a:p>
            <a:pPr marL="514350" indent="-514350" algn="r" rtl="1">
              <a:buAutoNum type="arabicPeriod"/>
            </a:pPr>
            <a:endParaRPr lang="ar-JO" dirty="0" smtClean="0"/>
          </a:p>
          <a:p>
            <a:pPr marL="514350" indent="-514350" algn="r" rtl="1">
              <a:buAutoNum type="arabicPeriod"/>
            </a:pPr>
            <a:endParaRPr lang="ar-JO" dirty="0" smtClean="0"/>
          </a:p>
          <a:p>
            <a:pPr marL="514350" indent="-514350" algn="r" rtl="1">
              <a:buAutoNum type="arabicPeriod"/>
            </a:pPr>
            <a:r>
              <a:rPr lang="ar-JO" dirty="0" smtClean="0"/>
              <a:t>مخاطر لم يتم تغطيتها على الاطلاق في الدعامة الاولى</a:t>
            </a:r>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اولا: مخاطر الدعامة الاولى </a:t>
            </a:r>
            <a:endParaRPr lang="en-US" b="1" dirty="0" smtClean="0"/>
          </a:p>
          <a:p>
            <a:pPr marL="514350" indent="-514350" algn="just" rtl="1">
              <a:buAutoNum type="arabicPeriod"/>
            </a:pPr>
            <a:r>
              <a:rPr lang="ar-SA" dirty="0" smtClean="0"/>
              <a:t>مخاطر الائتمان</a:t>
            </a:r>
            <a:r>
              <a:rPr lang="ar-JO" dirty="0" smtClean="0"/>
              <a:t> </a:t>
            </a:r>
            <a:r>
              <a:rPr lang="en-US" dirty="0" smtClean="0"/>
              <a:t>Credit Risk</a:t>
            </a:r>
            <a:endParaRPr lang="ar-JO" dirty="0" smtClean="0"/>
          </a:p>
          <a:p>
            <a:pPr marL="514350" indent="-514350" algn="just" rtl="1">
              <a:buNone/>
            </a:pPr>
            <a:r>
              <a:rPr lang="ar-SA" dirty="0" smtClean="0"/>
              <a:t>وهي الخسائر المحتملة الناجمة عن عدم قدرة المقترض على الوفاء بالتزاماته في المواعيد المحددة، بسبب ظروف عامة سواء كانت سياسية أو اقتصادية أو ظروف خاصة بالمقترض نفسه مثل تعثر أعمالة، ويعبر عن هذه مصرفياً بمخاطر التعثر </a:t>
            </a:r>
            <a:r>
              <a:rPr lang="en-US" dirty="0" smtClean="0"/>
              <a:t>Default Risk</a:t>
            </a:r>
            <a:endParaRPr lang="ar-JO" dirty="0" smtClean="0"/>
          </a:p>
          <a:p>
            <a:pPr marL="514350" indent="-514350" algn="r" rtl="1">
              <a:buNone/>
            </a:pPr>
            <a:endParaRPr lang="ar-JO" dirty="0" smtClean="0"/>
          </a:p>
          <a:p>
            <a:pPr marL="514350" indent="-514350" algn="r" rtl="1">
              <a:buNone/>
            </a:pPr>
            <a:endParaRPr lang="ar-JO" dirty="0" smtClean="0"/>
          </a:p>
          <a:p>
            <a:pPr marL="514350" indent="-514350" algn="r" rtl="1">
              <a:buNone/>
            </a:pPr>
            <a:endParaRPr lang="ar-JO"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77500" lnSpcReduction="20000"/>
          </a:bodyPr>
          <a:lstStyle/>
          <a:p>
            <a:pPr marL="514350" indent="-514350" algn="r" rtl="1">
              <a:buNone/>
            </a:pPr>
            <a:r>
              <a:rPr lang="ar-JO" b="1" dirty="0" smtClean="0"/>
              <a:t>اولا: مخاطر الدعامة الاولى </a:t>
            </a:r>
            <a:endParaRPr lang="en-US" b="1" dirty="0" smtClean="0"/>
          </a:p>
          <a:p>
            <a:pPr marL="514350" indent="-514350" algn="just" rtl="1">
              <a:buAutoNum type="arabicPeriod"/>
            </a:pPr>
            <a:r>
              <a:rPr lang="ar-SA" dirty="0" smtClean="0"/>
              <a:t>مخاطر الائتمان</a:t>
            </a:r>
            <a:r>
              <a:rPr lang="ar-JO" dirty="0" smtClean="0"/>
              <a:t> </a:t>
            </a:r>
            <a:r>
              <a:rPr lang="en-US" dirty="0" smtClean="0"/>
              <a:t>Credit Risk</a:t>
            </a:r>
            <a:endParaRPr lang="ar-JO" dirty="0" smtClean="0"/>
          </a:p>
          <a:p>
            <a:pPr algn="just" rtl="1"/>
            <a:r>
              <a:rPr lang="ar-JO" dirty="0" smtClean="0"/>
              <a:t>مخاطر الائتمان تشكل 50-65% من إجمالي المخاطر التي تواجها المصارف.</a:t>
            </a:r>
          </a:p>
          <a:p>
            <a:pPr algn="just" rtl="1"/>
            <a:r>
              <a:rPr lang="ar-SA" dirty="0" smtClean="0"/>
              <a:t>تشمل مخاطر الائتمان البنود داخل وخارج الميزانية، وتعتبر هذه المخاطر من أكبر المخاطر التي يواجهها البنك.</a:t>
            </a:r>
            <a:endParaRPr lang="ar-JO" dirty="0" smtClean="0"/>
          </a:p>
          <a:p>
            <a:pPr algn="just" rtl="1"/>
            <a:r>
              <a:rPr lang="ar-SA" dirty="0" smtClean="0"/>
              <a:t>من أجل تخفيض الخسائر الناجمة عن مخاطر الائتمان يقوم مجلس إدارة البنك والإدارة العليا بوضع واعتماد إستراتيجية منح التسهيلات وسياسات مختلفة تحدد سقوف لمبالغ التسهيلات الائتمانية الممنوحة للعملاء ومجموعة التسهيلات الائتمانية الممنوحة لكل قطاع وكل منطقة جغرافية. </a:t>
            </a:r>
            <a:endParaRPr lang="ar-JO" dirty="0" smtClean="0"/>
          </a:p>
          <a:p>
            <a:pPr algn="just" rtl="1"/>
            <a:r>
              <a:rPr lang="ar-SA" dirty="0" smtClean="0"/>
              <a:t>وكذلك</a:t>
            </a:r>
            <a:r>
              <a:rPr lang="ar-JO" dirty="0" smtClean="0"/>
              <a:t> يقوم مجلس الإدارة بإقرار</a:t>
            </a:r>
            <a:r>
              <a:rPr lang="ar-SA" dirty="0" smtClean="0"/>
              <a:t> إجراءات عمل تتلاءم مع الواقع العملي والبيئة المصرفية ويتم مراجعتها وتحديثها باستمرار، وتعيين الكادر المؤهل القادر على القيام بتنفيذ عمليات المنح والمتابعة والمراقبة.</a:t>
            </a:r>
            <a:endParaRPr lang="ar-JO" dirty="0" smtClean="0"/>
          </a:p>
          <a:p>
            <a:pPr marL="514350" indent="-514350" algn="r" rtl="1">
              <a:buNone/>
            </a:pPr>
            <a:endParaRPr lang="ar-JO" dirty="0" smtClean="0"/>
          </a:p>
          <a:p>
            <a:pPr marL="514350" indent="-514350" algn="r" rtl="1">
              <a:buNone/>
            </a:pPr>
            <a:endParaRPr lang="ar-JO" dirty="0" smtClean="0"/>
          </a:p>
          <a:p>
            <a:pPr marL="514350" indent="-514350" algn="r" rtl="1">
              <a:buNone/>
            </a:pPr>
            <a:endParaRPr lang="ar-JO"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اولا: مخاطر الدعامة الاولى </a:t>
            </a:r>
            <a:endParaRPr lang="en-US" b="1" dirty="0" smtClean="0"/>
          </a:p>
          <a:p>
            <a:pPr marL="514350" indent="-514350" algn="just" rtl="1">
              <a:buAutoNum type="arabicPeriod"/>
            </a:pPr>
            <a:r>
              <a:rPr lang="ar-SA" dirty="0" smtClean="0"/>
              <a:t>مخاطر الائتمان</a:t>
            </a:r>
            <a:r>
              <a:rPr lang="ar-JO" dirty="0" smtClean="0"/>
              <a:t> </a:t>
            </a:r>
            <a:r>
              <a:rPr lang="en-US" dirty="0" smtClean="0"/>
              <a:t>Credit Risk</a:t>
            </a:r>
            <a:endParaRPr lang="ar-JO" dirty="0" smtClean="0"/>
          </a:p>
          <a:p>
            <a:pPr algn="r" rtl="1">
              <a:buNone/>
            </a:pPr>
            <a:r>
              <a:rPr lang="ar-SA" dirty="0" smtClean="0"/>
              <a:t>يندرج ضمن مخاطر الائتمان ثلاثة أنواع رئيسية من المخاطر</a:t>
            </a:r>
            <a:r>
              <a:rPr lang="ar-JO" dirty="0" smtClean="0"/>
              <a:t>:</a:t>
            </a:r>
            <a:r>
              <a:rPr lang="ar-SA" dirty="0" smtClean="0"/>
              <a:t> </a:t>
            </a:r>
            <a:endParaRPr lang="en-US" dirty="0" smtClean="0"/>
          </a:p>
          <a:p>
            <a:pPr marL="514350" indent="-514350" algn="r" rtl="1">
              <a:buFont typeface="+mj-cs"/>
              <a:buAutoNum type="arabic1Minus"/>
            </a:pPr>
            <a:r>
              <a:rPr lang="ar-SA" b="1" dirty="0" smtClean="0"/>
              <a:t>مخاطر التعثر</a:t>
            </a:r>
            <a:r>
              <a:rPr lang="en-US" b="1" dirty="0" smtClean="0"/>
              <a:t> (Default risk) </a:t>
            </a:r>
            <a:endParaRPr lang="en-US" dirty="0" smtClean="0"/>
          </a:p>
          <a:p>
            <a:pPr marL="514350" indent="-514350" algn="r" rtl="1">
              <a:buFont typeface="+mj-cs"/>
              <a:buAutoNum type="arabic1Minus"/>
            </a:pPr>
            <a:r>
              <a:rPr lang="ar-SA" b="1" dirty="0" smtClean="0"/>
              <a:t>مخاطر الانكشاف </a:t>
            </a:r>
            <a:r>
              <a:rPr lang="en-US" b="1" dirty="0" smtClean="0"/>
              <a:t> (Exposure risk)</a:t>
            </a:r>
            <a:r>
              <a:rPr lang="ar-SA" b="1" dirty="0" smtClean="0"/>
              <a:t> </a:t>
            </a:r>
            <a:endParaRPr lang="en-US" dirty="0" smtClean="0"/>
          </a:p>
          <a:p>
            <a:pPr marL="514350" indent="-514350" algn="r" rtl="1">
              <a:buFont typeface="+mj-cs"/>
              <a:buAutoNum type="arabic1Minus"/>
            </a:pPr>
            <a:r>
              <a:rPr lang="ar-SA" b="1" dirty="0" smtClean="0"/>
              <a:t>مخاطر الاسترداد </a:t>
            </a:r>
            <a:r>
              <a:rPr lang="en-US" b="1" dirty="0" smtClean="0"/>
              <a:t>(Recovery risk)</a:t>
            </a:r>
            <a:r>
              <a:rPr lang="ar-SA" b="1" dirty="0" smtClean="0"/>
              <a:t> </a:t>
            </a:r>
            <a:endParaRPr lang="en-US" dirty="0" smtClean="0"/>
          </a:p>
          <a:p>
            <a:pPr marL="514350" indent="-514350" algn="r" rtl="1">
              <a:buNone/>
            </a:pPr>
            <a:endParaRPr lang="ar-JO" dirty="0" smtClean="0"/>
          </a:p>
          <a:p>
            <a:pPr marL="514350" indent="-514350" algn="r" rtl="1">
              <a:buNone/>
            </a:pPr>
            <a:endParaRPr lang="ar-JO" dirty="0" smtClean="0"/>
          </a:p>
          <a:p>
            <a:pPr marL="514350" indent="-514350" algn="r" rtl="1">
              <a:buNone/>
            </a:pPr>
            <a:endParaRPr lang="ar-JO"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a:xfrm>
            <a:off x="285720" y="1600200"/>
            <a:ext cx="8501122" cy="4525963"/>
          </a:xfrm>
        </p:spPr>
        <p:txBody>
          <a:bodyPr>
            <a:normAutofit fontScale="85000" lnSpcReduction="2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r>
              <a:rPr lang="ar-JO" dirty="0" smtClean="0"/>
              <a:t> </a:t>
            </a:r>
          </a:p>
          <a:p>
            <a:pPr algn="just" rtl="1">
              <a:buNone/>
            </a:pPr>
            <a:r>
              <a:rPr lang="ar-SA" dirty="0" smtClean="0"/>
              <a:t>هي المخاطر الحالية أو المستقبلية التي يمكن أن تؤثر على إيرادات</a:t>
            </a:r>
            <a:r>
              <a:rPr lang="ar-JO" dirty="0" smtClean="0"/>
              <a:t> </a:t>
            </a:r>
            <a:r>
              <a:rPr lang="ar-SA" dirty="0" smtClean="0"/>
              <a:t>البنك ورأسماله والناجمة عن التقلبات في أسعار الفائدة وأسعار</a:t>
            </a:r>
            <a:r>
              <a:rPr lang="ar-JO" dirty="0" smtClean="0"/>
              <a:t> </a:t>
            </a:r>
            <a:r>
              <a:rPr lang="ar-SA" dirty="0" smtClean="0"/>
              <a:t>الصرف وأسعار الأوراق المالية والسلع.</a:t>
            </a:r>
            <a:endParaRPr lang="ar-JO" dirty="0" smtClean="0"/>
          </a:p>
          <a:p>
            <a:pPr algn="just" rtl="1">
              <a:buNone/>
            </a:pPr>
            <a:r>
              <a:rPr lang="ar-SA" dirty="0" smtClean="0"/>
              <a:t> فقد يتعرض البنك إلى خسائر نتيجة أي مراكز مالية (</a:t>
            </a:r>
            <a:r>
              <a:rPr lang="en-US" dirty="0" smtClean="0"/>
              <a:t>Financial Positions</a:t>
            </a:r>
            <a:r>
              <a:rPr lang="ar-SA" dirty="0" smtClean="0"/>
              <a:t>) داخل أو خارج الميزانية أو أي مراكز مالية ناتجة عن</a:t>
            </a:r>
            <a:endParaRPr lang="ar-JO" dirty="0" smtClean="0"/>
          </a:p>
          <a:p>
            <a:pPr algn="just" rtl="1">
              <a:buNone/>
            </a:pPr>
            <a:r>
              <a:rPr lang="ar-SA" dirty="0" smtClean="0"/>
              <a:t>المشتقات المالية وذلك في حالة حدوث أي تغيرات في أسعار السوق.</a:t>
            </a:r>
            <a:endParaRPr lang="ar-JO" dirty="0" smtClean="0"/>
          </a:p>
          <a:p>
            <a:pPr algn="just" rtl="1">
              <a:buNone/>
            </a:pPr>
            <a:r>
              <a:rPr lang="ar-SA" dirty="0" smtClean="0"/>
              <a:t>هذا النوع من المخاطر تم إضافته إلى متطلبات معيار كفاية رأس المال في</a:t>
            </a:r>
            <a:endParaRPr lang="ar-JO" dirty="0" smtClean="0"/>
          </a:p>
          <a:p>
            <a:pPr algn="just" rtl="1">
              <a:buNone/>
            </a:pPr>
            <a:r>
              <a:rPr lang="ar-SA" dirty="0" smtClean="0"/>
              <a:t>عام 1996 بحيث يتوجب على البنوك الاحتفاظ برأسمال لمواجهة مخاطر</a:t>
            </a:r>
            <a:endParaRPr lang="ar-JO" dirty="0" smtClean="0"/>
          </a:p>
          <a:p>
            <a:pPr algn="just" rtl="1">
              <a:buNone/>
            </a:pPr>
            <a:r>
              <a:rPr lang="ar-SA" dirty="0" smtClean="0"/>
              <a:t>السوق بأنواعها</a:t>
            </a:r>
            <a:r>
              <a:rPr lang="ar-JO" dirty="0" smtClean="0"/>
              <a:t>.</a:t>
            </a:r>
            <a:r>
              <a:rPr lang="ar-SA" dirty="0" smtClean="0"/>
              <a:t> </a:t>
            </a:r>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endParaRPr lang="ar-JO" dirty="0" smtClean="0"/>
          </a:p>
          <a:p>
            <a:pPr algn="r" rtl="1">
              <a:buNone/>
            </a:pPr>
            <a:r>
              <a:rPr lang="ar-SA" dirty="0" smtClean="0"/>
              <a:t>العناصر الرئيسية لمخاطر السوق</a:t>
            </a:r>
            <a:r>
              <a:rPr lang="en-US" dirty="0" smtClean="0"/>
              <a:t> </a:t>
            </a:r>
            <a:r>
              <a:rPr lang="ar-JO" dirty="0" smtClean="0"/>
              <a:t>حسب بازل 1996:</a:t>
            </a:r>
          </a:p>
          <a:p>
            <a:pPr algn="just" rtl="1">
              <a:buNone/>
            </a:pPr>
            <a:r>
              <a:rPr lang="ar-SA" sz="2800" dirty="0" smtClean="0"/>
              <a:t>أ. مخاطر أسعار الفائدة </a:t>
            </a:r>
            <a:r>
              <a:rPr lang="en-US" sz="2800" dirty="0" smtClean="0"/>
              <a:t>(Interest Rates Risk) </a:t>
            </a:r>
          </a:p>
          <a:p>
            <a:pPr algn="just" rtl="1">
              <a:buNone/>
            </a:pPr>
            <a:r>
              <a:rPr lang="ar-SA" sz="2800" dirty="0" smtClean="0"/>
              <a:t>ب.مخاطر أسعار الصرف </a:t>
            </a:r>
            <a:r>
              <a:rPr lang="en-US" sz="2800" dirty="0" smtClean="0"/>
              <a:t>(Foreign Exchange Rates Risk)</a:t>
            </a:r>
          </a:p>
          <a:p>
            <a:pPr algn="just" rtl="1">
              <a:buNone/>
            </a:pPr>
            <a:r>
              <a:rPr lang="ar-SA" sz="2800" dirty="0" smtClean="0"/>
              <a:t>ج. مخاطر أسعار الأوراق المالية (</a:t>
            </a:r>
            <a:r>
              <a:rPr lang="en-US" sz="2800" dirty="0" smtClean="0"/>
              <a:t>Equity Risk</a:t>
            </a:r>
            <a:r>
              <a:rPr lang="ar-SA" sz="2800" dirty="0" smtClean="0"/>
              <a:t>)</a:t>
            </a:r>
            <a:endParaRPr lang="en-US" sz="2800" dirty="0" smtClean="0"/>
          </a:p>
          <a:p>
            <a:pPr algn="just" rtl="1">
              <a:buNone/>
            </a:pPr>
            <a:r>
              <a:rPr lang="ar-JO" sz="2800" dirty="0" smtClean="0"/>
              <a:t>د. مخاطر السلع </a:t>
            </a:r>
            <a:r>
              <a:rPr lang="en-GB" sz="2800" dirty="0" smtClean="0"/>
              <a:t>(Commodity Risk</a:t>
            </a:r>
            <a:r>
              <a:rPr lang="en-GB" dirty="0" smtClean="0"/>
              <a:t>)</a:t>
            </a:r>
            <a:endParaRPr lang="en-US" dirty="0" smtClean="0"/>
          </a:p>
          <a:p>
            <a:pPr algn="r" rtl="1">
              <a:buNone/>
            </a:pPr>
            <a:endParaRPr lang="ar-JO" dirty="0" smtClean="0"/>
          </a:p>
          <a:p>
            <a:pPr>
              <a:buNone/>
            </a:pPr>
            <a:endParaRPr lang="ar-JO"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85000" lnSpcReduction="2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endParaRPr lang="ar-JO" dirty="0" smtClean="0"/>
          </a:p>
          <a:p>
            <a:pPr algn="r" rtl="1">
              <a:buNone/>
            </a:pPr>
            <a:r>
              <a:rPr lang="ar-SA" dirty="0" smtClean="0"/>
              <a:t>أ. مخاطر أسعار الفائدة </a:t>
            </a:r>
            <a:r>
              <a:rPr lang="en-US" dirty="0" smtClean="0"/>
              <a:t>(Interest Rates Risk) </a:t>
            </a:r>
          </a:p>
          <a:p>
            <a:pPr algn="just" rtl="1"/>
            <a:r>
              <a:rPr lang="ar-SA" dirty="0" smtClean="0"/>
              <a:t>هي المخاطر الناجمة عن تقلبات أسعار الفائدة والتي قد يكون لها تأثير سلبي على إيرادات البنك ورأسماله، حيث أن البنوك تواجه هذه المخاطر من منطلق كونها وسيط مالي ولذلك فإن مخاطر أسعار الفائدة قد تنطوي على تهديد كبير لأرباح البنك ورأسماله، الأمر الذي يتطلب من البنك إدارة مخاطر سعر الفائدة من خلال المحافظة على مستويات مقبولة بالنسبة للبنك. </a:t>
            </a:r>
            <a:endParaRPr lang="ar-JO" dirty="0" smtClean="0"/>
          </a:p>
          <a:p>
            <a:pPr algn="just" rtl="1"/>
            <a:r>
              <a:rPr lang="ar-SA" dirty="0" smtClean="0"/>
              <a:t>هناك أوجهاً متعددة من مخاطر سعر الفائدة أهمها اختلاف مواعيد الاستحقاق مقابل سعر الفائدة الثابت، وإعادة التسعير مقابل سعر فائدة متغير لأصول البنك وخصومه ومراكزه المالية خارج الميزانية </a:t>
            </a:r>
            <a:endParaRPr lang="ar-JO"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lnSpcReduction="1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endParaRPr lang="ar-JO" dirty="0" smtClean="0"/>
          </a:p>
          <a:p>
            <a:pPr algn="r" rtl="1">
              <a:buNone/>
            </a:pPr>
            <a:r>
              <a:rPr lang="ar-SA" dirty="0" smtClean="0"/>
              <a:t>أ. مخاطر أسعار الفائدة </a:t>
            </a:r>
            <a:r>
              <a:rPr lang="en-US" dirty="0" smtClean="0"/>
              <a:t>(Interest Rates Risk) </a:t>
            </a:r>
          </a:p>
          <a:p>
            <a:pPr algn="r" rtl="1">
              <a:buNone/>
            </a:pPr>
            <a:r>
              <a:rPr lang="ar-JO" dirty="0" smtClean="0"/>
              <a:t>تنتج مخاطر أسعار الفائدة عن تغير أسعار الفائدة ومنحنى العائد والذي قد يأخذ إشكالا متعددة اعتمادا على العلاقة بين مدة الاستحقاق وسعر الفائدة.</a:t>
            </a:r>
            <a:endParaRPr lang="en-US" dirty="0" smtClean="0"/>
          </a:p>
          <a:p>
            <a:pPr algn="r" rtl="1">
              <a:buNone/>
            </a:pPr>
            <a:r>
              <a:rPr lang="ar-JO" dirty="0" smtClean="0"/>
              <a:t>هي الخسارة المحتملة في الدخل أو انخفاض القيمة السوقية للبنك نتيجة تغير مستوى أسعار الفائدة ، هوامشها أو النقلة في منحنى العائد</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a:xfrm>
            <a:off x="457200" y="1524000"/>
            <a:ext cx="8229600" cy="4525963"/>
          </a:xfrm>
        </p:spPr>
        <p:txBody>
          <a:bodyPr>
            <a:normAutofit lnSpcReduction="1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endParaRPr lang="ar-JO" dirty="0" smtClean="0"/>
          </a:p>
          <a:p>
            <a:pPr algn="just" rtl="1">
              <a:buNone/>
            </a:pPr>
            <a:r>
              <a:rPr lang="ar-SA" dirty="0" smtClean="0"/>
              <a:t>وبشكل عام فأن مخاطر السوق تتكون من النوعين الرئيسيين التاليين للمخاطر :</a:t>
            </a:r>
            <a:endParaRPr lang="en-US" dirty="0" smtClean="0"/>
          </a:p>
          <a:p>
            <a:pPr algn="just" rtl="1"/>
            <a:r>
              <a:rPr lang="ar-SA" dirty="0" smtClean="0"/>
              <a:t>مخاطر السوق العامة (</a:t>
            </a:r>
            <a:r>
              <a:rPr lang="en-US" dirty="0" smtClean="0"/>
              <a:t>General Market Risk</a:t>
            </a:r>
            <a:r>
              <a:rPr lang="ar-SA" dirty="0" smtClean="0"/>
              <a:t>):</a:t>
            </a:r>
            <a:endParaRPr lang="en-US" dirty="0" smtClean="0"/>
          </a:p>
          <a:p>
            <a:pPr algn="just" rtl="1">
              <a:buNone/>
            </a:pPr>
            <a:r>
              <a:rPr lang="ar-SA" dirty="0" smtClean="0"/>
              <a:t>وهي مخاطر الخسائر الناتجة عن التغير في المستوى العام لأسعار السوق أو أسعار الفائدة والتي تؤثر على قيمة المراكز المالية المتعلقة بأسعار الفائدة، أدوات الملكية، أسعار الصرف والبضائع.</a:t>
            </a: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2. </a:t>
            </a:r>
            <a:r>
              <a:rPr lang="ar-SA" dirty="0" smtClean="0"/>
              <a:t>مخاطر السوق</a:t>
            </a:r>
            <a:r>
              <a:rPr lang="ar-JO" dirty="0" smtClean="0"/>
              <a:t> </a:t>
            </a:r>
            <a:r>
              <a:rPr lang="en-GB" dirty="0" smtClean="0"/>
              <a:t>(Market Risk)</a:t>
            </a:r>
            <a:endParaRPr lang="ar-JO" dirty="0" smtClean="0"/>
          </a:p>
          <a:p>
            <a:pPr algn="just" rtl="1">
              <a:buNone/>
            </a:pPr>
            <a:r>
              <a:rPr lang="ar-SA" dirty="0" smtClean="0"/>
              <a:t>المخاطر الخاصة (</a:t>
            </a:r>
            <a:r>
              <a:rPr lang="en-US" dirty="0" smtClean="0"/>
              <a:t>Specific Market Risk</a:t>
            </a:r>
            <a:r>
              <a:rPr lang="ar-SA" dirty="0" smtClean="0"/>
              <a:t>):</a:t>
            </a:r>
            <a:endParaRPr lang="en-US" dirty="0" smtClean="0"/>
          </a:p>
          <a:p>
            <a:pPr algn="just" rtl="1">
              <a:buNone/>
            </a:pPr>
            <a:r>
              <a:rPr lang="ar-JO" dirty="0" smtClean="0"/>
              <a:t>وهي </a:t>
            </a:r>
            <a:r>
              <a:rPr lang="ar-SA" dirty="0" smtClean="0"/>
              <a:t>مخاطر تغير سعر الأداة المالية بسبب عناصر خاصة بالجهة المصدرة وتنطبق على المراكز المالية المتعلقة بأسعار الفائدة وأدوات الملكية الصادرة عن هذه الجهة. </a:t>
            </a:r>
            <a:r>
              <a:rPr lang="ar-JO" dirty="0" smtClean="0"/>
              <a:t> وبالتالي فأن المخاطر الخاصة تتمثل بتعثر الجهة المصدرة للأوراق المالية.</a:t>
            </a:r>
          </a:p>
          <a:p>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endParaRPr lang="ar-JO" smtClean="0"/>
          </a:p>
        </p:txBody>
      </p:sp>
      <p:sp>
        <p:nvSpPr>
          <p:cNvPr id="100355" name="Rectangle 3"/>
          <p:cNvSpPr>
            <a:spLocks noGrp="1" noChangeArrowheads="1"/>
          </p:cNvSpPr>
          <p:nvPr>
            <p:ph type="body" idx="1"/>
          </p:nvPr>
        </p:nvSpPr>
        <p:spPr/>
        <p:txBody>
          <a:bodyPr/>
          <a:lstStyle/>
          <a:p>
            <a:pPr algn="r" rtl="1" eaLnBrk="1" hangingPunct="1">
              <a:buFontTx/>
              <a:buNone/>
            </a:pPr>
            <a:endParaRPr lang="ar-JO" smtClean="0"/>
          </a:p>
        </p:txBody>
      </p:sp>
      <p:sp>
        <p:nvSpPr>
          <p:cNvPr id="100356" name="Rectangle 4"/>
          <p:cNvSpPr>
            <a:spLocks noChangeArrowheads="1"/>
          </p:cNvSpPr>
          <p:nvPr/>
        </p:nvSpPr>
        <p:spPr bwMode="auto">
          <a:xfrm>
            <a:off x="3124200" y="1752600"/>
            <a:ext cx="2895600" cy="1219200"/>
          </a:xfrm>
          <a:prstGeom prst="rect">
            <a:avLst/>
          </a:prstGeom>
          <a:solidFill>
            <a:schemeClr val="accent1"/>
          </a:solidFill>
          <a:ln w="9525">
            <a:solidFill>
              <a:schemeClr val="tx1"/>
            </a:solidFill>
            <a:miter lim="800000"/>
            <a:headEnd/>
            <a:tailEnd/>
          </a:ln>
        </p:spPr>
        <p:txBody>
          <a:bodyPr wrap="none" anchor="ctr"/>
          <a:lstStyle/>
          <a:p>
            <a:pPr algn="ctr" rtl="1"/>
            <a:r>
              <a:rPr lang="ar-JO" sz="1800"/>
              <a:t>بازل 2 المخاطر التي تم معالجتها</a:t>
            </a:r>
          </a:p>
          <a:p>
            <a:pPr algn="ctr" rtl="1"/>
            <a:r>
              <a:rPr lang="en-US" sz="1800"/>
              <a:t> </a:t>
            </a:r>
            <a:r>
              <a:rPr lang="ar-JO" sz="1800"/>
              <a:t>وطرق قياسها</a:t>
            </a:r>
            <a:endParaRPr lang="en-US" sz="1800"/>
          </a:p>
        </p:txBody>
      </p:sp>
      <p:sp>
        <p:nvSpPr>
          <p:cNvPr id="100357" name="Line 5"/>
          <p:cNvSpPr>
            <a:spLocks noChangeShapeType="1"/>
          </p:cNvSpPr>
          <p:nvPr/>
        </p:nvSpPr>
        <p:spPr bwMode="auto">
          <a:xfrm>
            <a:off x="4495800" y="2971800"/>
            <a:ext cx="0" cy="914400"/>
          </a:xfrm>
          <a:prstGeom prst="line">
            <a:avLst/>
          </a:prstGeom>
          <a:noFill/>
          <a:ln w="9525">
            <a:solidFill>
              <a:schemeClr val="tx1"/>
            </a:solidFill>
            <a:round/>
            <a:headEnd/>
            <a:tailEnd/>
          </a:ln>
        </p:spPr>
        <p:txBody>
          <a:bodyPr/>
          <a:lstStyle/>
          <a:p>
            <a:endParaRPr lang="en-US"/>
          </a:p>
        </p:txBody>
      </p:sp>
      <p:sp>
        <p:nvSpPr>
          <p:cNvPr id="100358" name="Line 6"/>
          <p:cNvSpPr>
            <a:spLocks noChangeShapeType="1"/>
          </p:cNvSpPr>
          <p:nvPr/>
        </p:nvSpPr>
        <p:spPr bwMode="auto">
          <a:xfrm>
            <a:off x="4495800" y="3810000"/>
            <a:ext cx="3048000" cy="0"/>
          </a:xfrm>
          <a:prstGeom prst="line">
            <a:avLst/>
          </a:prstGeom>
          <a:noFill/>
          <a:ln w="9525">
            <a:solidFill>
              <a:schemeClr val="tx1"/>
            </a:solidFill>
            <a:round/>
            <a:headEnd/>
            <a:tailEnd/>
          </a:ln>
        </p:spPr>
        <p:txBody>
          <a:bodyPr/>
          <a:lstStyle/>
          <a:p>
            <a:endParaRPr lang="en-US"/>
          </a:p>
        </p:txBody>
      </p:sp>
      <p:sp>
        <p:nvSpPr>
          <p:cNvPr id="100359" name="Line 7"/>
          <p:cNvSpPr>
            <a:spLocks noChangeShapeType="1"/>
          </p:cNvSpPr>
          <p:nvPr/>
        </p:nvSpPr>
        <p:spPr bwMode="auto">
          <a:xfrm flipH="1">
            <a:off x="1295400" y="3810000"/>
            <a:ext cx="3200400" cy="0"/>
          </a:xfrm>
          <a:prstGeom prst="line">
            <a:avLst/>
          </a:prstGeom>
          <a:noFill/>
          <a:ln w="9525">
            <a:solidFill>
              <a:schemeClr val="tx1"/>
            </a:solidFill>
            <a:round/>
            <a:headEnd/>
            <a:tailEnd/>
          </a:ln>
        </p:spPr>
        <p:txBody>
          <a:bodyPr/>
          <a:lstStyle/>
          <a:p>
            <a:endParaRPr lang="en-US"/>
          </a:p>
        </p:txBody>
      </p:sp>
      <p:sp>
        <p:nvSpPr>
          <p:cNvPr id="100360" name="Rectangle 8"/>
          <p:cNvSpPr>
            <a:spLocks noChangeArrowheads="1"/>
          </p:cNvSpPr>
          <p:nvPr/>
        </p:nvSpPr>
        <p:spPr bwMode="auto">
          <a:xfrm>
            <a:off x="609600" y="4343400"/>
            <a:ext cx="2057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الائتمان</a:t>
            </a:r>
            <a:endParaRPr lang="en-US" sz="1800"/>
          </a:p>
        </p:txBody>
      </p:sp>
      <p:sp>
        <p:nvSpPr>
          <p:cNvPr id="100361" name="Rectangle 9"/>
          <p:cNvSpPr>
            <a:spLocks noChangeArrowheads="1"/>
          </p:cNvSpPr>
          <p:nvPr/>
        </p:nvSpPr>
        <p:spPr bwMode="auto">
          <a:xfrm>
            <a:off x="3200400" y="4343400"/>
            <a:ext cx="2438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السوق</a:t>
            </a:r>
            <a:endParaRPr lang="en-US" sz="1800"/>
          </a:p>
        </p:txBody>
      </p:sp>
      <p:sp>
        <p:nvSpPr>
          <p:cNvPr id="100362" name="Rectangle 10"/>
          <p:cNvSpPr>
            <a:spLocks noChangeArrowheads="1"/>
          </p:cNvSpPr>
          <p:nvPr/>
        </p:nvSpPr>
        <p:spPr bwMode="auto">
          <a:xfrm>
            <a:off x="6248400" y="4343400"/>
            <a:ext cx="2057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التشغيل</a:t>
            </a:r>
            <a:endParaRPr lang="en-US" sz="1800"/>
          </a:p>
        </p:txBody>
      </p:sp>
      <p:sp>
        <p:nvSpPr>
          <p:cNvPr id="100363" name="Line 11"/>
          <p:cNvSpPr>
            <a:spLocks noChangeShapeType="1"/>
          </p:cNvSpPr>
          <p:nvPr/>
        </p:nvSpPr>
        <p:spPr bwMode="auto">
          <a:xfrm>
            <a:off x="1295400" y="3810000"/>
            <a:ext cx="0" cy="533400"/>
          </a:xfrm>
          <a:prstGeom prst="line">
            <a:avLst/>
          </a:prstGeom>
          <a:noFill/>
          <a:ln w="9525">
            <a:solidFill>
              <a:schemeClr val="tx1"/>
            </a:solidFill>
            <a:round/>
            <a:headEnd/>
            <a:tailEnd/>
          </a:ln>
        </p:spPr>
        <p:txBody>
          <a:bodyPr/>
          <a:lstStyle/>
          <a:p>
            <a:endParaRPr lang="en-US"/>
          </a:p>
        </p:txBody>
      </p:sp>
      <p:sp>
        <p:nvSpPr>
          <p:cNvPr id="100364" name="Line 12"/>
          <p:cNvSpPr>
            <a:spLocks noChangeShapeType="1"/>
          </p:cNvSpPr>
          <p:nvPr/>
        </p:nvSpPr>
        <p:spPr bwMode="auto">
          <a:xfrm>
            <a:off x="4495800" y="3810000"/>
            <a:ext cx="0" cy="533400"/>
          </a:xfrm>
          <a:prstGeom prst="line">
            <a:avLst/>
          </a:prstGeom>
          <a:noFill/>
          <a:ln w="9525">
            <a:solidFill>
              <a:schemeClr val="tx1"/>
            </a:solidFill>
            <a:round/>
            <a:headEnd/>
            <a:tailEnd/>
          </a:ln>
        </p:spPr>
        <p:txBody>
          <a:bodyPr/>
          <a:lstStyle/>
          <a:p>
            <a:endParaRPr lang="en-US"/>
          </a:p>
        </p:txBody>
      </p:sp>
      <p:sp>
        <p:nvSpPr>
          <p:cNvPr id="100365" name="Line 13"/>
          <p:cNvSpPr>
            <a:spLocks noChangeShapeType="1"/>
          </p:cNvSpPr>
          <p:nvPr/>
        </p:nvSpPr>
        <p:spPr bwMode="auto">
          <a:xfrm>
            <a:off x="7467600" y="3810000"/>
            <a:ext cx="0" cy="533400"/>
          </a:xfrm>
          <a:prstGeom prst="line">
            <a:avLst/>
          </a:prstGeom>
          <a:noFill/>
          <a:ln w="9525">
            <a:solidFill>
              <a:schemeClr val="tx1"/>
            </a:solidFill>
            <a:round/>
            <a:headEnd/>
            <a:tailEnd/>
          </a:ln>
        </p:spPr>
        <p:txBody>
          <a:bodyPr/>
          <a:lstStyle/>
          <a:p>
            <a:endParaRPr lang="en-US"/>
          </a:p>
        </p:txBody>
      </p:sp>
      <p:sp>
        <p:nvSpPr>
          <p:cNvPr id="100366" name="Rectangle 14"/>
          <p:cNvSpPr>
            <a:spLocks noChangeArrowheads="1"/>
          </p:cNvSpPr>
          <p:nvPr/>
        </p:nvSpPr>
        <p:spPr bwMode="auto">
          <a:xfrm>
            <a:off x="533400" y="5181600"/>
            <a:ext cx="2286000" cy="838200"/>
          </a:xfrm>
          <a:prstGeom prst="rect">
            <a:avLst/>
          </a:prstGeom>
          <a:solidFill>
            <a:schemeClr val="accent1"/>
          </a:solidFill>
          <a:ln w="9525">
            <a:solidFill>
              <a:schemeClr val="tx1"/>
            </a:solidFill>
            <a:miter lim="800000"/>
            <a:headEnd/>
            <a:tailEnd/>
          </a:ln>
        </p:spPr>
        <p:txBody>
          <a:bodyPr wrap="none" anchor="ctr"/>
          <a:lstStyle/>
          <a:p>
            <a:pPr marL="342900" indent="-342900"/>
            <a:endParaRPr lang="en-US" sz="1000"/>
          </a:p>
          <a:p>
            <a:pPr marL="342900" indent="-342900"/>
            <a:endParaRPr lang="en-US" sz="1000"/>
          </a:p>
          <a:p>
            <a:pPr marL="342900" indent="-342900"/>
            <a:r>
              <a:rPr lang="en-US" sz="1000"/>
              <a:t>Standardized  Approach</a:t>
            </a:r>
          </a:p>
          <a:p>
            <a:pPr marL="342900" indent="-342900">
              <a:spcBef>
                <a:spcPct val="20000"/>
              </a:spcBef>
              <a:buFont typeface="Calibri" pitchFamily="34" charset="0"/>
              <a:buNone/>
            </a:pPr>
            <a:r>
              <a:rPr lang="en-GB" sz="1000"/>
              <a:t>Foundation Internal Rate Based (FIRB)</a:t>
            </a:r>
          </a:p>
          <a:p>
            <a:pPr marL="342900" indent="-342900">
              <a:spcBef>
                <a:spcPct val="20000"/>
              </a:spcBef>
              <a:buFont typeface="Calibri" pitchFamily="34" charset="0"/>
              <a:buNone/>
            </a:pPr>
            <a:r>
              <a:rPr lang="en-GB" sz="1000"/>
              <a:t>Advanced Internal Rate Based (AIRB)</a:t>
            </a:r>
          </a:p>
          <a:p>
            <a:pPr marL="342900" indent="-342900"/>
            <a:r>
              <a:rPr lang="en-US" sz="1400"/>
              <a:t> </a:t>
            </a:r>
          </a:p>
          <a:p>
            <a:pPr marL="342900" indent="-342900"/>
            <a:endParaRPr lang="en-US" sz="1400"/>
          </a:p>
        </p:txBody>
      </p:sp>
      <p:sp>
        <p:nvSpPr>
          <p:cNvPr id="100367" name="Rectangle 15"/>
          <p:cNvSpPr>
            <a:spLocks noChangeArrowheads="1"/>
          </p:cNvSpPr>
          <p:nvPr/>
        </p:nvSpPr>
        <p:spPr bwMode="auto">
          <a:xfrm>
            <a:off x="3200400" y="5181600"/>
            <a:ext cx="2438400" cy="838200"/>
          </a:xfrm>
          <a:prstGeom prst="rect">
            <a:avLst/>
          </a:prstGeom>
          <a:solidFill>
            <a:schemeClr val="accent1"/>
          </a:solidFill>
          <a:ln w="9525">
            <a:solidFill>
              <a:schemeClr val="tx1"/>
            </a:solidFill>
            <a:miter lim="800000"/>
            <a:headEnd/>
            <a:tailEnd/>
          </a:ln>
        </p:spPr>
        <p:txBody>
          <a:bodyPr wrap="none" anchor="ctr"/>
          <a:lstStyle/>
          <a:p>
            <a:r>
              <a:rPr lang="en-US" sz="1000"/>
              <a:t>Standardized Approach</a:t>
            </a:r>
          </a:p>
          <a:p>
            <a:r>
              <a:rPr lang="en-US" sz="1000"/>
              <a:t>Internal Approach</a:t>
            </a:r>
          </a:p>
        </p:txBody>
      </p:sp>
      <p:sp>
        <p:nvSpPr>
          <p:cNvPr id="100368" name="Rectangle 16"/>
          <p:cNvSpPr>
            <a:spLocks noChangeArrowheads="1"/>
          </p:cNvSpPr>
          <p:nvPr/>
        </p:nvSpPr>
        <p:spPr bwMode="auto">
          <a:xfrm>
            <a:off x="6096000" y="5181600"/>
            <a:ext cx="2362200" cy="762000"/>
          </a:xfrm>
          <a:prstGeom prst="rect">
            <a:avLst/>
          </a:prstGeom>
          <a:solidFill>
            <a:schemeClr val="accent1"/>
          </a:solidFill>
          <a:ln w="9525">
            <a:solidFill>
              <a:schemeClr val="tx1"/>
            </a:solidFill>
            <a:miter lim="800000"/>
            <a:headEnd/>
            <a:tailEnd/>
          </a:ln>
        </p:spPr>
        <p:txBody>
          <a:bodyPr wrap="none" anchor="ctr"/>
          <a:lstStyle/>
          <a:p>
            <a:r>
              <a:rPr lang="en-US" sz="1000"/>
              <a:t>Basic Indicator Approach</a:t>
            </a:r>
          </a:p>
          <a:p>
            <a:r>
              <a:rPr lang="en-US" sz="1000"/>
              <a:t>Standardized  Approach</a:t>
            </a:r>
          </a:p>
          <a:p>
            <a:r>
              <a:rPr lang="en-US" sz="1000"/>
              <a:t>Advanced Measurement Approach</a:t>
            </a:r>
          </a:p>
        </p:txBody>
      </p:sp>
      <p:sp>
        <p:nvSpPr>
          <p:cNvPr id="100369" name="Line 17"/>
          <p:cNvSpPr>
            <a:spLocks noChangeShapeType="1"/>
          </p:cNvSpPr>
          <p:nvPr/>
        </p:nvSpPr>
        <p:spPr bwMode="auto">
          <a:xfrm>
            <a:off x="1371600" y="4800600"/>
            <a:ext cx="0" cy="381000"/>
          </a:xfrm>
          <a:prstGeom prst="line">
            <a:avLst/>
          </a:prstGeom>
          <a:noFill/>
          <a:ln w="9525">
            <a:solidFill>
              <a:schemeClr val="tx1"/>
            </a:solidFill>
            <a:round/>
            <a:headEnd/>
            <a:tailEnd/>
          </a:ln>
        </p:spPr>
        <p:txBody>
          <a:bodyPr/>
          <a:lstStyle/>
          <a:p>
            <a:endParaRPr lang="en-US"/>
          </a:p>
        </p:txBody>
      </p:sp>
      <p:sp>
        <p:nvSpPr>
          <p:cNvPr id="100370" name="Line 18"/>
          <p:cNvSpPr>
            <a:spLocks noChangeShapeType="1"/>
          </p:cNvSpPr>
          <p:nvPr/>
        </p:nvSpPr>
        <p:spPr bwMode="auto">
          <a:xfrm>
            <a:off x="4495800" y="4800600"/>
            <a:ext cx="0" cy="381000"/>
          </a:xfrm>
          <a:prstGeom prst="line">
            <a:avLst/>
          </a:prstGeom>
          <a:noFill/>
          <a:ln w="9525">
            <a:solidFill>
              <a:schemeClr val="tx1"/>
            </a:solidFill>
            <a:round/>
            <a:headEnd/>
            <a:tailEnd/>
          </a:ln>
        </p:spPr>
        <p:txBody>
          <a:bodyPr/>
          <a:lstStyle/>
          <a:p>
            <a:endParaRPr lang="en-US"/>
          </a:p>
        </p:txBody>
      </p:sp>
      <p:sp>
        <p:nvSpPr>
          <p:cNvPr id="100371" name="Line 19"/>
          <p:cNvSpPr>
            <a:spLocks noChangeShapeType="1"/>
          </p:cNvSpPr>
          <p:nvPr/>
        </p:nvSpPr>
        <p:spPr bwMode="auto">
          <a:xfrm>
            <a:off x="7391400" y="4800600"/>
            <a:ext cx="0" cy="3810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a:xfrm>
            <a:off x="533400" y="1524000"/>
            <a:ext cx="8229600" cy="4525963"/>
          </a:xfrm>
        </p:spPr>
        <p:txBody>
          <a:bodyPr>
            <a:normAutofit fontScale="85000" lnSpcReduction="1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3. </a:t>
            </a:r>
            <a:r>
              <a:rPr lang="ar-SA" dirty="0" smtClean="0"/>
              <a:t>مخاطر </a:t>
            </a:r>
            <a:r>
              <a:rPr lang="ar-JO" dirty="0" smtClean="0"/>
              <a:t>التشغيل </a:t>
            </a:r>
            <a:r>
              <a:rPr lang="en-GB" dirty="0" smtClean="0"/>
              <a:t>(</a:t>
            </a:r>
            <a:r>
              <a:rPr lang="en-US" dirty="0" smtClean="0"/>
              <a:t>Operational Risk</a:t>
            </a:r>
            <a:r>
              <a:rPr lang="en-GB" dirty="0" smtClean="0"/>
              <a:t>)</a:t>
            </a:r>
            <a:endParaRPr lang="ar-JO" dirty="0" smtClean="0"/>
          </a:p>
          <a:p>
            <a:pPr algn="just" rtl="1">
              <a:buNone/>
            </a:pPr>
            <a:endParaRPr lang="ar-JO" dirty="0" smtClean="0"/>
          </a:p>
          <a:p>
            <a:pPr algn="just" rtl="1">
              <a:buNone/>
            </a:pPr>
            <a:r>
              <a:rPr lang="ar-SA" dirty="0" smtClean="0"/>
              <a:t>تعتبر المخاطر التشغيلية موضوعاً حديثاً على الساحة المصرفية تم تقديمه من قبل لجنة بازل للرقابة المصرفية في إطار اتفاقية بازل </a:t>
            </a:r>
            <a:r>
              <a:rPr lang="en-US" dirty="0" smtClean="0"/>
              <a:t>II</a:t>
            </a:r>
            <a:r>
              <a:rPr lang="ar-JO" dirty="0" smtClean="0"/>
              <a:t>.</a:t>
            </a:r>
          </a:p>
          <a:p>
            <a:pPr algn="just" rtl="1">
              <a:buNone/>
            </a:pPr>
            <a:endParaRPr lang="ar-JO" dirty="0" smtClean="0"/>
          </a:p>
          <a:p>
            <a:pPr algn="just" rtl="1">
              <a:buNone/>
            </a:pPr>
            <a:r>
              <a:rPr lang="ar-SA" dirty="0" smtClean="0"/>
              <a:t>وعلى الرغم من أن هذا الصنف من المخاطر في الواقع قائم منذ قيام النشاط المصرفي إلا أن أمر إبرازه والاهتمام </a:t>
            </a:r>
            <a:r>
              <a:rPr lang="ar-SA" dirty="0" err="1" smtClean="0"/>
              <a:t>به</a:t>
            </a:r>
            <a:r>
              <a:rPr lang="ar-SA" dirty="0" smtClean="0"/>
              <a:t> ووضع متطلبات رأسمالية لمواجهته </a:t>
            </a:r>
            <a:r>
              <a:rPr lang="ar-SA" dirty="0" err="1" smtClean="0"/>
              <a:t>والتحوط</a:t>
            </a:r>
            <a:r>
              <a:rPr lang="ar-SA" dirty="0" smtClean="0"/>
              <a:t> له يعتبر أمراً حديثاً نظراً لكون آثاره السلبية لم تكن بارزة وواضحة في السابق</a:t>
            </a:r>
            <a:r>
              <a:rPr lang="ar-JO" dirty="0" smtClean="0"/>
              <a:t>.</a:t>
            </a:r>
          </a:p>
          <a:p>
            <a:pPr algn="just">
              <a:buNone/>
            </a:pPr>
            <a:endParaRPr lang="ar-JO"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3. </a:t>
            </a:r>
            <a:r>
              <a:rPr lang="ar-SA" dirty="0" smtClean="0"/>
              <a:t>مخاطر </a:t>
            </a:r>
            <a:r>
              <a:rPr lang="ar-JO" dirty="0" smtClean="0"/>
              <a:t>التشغيل </a:t>
            </a:r>
            <a:r>
              <a:rPr lang="en-GB" dirty="0" smtClean="0"/>
              <a:t>(</a:t>
            </a:r>
            <a:r>
              <a:rPr lang="en-US" dirty="0" smtClean="0"/>
              <a:t>Operational Risk</a:t>
            </a:r>
            <a:r>
              <a:rPr lang="en-GB" dirty="0" smtClean="0"/>
              <a:t>)</a:t>
            </a:r>
            <a:endParaRPr lang="ar-JO" dirty="0" smtClean="0"/>
          </a:p>
          <a:p>
            <a:pPr algn="just" rtl="1">
              <a:buNone/>
            </a:pPr>
            <a:r>
              <a:rPr lang="ar-SA" dirty="0" smtClean="0"/>
              <a:t>عرفت لجنة بازل للرقابة المخاطر التشغيلية بأنها مخاطر الخسائر التي قد تنتج عن عدم كفاية أو فشل العمليات الداخلية والأشخاص والأنظمة أو من أحداث خارجية ، وفقاً للجنة بازل فإن التعريف يتضمن المخاطر القانونية ولكنه لا يتضمن المخاطر الإستراتيجية أو مخاطر السمعة.</a:t>
            </a:r>
            <a:endParaRPr lang="en-US" dirty="0" smtClean="0"/>
          </a:p>
          <a:p>
            <a:pPr>
              <a:buNone/>
            </a:pPr>
            <a:endParaRPr lang="ar-JO"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lnSpcReduction="10000"/>
          </a:bodyPr>
          <a:lstStyle/>
          <a:p>
            <a:pPr marL="514350" indent="-514350" algn="r" rtl="1">
              <a:buNone/>
            </a:pPr>
            <a:r>
              <a:rPr lang="ar-JO" b="1" dirty="0" smtClean="0"/>
              <a:t>اولا: مخاطر الدعامة الاولى </a:t>
            </a:r>
            <a:endParaRPr lang="en-US" b="1" dirty="0" smtClean="0"/>
          </a:p>
          <a:p>
            <a:pPr algn="r" rtl="1">
              <a:buNone/>
            </a:pPr>
            <a:r>
              <a:rPr lang="ar-JO" dirty="0" smtClean="0"/>
              <a:t>3. </a:t>
            </a:r>
            <a:r>
              <a:rPr lang="ar-SA" dirty="0" smtClean="0"/>
              <a:t>مخاطر </a:t>
            </a:r>
            <a:r>
              <a:rPr lang="ar-JO" dirty="0" smtClean="0"/>
              <a:t>التشغيل </a:t>
            </a:r>
            <a:r>
              <a:rPr lang="en-GB" dirty="0" smtClean="0"/>
              <a:t>(</a:t>
            </a:r>
            <a:r>
              <a:rPr lang="en-US" dirty="0" smtClean="0"/>
              <a:t>Operational Risk</a:t>
            </a:r>
            <a:r>
              <a:rPr lang="en-GB" dirty="0" smtClean="0"/>
              <a:t>)</a:t>
            </a:r>
            <a:endParaRPr lang="ar-JO" dirty="0" smtClean="0"/>
          </a:p>
          <a:p>
            <a:pPr algn="r" rtl="1">
              <a:buNone/>
            </a:pPr>
            <a:r>
              <a:rPr lang="ar-SA" dirty="0" smtClean="0"/>
              <a:t>هذا وتنتج مخاطر التشغيل من مصادر مختلفة مثل:</a:t>
            </a:r>
            <a:endParaRPr lang="en-US" dirty="0" smtClean="0"/>
          </a:p>
          <a:p>
            <a:pPr marL="514350" indent="-514350" algn="just" rtl="1">
              <a:buFont typeface="+mj-lt"/>
              <a:buAutoNum type="arabicPeriod"/>
            </a:pPr>
            <a:r>
              <a:rPr lang="ar-SA" dirty="0" smtClean="0"/>
              <a:t>الموظفون (أخطاء بشرية، احتيال داخلي).</a:t>
            </a:r>
            <a:endParaRPr lang="en-US" dirty="0" smtClean="0"/>
          </a:p>
          <a:p>
            <a:pPr marL="514350" indent="-514350" algn="just" rtl="1">
              <a:buFont typeface="+mj-lt"/>
              <a:buAutoNum type="arabicPeriod"/>
            </a:pPr>
            <a:r>
              <a:rPr lang="ar-SA" dirty="0" smtClean="0"/>
              <a:t>التكنولوجيا ( فشل تكنولوجي أو خراب في الأنظمة).</a:t>
            </a:r>
            <a:endParaRPr lang="en-US" dirty="0" smtClean="0"/>
          </a:p>
          <a:p>
            <a:pPr marL="514350" indent="-514350" algn="just" rtl="1">
              <a:buFont typeface="+mj-lt"/>
              <a:buAutoNum type="arabicPeriod"/>
            </a:pPr>
            <a:r>
              <a:rPr lang="ar-SA" dirty="0" smtClean="0"/>
              <a:t>علاقات العملاء (نزاعات تعاقدية).</a:t>
            </a:r>
            <a:endParaRPr lang="en-US" dirty="0" smtClean="0"/>
          </a:p>
          <a:p>
            <a:pPr marL="514350" indent="-514350" algn="just" rtl="1">
              <a:buFont typeface="+mj-lt"/>
              <a:buAutoNum type="arabicPeriod"/>
            </a:pPr>
            <a:r>
              <a:rPr lang="ar-SA" dirty="0" smtClean="0"/>
              <a:t>موجودات رأسمالية (دمار بسبب حريق أو كارثة).</a:t>
            </a:r>
            <a:endParaRPr lang="en-US" dirty="0" smtClean="0"/>
          </a:p>
          <a:p>
            <a:pPr marL="514350" indent="-514350" algn="just" rtl="1">
              <a:buFont typeface="+mj-lt"/>
              <a:buAutoNum type="arabicPeriod"/>
            </a:pPr>
            <a:r>
              <a:rPr lang="ar-SA" dirty="0" smtClean="0"/>
              <a:t>أسباب خارجية  (احتيال خارجي).</a:t>
            </a:r>
            <a:endParaRPr lang="en-US" dirty="0" smtClean="0"/>
          </a:p>
          <a:p>
            <a:pPr>
              <a:buNone/>
            </a:pPr>
            <a:endParaRPr lang="ar-JO"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ثانيا: مخاطر لم يتم تغطيتها بصورة كاملة في الدعامة الاولى</a:t>
            </a:r>
          </a:p>
          <a:p>
            <a:pPr marL="514350" indent="-514350" algn="r" rtl="1">
              <a:buAutoNum type="arabicPeriod"/>
            </a:pPr>
            <a:r>
              <a:rPr lang="ar-JO" b="1" dirty="0" smtClean="0"/>
              <a:t>مخاطر التركزات</a:t>
            </a:r>
          </a:p>
          <a:p>
            <a:pPr marL="514350" indent="-514350" algn="r" rtl="1">
              <a:buAutoNum type="arabicPeriod"/>
            </a:pPr>
            <a:r>
              <a:rPr lang="ar-JO" b="1" dirty="0" smtClean="0"/>
              <a:t>المخاطر التشغيلية المتبقية</a:t>
            </a:r>
          </a:p>
          <a:p>
            <a:pPr marL="514350" indent="-514350" algn="r" rtl="1">
              <a:buAutoNum type="arabicPeriod"/>
            </a:pPr>
            <a:r>
              <a:rPr lang="ar-JO" b="1" dirty="0" smtClean="0"/>
              <a:t>المخاطر المتبقية نتيجة استعمال مخففات الائتمان</a:t>
            </a:r>
            <a:endParaRPr lang="en-US" b="1" dirty="0" smtClean="0"/>
          </a:p>
          <a:p>
            <a:pPr algn="r" rtl="1">
              <a:buNone/>
            </a:pPr>
            <a:endParaRPr lang="ar-JO"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ثانيا: مخاطر لم يتم تغطيتها بصورة كاملة في الدعامة الاولى</a:t>
            </a:r>
          </a:p>
          <a:p>
            <a:pPr marL="514350" indent="-514350" algn="r" rtl="1">
              <a:buAutoNum type="arabicPeriod"/>
            </a:pPr>
            <a:r>
              <a:rPr lang="ar-JO" b="1" dirty="0" smtClean="0"/>
              <a:t>مخاطر التركزات</a:t>
            </a:r>
          </a:p>
          <a:p>
            <a:pPr algn="r" rtl="1">
              <a:buNone/>
            </a:pPr>
            <a:r>
              <a:rPr lang="ar-JO" dirty="0" smtClean="0"/>
              <a:t>وتمثل المخاطر الناتجة عن تركز منح الائتمان لقطاع اقتصادي معين او لمجموعة الاشخاص او تركز توظيفات البنك في بلد معين</a:t>
            </a:r>
            <a:endParaRPr lang="ar-JO"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ثانيا: مخاطر لم يتم تغطيتها بصورة كاملة في الدعامة الاولى</a:t>
            </a:r>
          </a:p>
          <a:p>
            <a:pPr marL="514350" indent="-514350" algn="r" rtl="1">
              <a:buAutoNum type="arabicPeriod"/>
            </a:pPr>
            <a:r>
              <a:rPr lang="ar-JO" b="1" dirty="0" smtClean="0"/>
              <a:t>مخاطر التركزات</a:t>
            </a:r>
          </a:p>
          <a:p>
            <a:pPr marL="514350" indent="-514350" algn="r" rtl="1">
              <a:buNone/>
            </a:pPr>
            <a:r>
              <a:rPr lang="ar-JO" b="1" dirty="0" smtClean="0"/>
              <a:t>مخاطر التركزات تقسم الى الانواع التالية</a:t>
            </a:r>
          </a:p>
          <a:p>
            <a:pPr marL="514350" indent="-514350" algn="r" rtl="1">
              <a:buFontTx/>
              <a:buChar char="-"/>
            </a:pPr>
            <a:r>
              <a:rPr lang="ar-JO" b="1" dirty="0" smtClean="0"/>
              <a:t>التركز القطاعي</a:t>
            </a:r>
          </a:p>
          <a:p>
            <a:pPr marL="514350" indent="-514350" algn="r" rtl="1">
              <a:buFontTx/>
              <a:buChar char="-"/>
            </a:pPr>
            <a:r>
              <a:rPr lang="ar-JO" b="1" dirty="0" smtClean="0"/>
              <a:t>التركز الجغرافي</a:t>
            </a:r>
          </a:p>
          <a:p>
            <a:pPr marL="514350" indent="-514350" algn="r" rtl="1">
              <a:buFontTx/>
              <a:buChar char="-"/>
            </a:pPr>
            <a:r>
              <a:rPr lang="ar-JO" b="1" dirty="0" smtClean="0"/>
              <a:t>التركز الائتماني لعدد من المقترضين او للعملاء ذوي صلة</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marL="514350" indent="-514350" algn="r" rtl="1">
              <a:buNone/>
            </a:pPr>
            <a:r>
              <a:rPr lang="ar-JO" b="1" dirty="0" smtClean="0"/>
              <a:t>ثانيا: مخاطر لم يتم تغطيتها بصورة كاملة في الدعامة الاولى</a:t>
            </a:r>
          </a:p>
          <a:p>
            <a:pPr marL="514350" indent="-514350" algn="r" rtl="1">
              <a:buAutoNum type="arabicPeriod"/>
            </a:pPr>
            <a:r>
              <a:rPr lang="ar-JO" b="1" dirty="0" smtClean="0"/>
              <a:t>مخاطر التركزات</a:t>
            </a:r>
          </a:p>
          <a:p>
            <a:pPr marL="514350" indent="-514350" algn="r" rtl="1">
              <a:buNone/>
            </a:pPr>
            <a:r>
              <a:rPr lang="ar-JO" b="1" dirty="0" smtClean="0"/>
              <a:t>على البنك ايجاد طريقة/ طرق لقياس مخاطر التركزات</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US" sz="3200" b="1" smtClean="0"/>
              <a:t>2. Assessment of all Material Risks</a:t>
            </a:r>
            <a:br>
              <a:rPr lang="en-US" sz="3200" b="1" smtClean="0"/>
            </a:br>
            <a:endParaRPr lang="en-US" sz="3200" b="1" smtClean="0"/>
          </a:p>
        </p:txBody>
      </p:sp>
      <p:graphicFrame>
        <p:nvGraphicFramePr>
          <p:cNvPr id="131095" name="Group 23"/>
          <p:cNvGraphicFramePr>
            <a:graphicFrameLocks noGrp="1"/>
          </p:cNvGraphicFramePr>
          <p:nvPr>
            <p:ph type="tbl" idx="1"/>
          </p:nvPr>
        </p:nvGraphicFramePr>
        <p:xfrm>
          <a:off x="457200" y="1935163"/>
          <a:ext cx="8229600" cy="2027238"/>
        </p:xfrm>
        <a:graphic>
          <a:graphicData uri="http://schemas.openxmlformats.org/drawingml/2006/table">
            <a:tbl>
              <a:tblPr/>
              <a:tblGrid>
                <a:gridCol w="2057400"/>
                <a:gridCol w="2057400"/>
                <a:gridCol w="2057400"/>
                <a:gridCol w="2057400"/>
              </a:tblGrid>
              <a:tr h="103663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Risk 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Score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990608"/>
          <a:ext cx="8458200" cy="4724391"/>
        </p:xfrm>
        <a:graphic>
          <a:graphicData uri="http://schemas.openxmlformats.org/drawingml/2006/table">
            <a:tbl>
              <a:tblPr rtl="1"/>
              <a:tblGrid>
                <a:gridCol w="1732567"/>
                <a:gridCol w="1500648"/>
                <a:gridCol w="109138"/>
                <a:gridCol w="1164139"/>
                <a:gridCol w="1127760"/>
                <a:gridCol w="1023170"/>
                <a:gridCol w="1800778"/>
              </a:tblGrid>
              <a:tr h="330892">
                <a:tc gridSpan="2">
                  <a:txBody>
                    <a:bodyPr/>
                    <a:lstStyle/>
                    <a:p>
                      <a:pPr algn="ctr" rtl="1" fontAlgn="b"/>
                      <a:r>
                        <a:rPr lang="ar-JO" sz="1000" b="1" i="0" u="none" strike="noStrike" dirty="0">
                          <a:latin typeface="Arial"/>
                        </a:rPr>
                        <a:t>أولا: مخاطر التركزات الائتمانية</a:t>
                      </a:r>
                    </a:p>
                  </a:txBody>
                  <a:tcPr marL="0" marR="0" marT="0"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rtl="1"/>
                      <a:endParaRPr lang="ar-JO"/>
                    </a:p>
                  </a:txBody>
                  <a:tcPr/>
                </a:tc>
                <a:tc gridSpan="2">
                  <a:txBody>
                    <a:bodyPr/>
                    <a:lstStyle/>
                    <a:p>
                      <a:pPr algn="ctr" rtl="1" fontAlgn="b"/>
                      <a:r>
                        <a:rPr lang="ar-JO" sz="1000" b="1" i="0" u="none" strike="noStrike">
                          <a:latin typeface="Arial"/>
                        </a:rPr>
                        <a:t>كنسبة من </a:t>
                      </a:r>
                    </a:p>
                  </a:txBody>
                  <a:tcPr marL="0" marR="0" marT="0"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rtl="1"/>
                      <a:endParaRPr lang="ar-JO"/>
                    </a:p>
                  </a:txBody>
                  <a:tcPr/>
                </a:tc>
                <a:tc>
                  <a:txBody>
                    <a:bodyPr/>
                    <a:lstStyle/>
                    <a:p>
                      <a:pPr algn="l" rtl="0" fontAlgn="b"/>
                      <a:r>
                        <a:rPr lang="ar-JO" sz="1000" b="0" i="0" u="none" strike="noStrike">
                          <a:solidFill>
                            <a:srgbClr val="FF0000"/>
                          </a:solidFill>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ar-JO" sz="1000" b="0" i="0" u="none" strike="noStrike">
                          <a:solidFill>
                            <a:srgbClr val="FF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ar-JO" sz="1000" b="1" i="0" u="none" strike="noStrike">
                          <a:solidFill>
                            <a:srgbClr val="FF0000"/>
                          </a:solidFill>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527">
                <a:tc>
                  <a:txBody>
                    <a:bodyPr/>
                    <a:lstStyle/>
                    <a:p>
                      <a:pPr algn="ctr" rtl="1" fontAlgn="ctr"/>
                      <a:r>
                        <a:rPr lang="ar-JO" sz="1000" b="1" i="0" u="none" strike="noStrike">
                          <a:latin typeface="Arial"/>
                        </a:rPr>
                        <a:t>أ- التركز القطاعي</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ar-JO" sz="1000" b="1" i="0" u="none" strike="noStrike">
                          <a:latin typeface="Arial"/>
                        </a:rPr>
                        <a:t>الرصيد</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1"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ar-JO" sz="1000" b="1" i="0" u="none" strike="noStrike">
                          <a:solidFill>
                            <a:srgbClr val="FF0000"/>
                          </a:solidFill>
                          <a:latin typeface="Arial"/>
                        </a:rPr>
                        <a:t>اجمالي التسهيلات المباشرة</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ar-JO" sz="1000" b="1" i="0" u="none" strike="noStrike">
                          <a:solidFill>
                            <a:srgbClr val="FF0000"/>
                          </a:solidFill>
                          <a:latin typeface="Arial"/>
                        </a:rPr>
                        <a:t>الحد المقرر من البنك</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ar-JO" sz="1000" b="1" i="0" u="none" strike="noStrike">
                          <a:solidFill>
                            <a:srgbClr val="FF0000"/>
                          </a:solidFill>
                          <a:latin typeface="Arial"/>
                        </a:rPr>
                        <a:t>التصنيف</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ar-JO" sz="1000" b="1" i="0" u="none" strike="noStrike">
                          <a:solidFill>
                            <a:srgbClr val="FF0000"/>
                          </a:solidFill>
                          <a:latin typeface="Arial"/>
                        </a:rPr>
                        <a:t>العلامة</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الزراعة</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9,335,625</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0.97%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dirty="0">
                          <a:latin typeface="Arial"/>
                        </a:rPr>
                        <a:t>الصناعة والتعيدن</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144,056,353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14.90%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10.00%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الانشاءات</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173,978,511</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17.99%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20.00%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التجارة العامة</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292,628,840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30.26%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30.00%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خدمات النقل</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42,608,292</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4.41%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10.00%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السياحة والفنادق والمطاعم</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52,966,176</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dirty="0">
                          <a:solidFill>
                            <a:srgbClr val="FF0000"/>
                          </a:solidFill>
                          <a:latin typeface="Arial"/>
                        </a:rPr>
                        <a:t>5.48%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خدمات ومرافق عامة</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72,115,033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7.46%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خدمات مالية</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75,299,410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7.79%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شراء الأسهم</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54,432,950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5.63%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508">
                <a:tc>
                  <a:txBody>
                    <a:bodyPr/>
                    <a:lstStyle/>
                    <a:p>
                      <a:pPr algn="r" rtl="1" fontAlgn="b"/>
                      <a:r>
                        <a:rPr lang="ar-JO" sz="1000" b="0" i="0" u="none" strike="noStrike">
                          <a:latin typeface="Arial"/>
                        </a:rPr>
                        <a:t>أغراض أخرى</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49,548,903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5.12%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solidFill>
                            <a:srgbClr val="FF0000"/>
                          </a:solidFill>
                          <a:latin typeface="Arial"/>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latin typeface="Arial"/>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ar-JO" sz="1000" b="0" i="0" u="none" strike="noStrike">
                          <a:latin typeface="Arial"/>
                        </a:rPr>
                        <a:t>9</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92">
                <a:tc>
                  <a:txBody>
                    <a:bodyPr/>
                    <a:lstStyle/>
                    <a:p>
                      <a:pPr algn="r" rtl="1" fontAlgn="b"/>
                      <a:r>
                        <a:rPr lang="ar-JO" sz="1000" b="0" i="0" u="none" strike="noStrike">
                          <a:latin typeface="Arial"/>
                        </a:rPr>
                        <a:t>المعدل</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ar-JO" sz="1000" b="0" i="0" u="none" strike="noStrike">
                          <a:latin typeface="Arial"/>
                        </a:rPr>
                        <a:t>966,970,093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ar-JO" sz="1000" b="0" i="0" u="none" strike="noStrike">
                          <a:latin typeface="Arial"/>
                        </a:rPr>
                        <a:t>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ar-JO" sz="1000" b="0" i="0" u="none" strike="noStrike" dirty="0">
                          <a:solidFill>
                            <a:srgbClr val="FF0000"/>
                          </a:solidFill>
                          <a:latin typeface="Arial"/>
                        </a:rPr>
                        <a:t>100.00%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ar-JO" sz="1000" b="0" i="0" u="none" strike="noStrike">
                          <a:solidFill>
                            <a:srgbClr val="FF0000"/>
                          </a:solidFill>
                          <a:latin typeface="Arial"/>
                        </a:rPr>
                        <a:t>100.00%</a:t>
                      </a:r>
                    </a:p>
                  </a:txBody>
                  <a:tcPr marL="0" marR="0" marT="0"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n-US" sz="1000" b="0" i="0" u="none" strike="noStrike">
                          <a:latin typeface="Arial"/>
                        </a:rPr>
                        <a:t>high</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ar-JO" sz="1000" b="0" i="0" u="none" strike="noStrike" dirty="0">
                          <a:solidFill>
                            <a:srgbClr val="FF0000"/>
                          </a:solidFill>
                          <a:latin typeface="Arial"/>
                        </a:rPr>
                        <a:t>72</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3400" y="2286000"/>
            <a:ext cx="8153400" cy="333851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ar-JO" smtClean="0"/>
              <a:t>المراجعة الاشرافية</a:t>
            </a:r>
            <a:endParaRPr lang="en-US" smtClean="0"/>
          </a:p>
        </p:txBody>
      </p:sp>
      <p:sp>
        <p:nvSpPr>
          <p:cNvPr id="376835" name="Rectangle 3"/>
          <p:cNvSpPr>
            <a:spLocks noGrp="1" noChangeArrowheads="1"/>
          </p:cNvSpPr>
          <p:nvPr>
            <p:ph type="body" idx="1"/>
          </p:nvPr>
        </p:nvSpPr>
        <p:spPr/>
        <p:txBody>
          <a:bodyPr/>
          <a:lstStyle/>
          <a:p>
            <a:pPr algn="r" rtl="1">
              <a:lnSpc>
                <a:spcPct val="90000"/>
              </a:lnSpc>
              <a:buFontTx/>
              <a:buNone/>
            </a:pPr>
            <a:r>
              <a:rPr lang="ar-JO" smtClean="0"/>
              <a:t>تهدف المراجعة الاشرافية الى تغطية المخاطر التي لم تعالج في الدعامة الاولى والمخاطر التي تم تغطيتها في الدعامة الاولى ولكن ليس بصورة شاملة.</a:t>
            </a:r>
          </a:p>
          <a:p>
            <a:pPr algn="r" rtl="1">
              <a:lnSpc>
                <a:spcPct val="90000"/>
              </a:lnSpc>
              <a:buFontTx/>
              <a:buNone/>
            </a:pPr>
            <a:r>
              <a:rPr lang="ar-JO" smtClean="0"/>
              <a:t>المراجعة الاشرافية لها بعدان:</a:t>
            </a:r>
          </a:p>
          <a:p>
            <a:pPr algn="r" rtl="1">
              <a:lnSpc>
                <a:spcPct val="90000"/>
              </a:lnSpc>
              <a:buFontTx/>
              <a:buChar char="-"/>
            </a:pPr>
            <a:r>
              <a:rPr lang="ar-JO" b="1" smtClean="0"/>
              <a:t>البعد الاول</a:t>
            </a:r>
            <a:r>
              <a:rPr lang="ar-JO" smtClean="0"/>
              <a:t> يخص البنوك وذلك بقيامها بعملية التقييم الداخلي لرأس المال لمواجهة المخاطر التي تواجهها </a:t>
            </a:r>
            <a:r>
              <a:rPr lang="en-US" smtClean="0"/>
              <a:t>Internal .Capital Assessment Process</a:t>
            </a:r>
          </a:p>
          <a:p>
            <a:pPr algn="r" rtl="1">
              <a:lnSpc>
                <a:spcPct val="90000"/>
              </a:lnSpc>
              <a:buFontTx/>
              <a:buChar char="-"/>
            </a:pPr>
            <a:r>
              <a:rPr lang="ar-JO" b="1" smtClean="0"/>
              <a:t>البعد الثاني</a:t>
            </a:r>
            <a:r>
              <a:rPr lang="ar-JO" smtClean="0"/>
              <a:t> يتعلق بدور السلطة الرقابية في تقييم مدى كفاية وصحة عملية التقييم الداخلي.</a:t>
            </a:r>
            <a:endParaRPr lang="en-US" smtClean="0"/>
          </a:p>
          <a:p>
            <a:pPr algn="r" rtl="1">
              <a:lnSpc>
                <a:spcPct val="90000"/>
              </a:lnSpc>
              <a:buFontTx/>
              <a:buChar char="-"/>
            </a:pPr>
            <a:endParaRPr lang="ar-JO" smtClean="0"/>
          </a:p>
          <a:p>
            <a:pPr algn="r" rtl="1">
              <a:lnSpc>
                <a:spcPct val="90000"/>
              </a:lnSpc>
              <a:buFontTx/>
              <a:buNone/>
            </a:pPr>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33400" y="1447800"/>
            <a:ext cx="8382000" cy="434340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ثانيا: مخاطر لم يتم تغطيتها بصورة كاملة في الدعامة الاولى</a:t>
            </a:r>
          </a:p>
          <a:p>
            <a:pPr marL="514350" indent="-514350" algn="r" rtl="1">
              <a:buAutoNum type="arabicPeriod"/>
            </a:pPr>
            <a:r>
              <a:rPr lang="ar-JO" b="1" dirty="0" smtClean="0"/>
              <a:t>مخاطر التركزات</a:t>
            </a:r>
          </a:p>
          <a:p>
            <a:pPr algn="r" rtl="1">
              <a:buNone/>
            </a:pPr>
            <a:r>
              <a:rPr lang="ar-JO" dirty="0" smtClean="0"/>
              <a:t>هنالك طريقة اخرى تدعى هيرفيندل انديكس </a:t>
            </a:r>
            <a:r>
              <a:rPr lang="en-US" dirty="0" err="1" smtClean="0"/>
              <a:t>Hernfendial</a:t>
            </a:r>
            <a:r>
              <a:rPr lang="en-US" dirty="0" smtClean="0"/>
              <a:t> Index</a:t>
            </a:r>
            <a:endParaRPr lang="ar-JO"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24000" y="2286000"/>
            <a:ext cx="6476999" cy="3428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2. Assessment of all Material Risks</a:t>
            </a:r>
            <a:endParaRPr lang="ar-JO" sz="3600" dirty="0"/>
          </a:p>
        </p:txBody>
      </p:sp>
      <p:sp>
        <p:nvSpPr>
          <p:cNvPr id="3" name="Content Placeholder 2"/>
          <p:cNvSpPr>
            <a:spLocks noGrp="1"/>
          </p:cNvSpPr>
          <p:nvPr>
            <p:ph idx="1"/>
          </p:nvPr>
        </p:nvSpPr>
        <p:spPr/>
        <p:txBody>
          <a:bodyPr/>
          <a:lstStyle/>
          <a:p>
            <a:pPr>
              <a:buNone/>
            </a:pPr>
            <a:r>
              <a:rPr lang="en-US" dirty="0" smtClean="0"/>
              <a:t>Another Approaches to Charge Capital</a:t>
            </a:r>
          </a:p>
          <a:p>
            <a:pPr>
              <a:buNone/>
            </a:pPr>
            <a:r>
              <a:rPr lang="en-US" sz="2400" dirty="0" smtClean="0"/>
              <a:t>Another approach to allocate capital for </a:t>
            </a:r>
            <a:r>
              <a:rPr lang="en-US" sz="2400" dirty="0" err="1" smtClean="0"/>
              <a:t>sectroal</a:t>
            </a:r>
            <a:r>
              <a:rPr lang="en-US" sz="2400" dirty="0" smtClean="0"/>
              <a:t> concentration to see the amount of exceeding from the limit and then charge capital according to the amount of exceeding.</a:t>
            </a:r>
          </a:p>
          <a:p>
            <a:pPr>
              <a:buNone/>
            </a:pPr>
            <a:r>
              <a:rPr lang="en-US" dirty="0" smtClean="0"/>
              <a:t>An Example</a:t>
            </a:r>
          </a:p>
          <a:p>
            <a:pPr>
              <a:buNone/>
            </a:pPr>
            <a:r>
              <a:rPr lang="en-US" dirty="0" smtClean="0"/>
              <a:t> </a:t>
            </a:r>
            <a:endParaRPr lang="ar-JO" dirty="0"/>
          </a:p>
        </p:txBody>
      </p:sp>
      <p:graphicFrame>
        <p:nvGraphicFramePr>
          <p:cNvPr id="4" name="Table 3"/>
          <p:cNvGraphicFramePr>
            <a:graphicFrameLocks noGrp="1"/>
          </p:cNvGraphicFramePr>
          <p:nvPr/>
        </p:nvGraphicFramePr>
        <p:xfrm>
          <a:off x="304800" y="4419600"/>
          <a:ext cx="8229600" cy="1950720"/>
        </p:xfrm>
        <a:graphic>
          <a:graphicData uri="http://schemas.openxmlformats.org/drawingml/2006/table">
            <a:tbl>
              <a:tblPr rtl="1" firstRow="1" bandRow="1">
                <a:tableStyleId>{5C22544A-7EE6-4342-B048-85BDC9FD1C3A}</a:tableStyleId>
              </a:tblPr>
              <a:tblGrid>
                <a:gridCol w="1608992"/>
                <a:gridCol w="1342929"/>
                <a:gridCol w="1162879"/>
                <a:gridCol w="1371600"/>
                <a:gridCol w="1371600"/>
                <a:gridCol w="1371600"/>
              </a:tblGrid>
              <a:tr h="381000">
                <a:tc>
                  <a:txBody>
                    <a:bodyPr/>
                    <a:lstStyle/>
                    <a:p>
                      <a:pPr rtl="1"/>
                      <a:r>
                        <a:rPr lang="en-US" dirty="0" smtClean="0"/>
                        <a:t>Percentage</a:t>
                      </a:r>
                      <a:endParaRPr lang="ar-JO" dirty="0"/>
                    </a:p>
                  </a:txBody>
                  <a:tcPr/>
                </a:tc>
                <a:tc>
                  <a:txBody>
                    <a:bodyPr/>
                    <a:lstStyle/>
                    <a:p>
                      <a:pPr rtl="1"/>
                      <a:r>
                        <a:rPr lang="en-US" dirty="0" smtClean="0"/>
                        <a:t>Exceeding</a:t>
                      </a:r>
                      <a:endParaRPr lang="ar-JO" dirty="0"/>
                    </a:p>
                  </a:txBody>
                  <a:tcPr/>
                </a:tc>
                <a:tc>
                  <a:txBody>
                    <a:bodyPr/>
                    <a:lstStyle/>
                    <a:p>
                      <a:pPr rtl="1"/>
                      <a:r>
                        <a:rPr lang="en-US" dirty="0" smtClean="0"/>
                        <a:t>Actual</a:t>
                      </a:r>
                      <a:endParaRPr lang="ar-JO" dirty="0"/>
                    </a:p>
                  </a:txBody>
                  <a:tcPr/>
                </a:tc>
                <a:tc>
                  <a:txBody>
                    <a:bodyPr/>
                    <a:lstStyle/>
                    <a:p>
                      <a:pPr rtl="1"/>
                      <a:r>
                        <a:rPr lang="en-US" dirty="0" smtClean="0"/>
                        <a:t>Limit</a:t>
                      </a:r>
                      <a:endParaRPr lang="ar-JO" dirty="0"/>
                    </a:p>
                  </a:txBody>
                  <a:tcPr/>
                </a:tc>
                <a:tc>
                  <a:txBody>
                    <a:bodyPr/>
                    <a:lstStyle/>
                    <a:p>
                      <a:pPr rtl="1"/>
                      <a:r>
                        <a:rPr lang="en-US" dirty="0" smtClean="0"/>
                        <a:t>Facilities </a:t>
                      </a:r>
                      <a:endParaRPr lang="ar-JO" dirty="0"/>
                    </a:p>
                  </a:txBody>
                  <a:tcPr/>
                </a:tc>
                <a:tc>
                  <a:txBody>
                    <a:bodyPr/>
                    <a:lstStyle/>
                    <a:p>
                      <a:pPr rtl="1"/>
                      <a:r>
                        <a:rPr lang="en-US" dirty="0" err="1" smtClean="0"/>
                        <a:t>Sectroal</a:t>
                      </a:r>
                      <a:endParaRPr lang="ar-JO" dirty="0"/>
                    </a:p>
                  </a:txBody>
                  <a:tcPr/>
                </a:tc>
              </a:tr>
              <a:tr h="381000">
                <a:tc>
                  <a:txBody>
                    <a:bodyPr/>
                    <a:lstStyle/>
                    <a:p>
                      <a:pPr rtl="1"/>
                      <a:r>
                        <a:rPr lang="en-US" dirty="0" smtClean="0">
                          <a:latin typeface="Arial" pitchFamily="34" charset="0"/>
                          <a:cs typeface="Arial" pitchFamily="34" charset="0"/>
                        </a:rPr>
                        <a:t>4.9%</a:t>
                      </a:r>
                      <a:endParaRPr lang="ar-JO" dirty="0">
                        <a:latin typeface="Arial" pitchFamily="34" charset="0"/>
                        <a:cs typeface="Arial" pitchFamily="34" charset="0"/>
                      </a:endParaRPr>
                    </a:p>
                  </a:txBody>
                  <a:tcPr/>
                </a:tc>
                <a:tc>
                  <a:txBody>
                    <a:bodyPr/>
                    <a:lstStyle/>
                    <a:p>
                      <a:pPr rtl="1"/>
                      <a:r>
                        <a:rPr lang="en-US" dirty="0" smtClean="0">
                          <a:latin typeface="Arial" pitchFamily="34" charset="0"/>
                          <a:cs typeface="Arial" pitchFamily="34" charset="0"/>
                        </a:rPr>
                        <a:t>705876</a:t>
                      </a:r>
                      <a:endParaRPr lang="ar-JO" dirty="0">
                        <a:latin typeface="Arial" pitchFamily="34" charset="0"/>
                        <a:cs typeface="Arial" pitchFamily="34" charset="0"/>
                      </a:endParaRPr>
                    </a:p>
                  </a:txBody>
                  <a:tcPr/>
                </a:tc>
                <a:tc>
                  <a:txBody>
                    <a:bodyPr/>
                    <a:lstStyle/>
                    <a:p>
                      <a:pPr rtl="1"/>
                      <a:r>
                        <a:rPr lang="en-US" dirty="0" smtClean="0">
                          <a:latin typeface="Arial" pitchFamily="34" charset="0"/>
                          <a:cs typeface="Arial" pitchFamily="34" charset="0"/>
                        </a:rPr>
                        <a:t>14.9%</a:t>
                      </a:r>
                      <a:endParaRPr lang="ar-JO" dirty="0">
                        <a:latin typeface="Arial" pitchFamily="34" charset="0"/>
                        <a:cs typeface="Arial" pitchFamily="34" charset="0"/>
                      </a:endParaRPr>
                    </a:p>
                  </a:txBody>
                  <a:tcPr/>
                </a:tc>
                <a:tc>
                  <a:txBody>
                    <a:bodyPr/>
                    <a:lstStyle/>
                    <a:p>
                      <a:pPr algn="ctr" rtl="1"/>
                      <a:r>
                        <a:rPr lang="en-US" dirty="0" smtClean="0">
                          <a:latin typeface="Arial" pitchFamily="34" charset="0"/>
                          <a:cs typeface="Arial" pitchFamily="34" charset="0"/>
                        </a:rPr>
                        <a:t>10%</a:t>
                      </a:r>
                      <a:endParaRPr lang="ar-JO" dirty="0">
                        <a:latin typeface="Arial" pitchFamily="34" charset="0"/>
                        <a:cs typeface="Arial" pitchFamily="34" charset="0"/>
                      </a:endParaRPr>
                    </a:p>
                  </a:txBody>
                  <a:tcPr/>
                </a:tc>
                <a:tc>
                  <a:txBody>
                    <a:bodyPr/>
                    <a:lstStyle/>
                    <a:p>
                      <a:pPr algn="ctr" rtl="0" fontAlgn="ctr"/>
                      <a:r>
                        <a:rPr lang="en-US" sz="1800" b="0" i="0" u="none" strike="noStrike" dirty="0" smtClean="0">
                          <a:latin typeface="Arial" pitchFamily="34" charset="0"/>
                          <a:cs typeface="Arial" pitchFamily="34" charset="0"/>
                        </a:rPr>
                        <a:t>144056353</a:t>
                      </a:r>
                      <a:endParaRPr lang="ar-JO" sz="1800" b="0" i="0" u="none" strike="noStrike" dirty="0">
                        <a:latin typeface="Arial" pitchFamily="34" charset="0"/>
                        <a:cs typeface="Arial" pitchFamily="34" charset="0"/>
                      </a:endParaRPr>
                    </a:p>
                  </a:txBody>
                  <a:tcPr marL="0" marR="0" marT="0" marB="0" anchor="ctr"/>
                </a:tc>
                <a:tc>
                  <a:txBody>
                    <a:bodyPr/>
                    <a:lstStyle/>
                    <a:p>
                      <a:pPr algn="l" rtl="0"/>
                      <a:r>
                        <a:rPr lang="en-US" dirty="0" smtClean="0">
                          <a:latin typeface="Arial" pitchFamily="34" charset="0"/>
                          <a:cs typeface="Arial" pitchFamily="34" charset="0"/>
                        </a:rPr>
                        <a:t>Mining</a:t>
                      </a:r>
                      <a:endParaRPr lang="ar-JO" dirty="0">
                        <a:latin typeface="Arial" pitchFamily="34" charset="0"/>
                        <a:cs typeface="Arial" pitchFamily="34" charset="0"/>
                      </a:endParaRPr>
                    </a:p>
                  </a:txBody>
                  <a:tcPr/>
                </a:tc>
              </a:tr>
              <a:tr h="609600">
                <a:tc gridSpan="6">
                  <a:txBody>
                    <a:bodyPr/>
                    <a:lstStyle/>
                    <a:p>
                      <a:pPr algn="l" rtl="0"/>
                      <a:r>
                        <a:rPr lang="en-US" sz="1400" dirty="0" smtClean="0">
                          <a:latin typeface="Arial" pitchFamily="34" charset="0"/>
                          <a:cs typeface="Arial" pitchFamily="34" charset="0"/>
                        </a:rPr>
                        <a:t>If the exceeding ratio</a:t>
                      </a:r>
                      <a:r>
                        <a:rPr lang="en-US" sz="1400" baseline="0" dirty="0" smtClean="0">
                          <a:latin typeface="Arial" pitchFamily="34" charset="0"/>
                          <a:cs typeface="Arial" pitchFamily="34" charset="0"/>
                        </a:rPr>
                        <a:t> from 0 to 15% Capital charge 1% from the amount of exceeding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If the exceeding ratio</a:t>
                      </a:r>
                      <a:r>
                        <a:rPr lang="en-US" sz="1400" baseline="0" dirty="0" smtClean="0">
                          <a:latin typeface="Arial" pitchFamily="34" charset="0"/>
                          <a:cs typeface="Arial" pitchFamily="34" charset="0"/>
                        </a:rPr>
                        <a:t> from 15.1% to 50% Capital charge 5% from the amount of exceeding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If the exceeding ratio</a:t>
                      </a:r>
                      <a:r>
                        <a:rPr lang="en-US" sz="1400" baseline="0" dirty="0" smtClean="0">
                          <a:latin typeface="Arial" pitchFamily="34" charset="0"/>
                          <a:cs typeface="Arial" pitchFamily="34" charset="0"/>
                        </a:rPr>
                        <a:t> from 50.1% to 100% Capital charge 20% from the amount of exceeding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latin typeface="Arial" pitchFamily="34" charset="0"/>
                        <a:cs typeface="Arial" pitchFamily="34" charset="0"/>
                      </a:endParaRPr>
                    </a:p>
                    <a:p>
                      <a:pPr algn="l" rtl="0"/>
                      <a:endParaRPr lang="en-US" sz="1600" baseline="0" dirty="0" smtClean="0">
                        <a:latin typeface="Arial" pitchFamily="34" charset="0"/>
                        <a:cs typeface="Arial" pitchFamily="34" charset="0"/>
                      </a:endParaRPr>
                    </a:p>
                  </a:txBody>
                  <a:tcPr/>
                </a:tc>
                <a:tc hMerge="1">
                  <a:txBody>
                    <a:bodyPr/>
                    <a:lstStyle/>
                    <a:p>
                      <a:pPr rtl="1"/>
                      <a:endParaRPr lang="ar-JO" dirty="0">
                        <a:latin typeface="Arial" pitchFamily="34" charset="0"/>
                        <a:cs typeface="Arial" pitchFamily="34" charset="0"/>
                      </a:endParaRPr>
                    </a:p>
                  </a:txBody>
                  <a:tcPr/>
                </a:tc>
                <a:tc hMerge="1">
                  <a:txBody>
                    <a:bodyPr/>
                    <a:lstStyle/>
                    <a:p>
                      <a:pPr rtl="1"/>
                      <a:endParaRPr lang="ar-JO" dirty="0">
                        <a:latin typeface="Arial" pitchFamily="34" charset="0"/>
                        <a:cs typeface="Arial" pitchFamily="34" charset="0"/>
                      </a:endParaRPr>
                    </a:p>
                  </a:txBody>
                  <a:tcPr/>
                </a:tc>
                <a:tc hMerge="1">
                  <a:txBody>
                    <a:bodyPr/>
                    <a:lstStyle/>
                    <a:p>
                      <a:pPr algn="ctr" rtl="1"/>
                      <a:endParaRPr lang="ar-JO" dirty="0">
                        <a:latin typeface="Arial" pitchFamily="34" charset="0"/>
                        <a:cs typeface="Arial" pitchFamily="34" charset="0"/>
                      </a:endParaRPr>
                    </a:p>
                  </a:txBody>
                  <a:tcPr/>
                </a:tc>
                <a:tc hMerge="1">
                  <a:txBody>
                    <a:bodyPr/>
                    <a:lstStyle/>
                    <a:p>
                      <a:pPr algn="ctr" rtl="0" fontAlgn="ctr"/>
                      <a:endParaRPr lang="ar-JO" sz="1800" b="0" i="0" u="none" strike="noStrike" dirty="0">
                        <a:latin typeface="Arial" pitchFamily="34" charset="0"/>
                        <a:cs typeface="Arial" pitchFamily="34" charset="0"/>
                      </a:endParaRPr>
                    </a:p>
                  </a:txBody>
                  <a:tcPr marL="0" marR="0" marT="0" marB="0" anchor="ctr"/>
                </a:tc>
                <a:tc hMerge="1">
                  <a:txBody>
                    <a:bodyPr/>
                    <a:lstStyle/>
                    <a:p>
                      <a:pPr algn="l" rtl="0"/>
                      <a:endParaRPr lang="ar-JO"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2. Assessment of all Material Risks</a:t>
            </a:r>
            <a:endParaRPr lang="ar-JO" sz="3200" dirty="0"/>
          </a:p>
        </p:txBody>
      </p:sp>
      <p:sp>
        <p:nvSpPr>
          <p:cNvPr id="3" name="Content Placeholder 2"/>
          <p:cNvSpPr>
            <a:spLocks noGrp="1"/>
          </p:cNvSpPr>
          <p:nvPr>
            <p:ph idx="1"/>
          </p:nvPr>
        </p:nvSpPr>
        <p:spPr/>
        <p:txBody>
          <a:bodyPr/>
          <a:lstStyle/>
          <a:p>
            <a:pPr>
              <a:buNone/>
            </a:pPr>
            <a:r>
              <a:rPr lang="en-US" dirty="0" smtClean="0"/>
              <a:t>Capital Charges for </a:t>
            </a:r>
            <a:r>
              <a:rPr lang="en-US" dirty="0" err="1" smtClean="0"/>
              <a:t>Secroral</a:t>
            </a:r>
            <a:r>
              <a:rPr lang="en-US" dirty="0" smtClean="0"/>
              <a:t> Concentration</a:t>
            </a:r>
          </a:p>
          <a:p>
            <a:pPr>
              <a:buNone/>
            </a:pPr>
            <a:endParaRPr lang="ar-JO" dirty="0"/>
          </a:p>
        </p:txBody>
      </p:sp>
      <p:graphicFrame>
        <p:nvGraphicFramePr>
          <p:cNvPr id="4" name="Table 3"/>
          <p:cNvGraphicFramePr>
            <a:graphicFrameLocks noGrp="1"/>
          </p:cNvGraphicFramePr>
          <p:nvPr/>
        </p:nvGraphicFramePr>
        <p:xfrm>
          <a:off x="982134" y="2651760"/>
          <a:ext cx="6637866" cy="2758440"/>
        </p:xfrm>
        <a:graphic>
          <a:graphicData uri="http://schemas.openxmlformats.org/drawingml/2006/table">
            <a:tbl>
              <a:tblPr rtl="1" firstRow="1" bandRow="1">
                <a:tableStyleId>{5C22544A-7EE6-4342-B048-85BDC9FD1C3A}</a:tableStyleId>
              </a:tblPr>
              <a:tblGrid>
                <a:gridCol w="3928533"/>
                <a:gridCol w="2709333"/>
              </a:tblGrid>
              <a:tr h="689610">
                <a:tc>
                  <a:txBody>
                    <a:bodyPr/>
                    <a:lstStyle/>
                    <a:p>
                      <a:pPr rtl="1"/>
                      <a:endParaRPr lang="ar-JO" dirty="0"/>
                    </a:p>
                  </a:txBody>
                  <a:tcPr/>
                </a:tc>
                <a:tc>
                  <a:txBody>
                    <a:bodyPr/>
                    <a:lstStyle/>
                    <a:p>
                      <a:pPr rtl="1"/>
                      <a:r>
                        <a:rPr lang="en-US" dirty="0" smtClean="0"/>
                        <a:t>Capital Charges</a:t>
                      </a:r>
                      <a:endParaRPr lang="ar-JO" dirty="0"/>
                    </a:p>
                  </a:txBody>
                  <a:tcPr/>
                </a:tc>
              </a:tr>
              <a:tr h="689610">
                <a:tc>
                  <a:txBody>
                    <a:bodyPr/>
                    <a:lstStyle/>
                    <a:p>
                      <a:pPr algn="l" rtl="0" fontAlgn="b"/>
                      <a:r>
                        <a:rPr lang="en-US" sz="1600" b="1" i="0" u="none" strike="noStrike" dirty="0">
                          <a:latin typeface="Arial"/>
                        </a:rPr>
                        <a:t>0.10% - 0.50% From </a:t>
                      </a:r>
                      <a:r>
                        <a:rPr lang="en-US" sz="1600" b="1" i="0" u="none" strike="noStrike" dirty="0" smtClean="0">
                          <a:latin typeface="Arial"/>
                        </a:rPr>
                        <a:t>Regulatory </a:t>
                      </a:r>
                      <a:r>
                        <a:rPr lang="en-US" sz="1600" b="1" i="0" u="none" strike="noStrike" dirty="0">
                          <a:latin typeface="Arial"/>
                        </a:rPr>
                        <a:t>Capital</a:t>
                      </a:r>
                    </a:p>
                  </a:txBody>
                  <a:tcPr marL="0" marR="0" marT="0" marB="0" anchor="b"/>
                </a:tc>
                <a:tc>
                  <a:txBody>
                    <a:bodyPr/>
                    <a:lstStyle/>
                    <a:p>
                      <a:pPr algn="l" rtl="0" fontAlgn="b"/>
                      <a:r>
                        <a:rPr lang="en-US" sz="2000" b="1" i="0" u="none" strike="noStrike" dirty="0" smtClean="0">
                          <a:latin typeface="Arial"/>
                        </a:rPr>
                        <a:t>Low </a:t>
                      </a:r>
                      <a:r>
                        <a:rPr lang="en-US" sz="2000" b="1" i="0" u="none" strike="noStrike" dirty="0">
                          <a:latin typeface="Arial"/>
                        </a:rPr>
                        <a:t>0-30</a:t>
                      </a:r>
                    </a:p>
                  </a:txBody>
                  <a:tcPr marL="0" marR="0" marT="0" marB="0" anchor="b"/>
                </a:tc>
              </a:tr>
              <a:tr h="689610">
                <a:tc>
                  <a:txBody>
                    <a:bodyPr/>
                    <a:lstStyle/>
                    <a:p>
                      <a:pPr algn="l" rtl="0" fontAlgn="b"/>
                      <a:r>
                        <a:rPr lang="en-US" sz="1600" b="1" i="0" u="none" strike="noStrike" dirty="0">
                          <a:latin typeface="Arial"/>
                        </a:rPr>
                        <a:t>0.51% - 1% From </a:t>
                      </a:r>
                      <a:r>
                        <a:rPr lang="en-US" sz="1600" b="1" i="0" u="none" strike="noStrike" dirty="0" smtClean="0">
                          <a:latin typeface="Arial"/>
                        </a:rPr>
                        <a:t>Regulatory </a:t>
                      </a:r>
                      <a:r>
                        <a:rPr lang="en-US" sz="1600" b="1" i="0" u="none" strike="noStrike" dirty="0">
                          <a:latin typeface="Arial"/>
                        </a:rPr>
                        <a:t>Capital</a:t>
                      </a:r>
                    </a:p>
                  </a:txBody>
                  <a:tcPr marL="0" marR="0" marT="0" marB="0" anchor="b"/>
                </a:tc>
                <a:tc>
                  <a:txBody>
                    <a:bodyPr/>
                    <a:lstStyle/>
                    <a:p>
                      <a:pPr algn="l" rtl="0" fontAlgn="b"/>
                      <a:r>
                        <a:rPr lang="en-US" sz="2000" b="1" i="0" u="none" strike="noStrike" dirty="0">
                          <a:latin typeface="Arial"/>
                        </a:rPr>
                        <a:t>Medium 31 - 60</a:t>
                      </a:r>
                    </a:p>
                  </a:txBody>
                  <a:tcPr marL="0" marR="0" marT="0" marB="0" anchor="b"/>
                </a:tc>
              </a:tr>
              <a:tr h="689610">
                <a:tc>
                  <a:txBody>
                    <a:bodyPr/>
                    <a:lstStyle/>
                    <a:p>
                      <a:pPr algn="l" rtl="0" fontAlgn="b"/>
                      <a:r>
                        <a:rPr lang="en-US" sz="1800" b="1" i="0" u="none" strike="noStrike" dirty="0">
                          <a:latin typeface="Arial"/>
                        </a:rPr>
                        <a:t>1.1% - 3% From </a:t>
                      </a:r>
                      <a:r>
                        <a:rPr lang="en-US" sz="1800" b="1" i="0" u="none" strike="noStrike" dirty="0" smtClean="0">
                          <a:latin typeface="Arial"/>
                        </a:rPr>
                        <a:t>Regulatory </a:t>
                      </a:r>
                      <a:r>
                        <a:rPr lang="en-US" sz="1800" b="1" i="0" u="none" strike="noStrike" dirty="0">
                          <a:latin typeface="Arial"/>
                        </a:rPr>
                        <a:t>Capital</a:t>
                      </a:r>
                    </a:p>
                  </a:txBody>
                  <a:tcPr marL="0" marR="0" marT="0" marB="0" anchor="b"/>
                </a:tc>
                <a:tc>
                  <a:txBody>
                    <a:bodyPr/>
                    <a:lstStyle/>
                    <a:p>
                      <a:pPr algn="l" rtl="0" fontAlgn="b"/>
                      <a:r>
                        <a:rPr lang="en-US" sz="2000" b="1" i="0" u="none" strike="noStrike" dirty="0">
                          <a:latin typeface="Arial"/>
                        </a:rPr>
                        <a:t>High 61 - 90</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ثانيا: مخاطر لم يتم تغطيتها بصورة كاملة في الدعامة الاولى</a:t>
            </a:r>
          </a:p>
          <a:p>
            <a:pPr marL="514350" indent="-514350" algn="r" rtl="1">
              <a:buNone/>
            </a:pPr>
            <a:r>
              <a:rPr lang="ar-JO" b="1" dirty="0" smtClean="0"/>
              <a:t>2. المخاطر التشغيلية المتبقية</a:t>
            </a:r>
          </a:p>
          <a:p>
            <a:pPr algn="r" rtl="1">
              <a:buNone/>
            </a:pPr>
            <a:r>
              <a:rPr lang="ar-JO" dirty="0" smtClean="0"/>
              <a:t>كون ان البنوك تستعمل طريقة المؤشر الاساسي لقياس مخاطر التشغيل وبالتالي احتساب رأس المال فان ذلك لا يعتبر كافيا</a:t>
            </a:r>
            <a:endParaRPr lang="ar-JO"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ctrTitle"/>
          </p:nvPr>
        </p:nvSpPr>
        <p:spPr>
          <a:xfrm>
            <a:off x="685800" y="304800"/>
            <a:ext cx="7772400" cy="1143000"/>
          </a:xfrm>
        </p:spPr>
        <p:txBody>
          <a:bodyPr>
            <a:normAutofit fontScale="90000"/>
          </a:bodyPr>
          <a:lstStyle/>
          <a:p>
            <a:pPr rtl="1"/>
            <a:r>
              <a:rPr lang="ar-JO" sz="3600" dirty="0" smtClean="0"/>
              <a:t>2. تقييم جميع المخاطر المادية</a:t>
            </a:r>
            <a:br>
              <a:rPr lang="ar-JO" sz="3600" dirty="0" smtClean="0"/>
            </a:br>
            <a:endParaRPr lang="en-US" sz="3600" b="1" dirty="0" smtClean="0"/>
          </a:p>
        </p:txBody>
      </p:sp>
      <p:sp>
        <p:nvSpPr>
          <p:cNvPr id="191491" name="Rectangle 3"/>
          <p:cNvSpPr>
            <a:spLocks noGrp="1" noChangeArrowheads="1"/>
          </p:cNvSpPr>
          <p:nvPr>
            <p:ph type="subTitle" idx="1"/>
          </p:nvPr>
        </p:nvSpPr>
        <p:spPr>
          <a:xfrm>
            <a:off x="228600" y="1447800"/>
            <a:ext cx="8534400" cy="4953000"/>
          </a:xfrm>
        </p:spPr>
        <p:txBody>
          <a:bodyPr>
            <a:normAutofit fontScale="92500" lnSpcReduction="10000"/>
          </a:bodyPr>
          <a:lstStyle/>
          <a:p>
            <a:pPr marL="371475" indent="-371475" algn="just" rtl="1"/>
            <a:r>
              <a:rPr lang="ar-JO" sz="2800" b="1" dirty="0" smtClean="0"/>
              <a:t>2. المخاطر التشغيلية المتبقية</a:t>
            </a:r>
          </a:p>
          <a:p>
            <a:pPr marL="371475" indent="-371475" algn="just" rtl="1" eaLnBrk="1" hangingPunct="1"/>
            <a:r>
              <a:rPr lang="ar-JO" sz="2800" b="1" dirty="0" smtClean="0"/>
              <a:t>أ. </a:t>
            </a:r>
            <a:r>
              <a:rPr lang="ar-SA" sz="2800" b="1" dirty="0" smtClean="0"/>
              <a:t>طريقة المؤشر الأساسي</a:t>
            </a:r>
            <a:r>
              <a:rPr lang="ar-JO" sz="2800" b="1" dirty="0" smtClean="0"/>
              <a:t> </a:t>
            </a:r>
            <a:r>
              <a:rPr lang="en-US" sz="2800" b="1" dirty="0" smtClean="0"/>
              <a:t>(Basic Indicator Approach)</a:t>
            </a:r>
            <a:endParaRPr lang="ar-JO" sz="2800" dirty="0" smtClean="0"/>
          </a:p>
          <a:p>
            <a:pPr marL="371475" indent="-371475" algn="just" rtl="1" eaLnBrk="1" hangingPunct="1">
              <a:buFontTx/>
              <a:buChar char="-"/>
            </a:pPr>
            <a:r>
              <a:rPr lang="ar-SA" sz="2800" dirty="0" smtClean="0"/>
              <a:t>إجراءات بسيطة ( ليست لقياس المخاطر بمعناها المحدد)، و</a:t>
            </a:r>
            <a:r>
              <a:rPr lang="ar-JO" sz="2800" dirty="0" smtClean="0"/>
              <a:t>هي </a:t>
            </a:r>
            <a:r>
              <a:rPr lang="ar-SA" sz="2800" dirty="0" smtClean="0"/>
              <a:t>ليس</a:t>
            </a:r>
            <a:r>
              <a:rPr lang="ar-JO" sz="2800" dirty="0" smtClean="0"/>
              <a:t>ت</a:t>
            </a:r>
            <a:r>
              <a:rPr lang="ar-SA" sz="2800" dirty="0" smtClean="0"/>
              <a:t> للبنوك</a:t>
            </a:r>
            <a:r>
              <a:rPr lang="ar-JO" sz="2800" dirty="0" smtClean="0"/>
              <a:t> النشطة دولياً</a:t>
            </a:r>
            <a:r>
              <a:rPr lang="ar-SA" sz="2800" dirty="0" smtClean="0"/>
              <a:t>، أو البنوك المعرضة لمخاطر تشغيل عالية.</a:t>
            </a:r>
          </a:p>
          <a:p>
            <a:pPr marL="371475" indent="-371475" algn="just" rtl="1" eaLnBrk="1" hangingPunct="1">
              <a:buFontTx/>
              <a:buChar char="-"/>
            </a:pPr>
            <a:r>
              <a:rPr lang="ar-SA" sz="2800" dirty="0" smtClean="0"/>
              <a:t>متطلبات رأس المال </a:t>
            </a:r>
            <a:r>
              <a:rPr lang="en-US" sz="2800" dirty="0" smtClean="0"/>
              <a:t>  </a:t>
            </a:r>
            <a:r>
              <a:rPr lang="en-US" sz="2800" b="1" dirty="0" smtClean="0"/>
              <a:t>K</a:t>
            </a:r>
            <a:r>
              <a:rPr lang="en-US" sz="2800" b="1" baseline="-25000" dirty="0" smtClean="0"/>
              <a:t>BIA</a:t>
            </a:r>
            <a:r>
              <a:rPr lang="en-US" sz="2800" b="1" dirty="0" smtClean="0"/>
              <a:t> = [ ∑ (GI</a:t>
            </a:r>
            <a:r>
              <a:rPr lang="en-US" sz="2800" b="1" baseline="-25000" dirty="0" smtClean="0"/>
              <a:t>1…n</a:t>
            </a:r>
            <a:r>
              <a:rPr lang="en-US" sz="2800" b="1" dirty="0" smtClean="0"/>
              <a:t> x </a:t>
            </a:r>
            <a:r>
              <a:rPr lang="el-GR" sz="2800" dirty="0" smtClean="0">
                <a:cs typeface="Times New Roman" pitchFamily="18" charset="0"/>
              </a:rPr>
              <a:t>α</a:t>
            </a:r>
            <a:r>
              <a:rPr lang="en-US" sz="2800" b="1" dirty="0" smtClean="0"/>
              <a:t> )] / n</a:t>
            </a:r>
            <a:endParaRPr lang="en-US" sz="2800" b="1" dirty="0" smtClean="0">
              <a:cs typeface="Times New Roman" pitchFamily="18" charset="0"/>
            </a:endParaRPr>
          </a:p>
          <a:p>
            <a:pPr marL="371475" indent="-371475" algn="just" rtl="1" eaLnBrk="1" hangingPunct="1">
              <a:buFontTx/>
              <a:buChar char="-"/>
            </a:pPr>
            <a:r>
              <a:rPr lang="ar-SA" sz="2800" dirty="0" smtClean="0"/>
              <a:t>حيث </a:t>
            </a:r>
            <a:r>
              <a:rPr lang="el-GR" sz="2800" dirty="0" smtClean="0">
                <a:cs typeface="Times New Roman" pitchFamily="18" charset="0"/>
              </a:rPr>
              <a:t>α</a:t>
            </a:r>
            <a:r>
              <a:rPr lang="ar-SA" sz="2800" dirty="0" smtClean="0"/>
              <a:t> = 15% محددة من قبل لجنة بازل.</a:t>
            </a:r>
          </a:p>
          <a:p>
            <a:pPr marL="371475" indent="-371475" algn="just" rtl="1" eaLnBrk="1" hangingPunct="1">
              <a:buFontTx/>
              <a:buChar char="-"/>
            </a:pPr>
            <a:r>
              <a:rPr lang="ar-SA" sz="2800" dirty="0" smtClean="0"/>
              <a:t>إجمالي الدخل </a:t>
            </a:r>
            <a:r>
              <a:rPr lang="en-US" sz="2800" b="1" dirty="0" smtClean="0"/>
              <a:t>GI</a:t>
            </a:r>
            <a:r>
              <a:rPr lang="ar-SA" sz="2800" b="1" dirty="0" smtClean="0"/>
              <a:t> </a:t>
            </a:r>
            <a:r>
              <a:rPr lang="ar-SA" sz="2800" dirty="0" smtClean="0"/>
              <a:t> :  مؤشر لنشاط  المؤسسة </a:t>
            </a:r>
          </a:p>
          <a:p>
            <a:pPr marL="371475" indent="-371475" algn="just" rtl="1" eaLnBrk="1" hangingPunct="1"/>
            <a:r>
              <a:rPr lang="ar-SA" sz="2800" dirty="0" smtClean="0"/>
              <a:t>				=    الدخل من الفوائد + الدخل من غير 			                            الفوائد اعتمادا على الإجراءات المحاسبية	                                  			       لكل دولة </a:t>
            </a:r>
          </a:p>
          <a:p>
            <a:pPr marL="371475" indent="-371475" algn="r" rtl="1" eaLnBrk="1" hangingPunct="1"/>
            <a:r>
              <a:rPr lang="ar-SA" sz="2800" dirty="0" smtClean="0"/>
              <a:t>                       </a:t>
            </a:r>
            <a:r>
              <a:rPr lang="en-US" sz="2800" b="1" dirty="0" smtClean="0"/>
              <a:t>N</a:t>
            </a:r>
            <a:r>
              <a:rPr lang="ar-SA" sz="2800" dirty="0" smtClean="0"/>
              <a:t>  </a:t>
            </a:r>
            <a:r>
              <a:rPr lang="en-US" sz="2800" dirty="0" smtClean="0"/>
              <a:t> </a:t>
            </a:r>
            <a:r>
              <a:rPr lang="ar-SA" sz="2800" dirty="0" smtClean="0"/>
              <a:t> </a:t>
            </a:r>
            <a:r>
              <a:rPr lang="en-US" sz="2800" dirty="0" smtClean="0"/>
              <a:t>=</a:t>
            </a:r>
            <a:r>
              <a:rPr lang="ar-SA" sz="2800" dirty="0" smtClean="0"/>
              <a:t>  عدد سنوات (عادة 3 سنوات)</a:t>
            </a:r>
            <a:endParaRPr lang="en-US" sz="28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685800" y="-228600"/>
            <a:ext cx="7772400" cy="1143000"/>
          </a:xfrm>
        </p:spPr>
        <p:txBody>
          <a:bodyPr/>
          <a:lstStyle/>
          <a:p>
            <a:pPr eaLnBrk="1" hangingPunct="1"/>
            <a:r>
              <a:rPr lang="ar-SA" b="1" smtClean="0"/>
              <a:t>إجمالي الدخـــل</a:t>
            </a:r>
            <a:endParaRPr lang="en-US" b="1" smtClean="0"/>
          </a:p>
        </p:txBody>
      </p:sp>
      <p:graphicFrame>
        <p:nvGraphicFramePr>
          <p:cNvPr id="118787" name="Group 3"/>
          <p:cNvGraphicFramePr>
            <a:graphicFrameLocks noGrp="1"/>
          </p:cNvGraphicFramePr>
          <p:nvPr/>
        </p:nvGraphicFramePr>
        <p:xfrm>
          <a:off x="533400" y="914400"/>
          <a:ext cx="8153400" cy="5638800"/>
        </p:xfrm>
        <a:graphic>
          <a:graphicData uri="http://schemas.openxmlformats.org/drawingml/2006/table">
            <a:tbl>
              <a:tblPr rtl="1"/>
              <a:tblGrid>
                <a:gridCol w="2746375"/>
                <a:gridCol w="5407025"/>
              </a:tblGrid>
              <a:tr h="4267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إجمالي الدخل</a:t>
                      </a:r>
                      <a:r>
                        <a:rPr kumimoji="0" lang="ar-JO" sz="2800" b="0" i="0" u="none" strike="noStrike" cap="none" normalizeH="0" baseline="0" smtClean="0">
                          <a:ln>
                            <a:noFill/>
                          </a:ln>
                          <a:solidFill>
                            <a:schemeClr val="tx1"/>
                          </a:solidFill>
                          <a:effectLst/>
                          <a:latin typeface="Arial" pitchFamily="34" charset="0"/>
                          <a:cs typeface="Arial" pitchFamily="34" charset="0"/>
                        </a:rPr>
                        <a:t>   </a:t>
                      </a:r>
                      <a:r>
                        <a:rPr kumimoji="0" lang="en-US" sz="2800" b="0" i="0" u="none" strike="noStrike" cap="none" normalizeH="0" baseline="0" smtClean="0">
                          <a:ln>
                            <a:noFill/>
                          </a:ln>
                          <a:solidFill>
                            <a:schemeClr val="tx1"/>
                          </a:solidFill>
                          <a:effectLst/>
                          <a:latin typeface="Arial" pitchFamily="34" charset="0"/>
                          <a:cs typeface="Arial" pitchFamily="34" charset="0"/>
                        </a:rPr>
                        <a:t> =  GI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500" b="0" i="0" u="none" strike="noStrike" cap="none" normalizeH="0" baseline="0" smtClean="0">
                          <a:ln>
                            <a:noFill/>
                          </a:ln>
                          <a:solidFill>
                            <a:schemeClr val="tx1"/>
                          </a:solidFill>
                          <a:effectLst/>
                          <a:latin typeface="Arial" pitchFamily="34" charset="0"/>
                          <a:cs typeface="Arial" pitchFamily="34" charset="0"/>
                        </a:rPr>
                        <a:t>الدخل من الفوائد</a:t>
                      </a:r>
                      <a:endParaRPr kumimoji="0" lang="en-US" sz="25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500" b="0" i="0" u="none" strike="noStrike" cap="none" normalizeH="0" baseline="0" smtClean="0">
                          <a:ln>
                            <a:noFill/>
                          </a:ln>
                          <a:solidFill>
                            <a:schemeClr val="tx1"/>
                          </a:solidFill>
                          <a:effectLst/>
                          <a:latin typeface="Arial" pitchFamily="34" charset="0"/>
                          <a:cs typeface="Arial" pitchFamily="34" charset="0"/>
                        </a:rPr>
                        <a:t>- الفوائد المدفوعة</a:t>
                      </a:r>
                      <a:endParaRPr kumimoji="0" lang="en-US" sz="25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500" b="0" i="0" u="none" strike="noStrike" cap="none" normalizeH="0" baseline="0" smtClean="0">
                          <a:ln>
                            <a:noFill/>
                          </a:ln>
                          <a:solidFill>
                            <a:schemeClr val="tx1"/>
                          </a:solidFill>
                          <a:effectLst/>
                          <a:latin typeface="Arial" pitchFamily="34" charset="0"/>
                          <a:cs typeface="Arial" pitchFamily="34" charset="0"/>
                        </a:rPr>
                        <a:t>+ الربح من شركات شقيقة</a:t>
                      </a:r>
                      <a:endParaRPr kumimoji="0" lang="en-US" sz="25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500" b="0" i="0" u="none" strike="noStrike" cap="none" normalizeH="0" baseline="0" smtClean="0">
                          <a:ln>
                            <a:noFill/>
                          </a:ln>
                          <a:solidFill>
                            <a:schemeClr val="tx1"/>
                          </a:solidFill>
                          <a:effectLst/>
                          <a:latin typeface="Arial" pitchFamily="34" charset="0"/>
                          <a:cs typeface="Arial" pitchFamily="34" charset="0"/>
                        </a:rPr>
                        <a:t>+ الدخل من العمولات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500" b="0" i="0" u="none" strike="noStrike" cap="none" normalizeH="0" baseline="0" smtClean="0">
                          <a:ln>
                            <a:noFill/>
                          </a:ln>
                          <a:solidFill>
                            <a:schemeClr val="tx1"/>
                          </a:solidFill>
                          <a:effectLst/>
                          <a:latin typeface="Arial" pitchFamily="34" charset="0"/>
                          <a:cs typeface="Arial" pitchFamily="34" charset="0"/>
                        </a:rPr>
                        <a:t> العمولات المدفوعة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2500" b="0" i="0" u="none" strike="noStrike" cap="none" normalizeH="0" baseline="0" smtClean="0">
                          <a:ln>
                            <a:noFill/>
                          </a:ln>
                          <a:solidFill>
                            <a:schemeClr val="tx1"/>
                          </a:solidFill>
                          <a:effectLst/>
                          <a:latin typeface="Arial" pitchFamily="34" charset="0"/>
                          <a:cs typeface="Arial" pitchFamily="34" charset="0"/>
                        </a:rPr>
                        <a:t>+</a:t>
                      </a:r>
                      <a:r>
                        <a:rPr kumimoji="0" lang="ar-SA" sz="2500" b="0" i="0" u="none" strike="noStrike" cap="none" normalizeH="0" baseline="0" smtClean="0">
                          <a:ln>
                            <a:noFill/>
                          </a:ln>
                          <a:solidFill>
                            <a:schemeClr val="tx1"/>
                          </a:solidFill>
                          <a:effectLst/>
                          <a:latin typeface="Arial" pitchFamily="34" charset="0"/>
                          <a:cs typeface="Arial" pitchFamily="34" charset="0"/>
                        </a:rPr>
                        <a:t> الدخل من </a:t>
                      </a:r>
                      <a:r>
                        <a:rPr kumimoji="0" lang="ar-JO" sz="2500" b="0" i="0" u="none" strike="noStrike" cap="none" normalizeH="0" baseline="0" smtClean="0">
                          <a:ln>
                            <a:noFill/>
                          </a:ln>
                          <a:solidFill>
                            <a:schemeClr val="tx1"/>
                          </a:solidFill>
                          <a:effectLst/>
                          <a:latin typeface="Arial" pitchFamily="34" charset="0"/>
                          <a:cs typeface="Arial" pitchFamily="34" charset="0"/>
                        </a:rPr>
                        <a:t>غير الفوائد</a:t>
                      </a:r>
                      <a:endParaRPr kumimoji="0" lang="ar-SA" sz="25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500" b="0" i="0" u="none" strike="noStrike" cap="none" normalizeH="0" baseline="0" smtClean="0">
                          <a:ln>
                            <a:noFill/>
                          </a:ln>
                          <a:solidFill>
                            <a:schemeClr val="tx1"/>
                          </a:solidFill>
                          <a:effectLst/>
                          <a:latin typeface="Arial" pitchFamily="34" charset="0"/>
                          <a:cs typeface="Arial" pitchFamily="34" charset="0"/>
                        </a:rPr>
                        <a:t> مصاريف من </a:t>
                      </a:r>
                      <a:r>
                        <a:rPr kumimoji="0" lang="ar-JO" sz="2500" b="0" i="0" u="none" strike="noStrike" cap="none" normalizeH="0" baseline="0" smtClean="0">
                          <a:ln>
                            <a:noFill/>
                          </a:ln>
                          <a:solidFill>
                            <a:schemeClr val="tx1"/>
                          </a:solidFill>
                          <a:effectLst/>
                          <a:latin typeface="Arial" pitchFamily="34" charset="0"/>
                          <a:cs typeface="Arial" pitchFamily="34" charset="0"/>
                        </a:rPr>
                        <a:t>غير الفوائد</a:t>
                      </a:r>
                      <a:endParaRPr kumimoji="0" lang="ar-SA" sz="25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500" b="0" i="0" u="none" strike="noStrike" cap="none" normalizeH="0" baseline="0" smtClean="0">
                          <a:ln>
                            <a:noFill/>
                          </a:ln>
                          <a:solidFill>
                            <a:schemeClr val="tx1"/>
                          </a:solidFill>
                          <a:effectLst/>
                          <a:latin typeface="Arial" pitchFamily="34" charset="0"/>
                          <a:cs typeface="Arial" pitchFamily="34" charset="0"/>
                        </a:rPr>
                        <a:t>وبشكل عام يعرف اجمالي الدخل بأنه صافي الإيراد من الفوائد مضافا اليه صافي الإيراد من</a:t>
                      </a:r>
                      <a:r>
                        <a:rPr kumimoji="0" lang="en-US" sz="2500" b="0" i="0" u="none" strike="noStrike" cap="none" normalizeH="0" baseline="0" smtClean="0">
                          <a:ln>
                            <a:noFill/>
                          </a:ln>
                          <a:solidFill>
                            <a:schemeClr val="tx1"/>
                          </a:solidFill>
                          <a:effectLst/>
                          <a:latin typeface="Arial" pitchFamily="34" charset="0"/>
                          <a:cs typeface="Arial" pitchFamily="34" charset="0"/>
                        </a:rPr>
                        <a:t> </a:t>
                      </a:r>
                      <a:r>
                        <a:rPr kumimoji="0" lang="ar-JO" sz="2500" b="0" i="0" u="none" strike="noStrike" cap="none" normalizeH="0" baseline="0" smtClean="0">
                          <a:ln>
                            <a:noFill/>
                          </a:ln>
                          <a:solidFill>
                            <a:schemeClr val="tx1"/>
                          </a:solidFill>
                          <a:effectLst/>
                          <a:latin typeface="Arial" pitchFamily="34" charset="0"/>
                          <a:cs typeface="Arial" pitchFamily="34" charset="0"/>
                        </a:rPr>
                        <a:t>غير</a:t>
                      </a:r>
                      <a:r>
                        <a:rPr kumimoji="0" lang="ar-SA" sz="2500" b="0" i="0" u="none" strike="noStrike" cap="none" normalizeH="0" baseline="0" smtClean="0">
                          <a:ln>
                            <a:noFill/>
                          </a:ln>
                          <a:solidFill>
                            <a:schemeClr val="tx1"/>
                          </a:solidFill>
                          <a:effectLst/>
                          <a:latin typeface="Arial" pitchFamily="34" charset="0"/>
                          <a:cs typeface="Arial" pitchFamily="34" charset="0"/>
                        </a:rPr>
                        <a:t> الفوائد. </a:t>
                      </a:r>
                      <a:endParaRPr kumimoji="0" lang="en-US" sz="25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gridSpan="2">
                  <a:txBody>
                    <a:bodyPr/>
                    <a:lstStyle/>
                    <a:p>
                      <a:pPr marL="93663" marR="0" lvl="0" indent="0" algn="just"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يستبعد الدخل غير العادي</a:t>
                      </a:r>
                      <a:r>
                        <a:rPr kumimoji="0" lang="ar-JO" sz="2800" b="0" i="0" u="none" strike="noStrike" cap="none" normalizeH="0" baseline="0" smtClean="0">
                          <a:ln>
                            <a:noFill/>
                          </a:ln>
                          <a:solidFill>
                            <a:schemeClr val="tx1"/>
                          </a:solidFill>
                          <a:effectLst/>
                          <a:latin typeface="Arial" pitchFamily="34" charset="0"/>
                          <a:cs typeface="Arial" pitchFamily="34" charset="0"/>
                        </a:rPr>
                        <a:t> </a:t>
                      </a:r>
                      <a:r>
                        <a:rPr kumimoji="0" lang="en-US" sz="2800" b="0" i="0" u="none" strike="noStrike" cap="none" normalizeH="0" baseline="0" smtClean="0">
                          <a:ln>
                            <a:noFill/>
                          </a:ln>
                          <a:solidFill>
                            <a:schemeClr val="tx1"/>
                          </a:solidFill>
                          <a:effectLst/>
                          <a:latin typeface="Arial" pitchFamily="34" charset="0"/>
                          <a:cs typeface="Arial" pitchFamily="34" charset="0"/>
                        </a:rPr>
                        <a:t>)</a:t>
                      </a:r>
                      <a:r>
                        <a:rPr kumimoji="0" lang="ar-SA" sz="2800" b="0" i="0" u="none" strike="noStrike" cap="none" normalizeH="0" baseline="0" smtClean="0">
                          <a:ln>
                            <a:noFill/>
                          </a:ln>
                          <a:solidFill>
                            <a:schemeClr val="tx1"/>
                          </a:solidFill>
                          <a:effectLst/>
                          <a:latin typeface="Arial" pitchFamily="34" charset="0"/>
                          <a:cs typeface="Arial" pitchFamily="34" charset="0"/>
                        </a:rPr>
                        <a:t>البنود الشاذة)، وأيضاً الأرباح والخسائر المتحققة من بيع أوراق مالية في المحفظة البنكية وكذلك اي دخل ناتج من نشاط التأمين، من اجمالي الدخل.</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00013" y="-195263"/>
            <a:ext cx="9344026" cy="72485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ثانيا: مخاطر لم يتم تغطيتها بصورة كاملة في الدعامة الاولى</a:t>
            </a:r>
          </a:p>
          <a:p>
            <a:pPr marL="514350" indent="-514350" algn="r" rtl="1">
              <a:buNone/>
            </a:pPr>
            <a:r>
              <a:rPr lang="ar-JO" b="1" dirty="0" smtClean="0"/>
              <a:t>2. المخاطر التشغيلية المتبقية</a:t>
            </a:r>
          </a:p>
          <a:p>
            <a:pPr algn="l">
              <a:buNone/>
            </a:pP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685800" y="457200"/>
            <a:ext cx="7772400" cy="1143000"/>
          </a:xfrm>
        </p:spPr>
        <p:txBody>
          <a:bodyPr/>
          <a:lstStyle/>
          <a:p>
            <a:pPr rtl="1"/>
            <a:r>
              <a:rPr lang="ar-JO" smtClean="0"/>
              <a:t>المراجعة الاشرافية</a:t>
            </a:r>
            <a:endParaRPr lang="en-US" smtClean="0"/>
          </a:p>
        </p:txBody>
      </p:sp>
      <p:sp>
        <p:nvSpPr>
          <p:cNvPr id="320515" name="Rectangle 3"/>
          <p:cNvSpPr>
            <a:spLocks noGrp="1" noChangeArrowheads="1"/>
          </p:cNvSpPr>
          <p:nvPr>
            <p:ph type="body" idx="1"/>
          </p:nvPr>
        </p:nvSpPr>
        <p:spPr>
          <a:xfrm>
            <a:off x="304800" y="1981200"/>
            <a:ext cx="8458200" cy="4572000"/>
          </a:xfrm>
        </p:spPr>
        <p:txBody>
          <a:bodyPr/>
          <a:lstStyle/>
          <a:p>
            <a:pPr algn="r" rtl="1">
              <a:lnSpc>
                <a:spcPct val="90000"/>
              </a:lnSpc>
            </a:pPr>
            <a:endParaRPr lang="ar-JO" sz="3600" smtClean="0"/>
          </a:p>
          <a:p>
            <a:pPr algn="just" rtl="1">
              <a:lnSpc>
                <a:spcPct val="90000"/>
              </a:lnSpc>
              <a:buFontTx/>
              <a:buNone/>
            </a:pPr>
            <a:r>
              <a:rPr lang="ar-JO" sz="3600" smtClean="0"/>
              <a:t>الهدف الاساسي من عملية المراجعة الاشرافية هو التأكد من ان </a:t>
            </a:r>
            <a:r>
              <a:rPr lang="ar-SA" sz="3600" smtClean="0"/>
              <a:t>البنوك </a:t>
            </a:r>
            <a:r>
              <a:rPr lang="ar-JO" sz="3600" smtClean="0"/>
              <a:t>تحتفظ</a:t>
            </a:r>
            <a:r>
              <a:rPr lang="ar-SA" sz="3600" smtClean="0"/>
              <a:t> برأس مال كاف تبعاً للمخاطر لديها</a:t>
            </a:r>
            <a:r>
              <a:rPr lang="ar-JO" sz="3600" smtClean="0"/>
              <a:t> وتوفر لديها انظمة ضبط ورقابة داخلية كافية تضمن ادارة فعالة لإدارة المخاطر.</a:t>
            </a:r>
            <a:endParaRPr lang="ar-SA" sz="3600" smtClean="0"/>
          </a:p>
          <a:p>
            <a:pPr>
              <a:lnSpc>
                <a:spcPct val="90000"/>
              </a:lnSpc>
              <a:buFontTx/>
              <a:buNone/>
            </a:pPr>
            <a:endParaRPr lang="ar-SA" sz="36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z="3600" b="1" smtClean="0"/>
              <a:t>2. Assessment of all Material Risks</a:t>
            </a:r>
            <a:endParaRPr lang="ar-JO" sz="3600" smtClean="0"/>
          </a:p>
        </p:txBody>
      </p:sp>
      <p:graphicFrame>
        <p:nvGraphicFramePr>
          <p:cNvPr id="4" name="Content Placeholder 3"/>
          <p:cNvGraphicFramePr>
            <a:graphicFrameLocks noGrp="1"/>
          </p:cNvGraphicFramePr>
          <p:nvPr>
            <p:ph idx="1"/>
          </p:nvPr>
        </p:nvGraphicFramePr>
        <p:xfrm>
          <a:off x="457200" y="2286000"/>
          <a:ext cx="8229600" cy="2362204"/>
        </p:xfrm>
        <a:graphic>
          <a:graphicData uri="http://schemas.openxmlformats.org/drawingml/2006/table">
            <a:tbl>
              <a:tblPr rtl="1" firstRow="1" bandRow="1">
                <a:tableStyleId>{5C22544A-7EE6-4342-B048-85BDC9FD1C3A}</a:tableStyleId>
              </a:tblPr>
              <a:tblGrid>
                <a:gridCol w="1645920"/>
                <a:gridCol w="1645920"/>
                <a:gridCol w="1356360"/>
                <a:gridCol w="1524000"/>
                <a:gridCol w="2057400"/>
              </a:tblGrid>
              <a:tr h="1181102">
                <a:tc>
                  <a:txBody>
                    <a:bodyPr/>
                    <a:lstStyle/>
                    <a:p>
                      <a:pPr rtl="1"/>
                      <a:r>
                        <a:rPr lang="en-US" dirty="0" smtClean="0"/>
                        <a:t>Score</a:t>
                      </a:r>
                      <a:endParaRPr lang="ar-JO" dirty="0"/>
                    </a:p>
                  </a:txBody>
                  <a:tcPr/>
                </a:tc>
                <a:tc>
                  <a:txBody>
                    <a:bodyPr/>
                    <a:lstStyle/>
                    <a:p>
                      <a:pPr rtl="1"/>
                      <a:r>
                        <a:rPr lang="en-US" dirty="0" smtClean="0"/>
                        <a:t>High</a:t>
                      </a:r>
                      <a:endParaRPr lang="ar-JO" dirty="0"/>
                    </a:p>
                  </a:txBody>
                  <a:tcPr/>
                </a:tc>
                <a:tc>
                  <a:txBody>
                    <a:bodyPr/>
                    <a:lstStyle/>
                    <a:p>
                      <a:pPr rtl="1"/>
                      <a:r>
                        <a:rPr lang="en-US" dirty="0" smtClean="0"/>
                        <a:t>Medium</a:t>
                      </a:r>
                      <a:endParaRPr lang="ar-JO" dirty="0"/>
                    </a:p>
                  </a:txBody>
                  <a:tcPr/>
                </a:tc>
                <a:tc>
                  <a:txBody>
                    <a:bodyPr/>
                    <a:lstStyle/>
                    <a:p>
                      <a:pPr rtl="1"/>
                      <a:r>
                        <a:rPr lang="en-US" dirty="0" smtClean="0"/>
                        <a:t>Low</a:t>
                      </a:r>
                      <a:endParaRPr lang="ar-JO" dirty="0"/>
                    </a:p>
                  </a:txBody>
                  <a:tcPr/>
                </a:tc>
                <a:tc rowSpan="2">
                  <a:txBody>
                    <a:bodyPr/>
                    <a:lstStyle/>
                    <a:p>
                      <a:pPr rtl="1"/>
                      <a:endParaRPr lang="en-US" dirty="0" smtClean="0"/>
                    </a:p>
                    <a:p>
                      <a:pPr rtl="1"/>
                      <a:endParaRPr lang="en-US" dirty="0" smtClean="0"/>
                    </a:p>
                    <a:p>
                      <a:pPr rtl="1"/>
                      <a:endParaRPr lang="en-US" dirty="0" smtClean="0"/>
                    </a:p>
                    <a:p>
                      <a:pPr rtl="1"/>
                      <a:endParaRPr lang="en-US" dirty="0" smtClean="0"/>
                    </a:p>
                    <a:p>
                      <a:pPr rtl="1"/>
                      <a:endParaRPr lang="en-US" dirty="0" smtClean="0"/>
                    </a:p>
                    <a:p>
                      <a:pPr rtl="1"/>
                      <a:r>
                        <a:rPr lang="en-US" dirty="0" smtClean="0"/>
                        <a:t>Residual Operation Risks</a:t>
                      </a:r>
                      <a:endParaRPr lang="ar-JO" dirty="0"/>
                    </a:p>
                  </a:txBody>
                  <a:tcPr/>
                </a:tc>
              </a:tr>
              <a:tr h="1181102">
                <a:tc>
                  <a:txBody>
                    <a:bodyPr/>
                    <a:lstStyle/>
                    <a:p>
                      <a:pPr rtl="1"/>
                      <a:r>
                        <a:rPr lang="en-US" dirty="0" smtClean="0"/>
                        <a:t>3</a:t>
                      </a:r>
                      <a:endParaRPr lang="ar-JO" dirty="0"/>
                    </a:p>
                  </a:txBody>
                  <a:tcPr/>
                </a:tc>
                <a:tc>
                  <a:txBody>
                    <a:bodyPr/>
                    <a:lstStyle/>
                    <a:p>
                      <a:pPr rtl="1"/>
                      <a:endParaRPr lang="ar-JO"/>
                    </a:p>
                  </a:txBody>
                  <a:tcPr/>
                </a:tc>
                <a:tc>
                  <a:txBody>
                    <a:bodyPr/>
                    <a:lstStyle/>
                    <a:p>
                      <a:pPr rtl="1"/>
                      <a:endParaRPr lang="ar-JO"/>
                    </a:p>
                  </a:txBody>
                  <a:tcPr/>
                </a:tc>
                <a:tc>
                  <a:txBody>
                    <a:bodyPr/>
                    <a:lstStyle/>
                    <a:p>
                      <a:pPr rtl="1"/>
                      <a:r>
                        <a:rPr lang="en-US" dirty="0" smtClean="0"/>
                        <a:t>Low</a:t>
                      </a:r>
                      <a:endParaRPr lang="ar-JO" dirty="0"/>
                    </a:p>
                  </a:txBody>
                  <a:tcPr/>
                </a:tc>
                <a:tc vMerge="1">
                  <a:txBody>
                    <a:bodyPr/>
                    <a:lstStyle/>
                    <a:p>
                      <a:pPr rtl="1"/>
                      <a:endParaRPr lang="ar-JO" dirty="0"/>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marL="514350" indent="-514350" algn="r" rtl="1">
              <a:buNone/>
            </a:pPr>
            <a:r>
              <a:rPr lang="ar-JO" b="1" dirty="0" smtClean="0"/>
              <a:t>ثانيا: مخاطر لم يتم تغطيتها بصورة كاملة في الدعامة الاولى</a:t>
            </a:r>
          </a:p>
          <a:p>
            <a:pPr marL="514350" indent="-514350" algn="r" rtl="1">
              <a:buNone/>
            </a:pPr>
            <a:r>
              <a:rPr lang="ar-JO" b="1" dirty="0" smtClean="0"/>
              <a:t>3. المخاطر المتبقية نتيجة استعمال مخففات الائتمان</a:t>
            </a:r>
          </a:p>
          <a:p>
            <a:pPr marL="514350" indent="-514350" algn="r" rtl="1">
              <a:buNone/>
            </a:pPr>
            <a:r>
              <a:rPr lang="ar-JO" b="1" dirty="0" smtClean="0"/>
              <a:t>هذة المخاطر تتمثل في المخاطر التي من الممكن ان يواجهها البنك نتيجة ادارة الضمانات المأخوذة</a:t>
            </a:r>
          </a:p>
          <a:p>
            <a:pPr marL="514350" indent="-514350" algn="r" rtl="1">
              <a:buNone/>
            </a:pPr>
            <a:endParaRPr lang="ar-JO" b="1" dirty="0" smtClean="0"/>
          </a:p>
          <a:p>
            <a:pPr marL="514350" indent="-514350" algn="r" rtl="1">
              <a:buNone/>
            </a:pPr>
            <a:r>
              <a:rPr lang="ar-JO" b="1" dirty="0" smtClean="0"/>
              <a:t>وكذلك ممكن ان تنتج نتيجة انخفاض قيمة هذة الضمانات</a:t>
            </a:r>
            <a:endParaRPr lang="en-US" b="1" dirty="0" smtClean="0"/>
          </a:p>
          <a:p>
            <a:pPr algn="r" rtl="1">
              <a:buNone/>
            </a:pPr>
            <a:endParaRPr lang="ar-JO"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1. مخاطر السيولة</a:t>
            </a:r>
          </a:p>
          <a:p>
            <a:pPr algn="r" rtl="1">
              <a:buNone/>
            </a:pPr>
            <a:r>
              <a:rPr lang="ar-JO" b="1" dirty="0" smtClean="0"/>
              <a:t>2. مخاطر اسعار الفائدة في المحفظة البنكية</a:t>
            </a:r>
          </a:p>
          <a:p>
            <a:pPr algn="r" rtl="1">
              <a:buNone/>
            </a:pPr>
            <a:r>
              <a:rPr lang="ar-JO" b="1" dirty="0" smtClean="0"/>
              <a:t>3. مخاطر السمعة</a:t>
            </a:r>
          </a:p>
          <a:p>
            <a:pPr algn="r" rtl="1">
              <a:buNone/>
            </a:pPr>
            <a:r>
              <a:rPr lang="ar-JO" b="1" dirty="0" smtClean="0"/>
              <a:t>3. المخاطر الاستراتيجية</a:t>
            </a:r>
            <a:endParaRPr lang="ar-JO"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92500"/>
          </a:bodyPr>
          <a:lstStyle/>
          <a:p>
            <a:pPr algn="r" rtl="1">
              <a:buNone/>
            </a:pPr>
            <a:r>
              <a:rPr lang="ar-JO" b="1" dirty="0" smtClean="0"/>
              <a:t>ثالتا: مخاطر لم يتم تغطيتها على الاطلاق في الدعامة الاولى</a:t>
            </a:r>
          </a:p>
          <a:p>
            <a:pPr marL="514350" indent="-514350" algn="r" rtl="1">
              <a:buAutoNum type="arabicPeriod"/>
            </a:pPr>
            <a:r>
              <a:rPr lang="ar-JO" b="1" dirty="0" smtClean="0"/>
              <a:t>مخاطر السيولة</a:t>
            </a:r>
          </a:p>
          <a:p>
            <a:pPr marL="514350" indent="-514350" algn="just" rtl="1">
              <a:buNone/>
            </a:pPr>
            <a:r>
              <a:rPr lang="ar-SA" dirty="0" smtClean="0"/>
              <a:t>هي المخاطر التي قد تؤدي إلى تحقيق خسائر نتيجة عدم مقدرة البنك على الوفاء بالتزاماته في تاريخ الاستحقاق بسبب عدم قدرة البنك على توفير التمويل اللازم أو الأصول السائلة لمقابلة هذه الالتزامات بأقل خسائر ممكنة.</a:t>
            </a:r>
            <a:endParaRPr lang="ar-JO" dirty="0" smtClean="0"/>
          </a:p>
          <a:p>
            <a:pPr algn="just" rtl="1">
              <a:buNone/>
            </a:pPr>
            <a:r>
              <a:rPr lang="ar-SA" dirty="0" smtClean="0"/>
              <a:t>تعتبر إدارة السيولة في البنوك أمراً في غاية الأهمية وينطوي على مخاطر عالية لأن الفشل في المحافظة على مستويات سيولة ملائمة قد يؤدي إلى انهيار البنك وفشله كمؤسسة مالية. </a:t>
            </a:r>
            <a:endParaRPr lang="ar-JO"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algn="r" rtl="1">
              <a:buNone/>
            </a:pPr>
            <a:r>
              <a:rPr lang="ar-JO" b="1" dirty="0" smtClean="0"/>
              <a:t>ثالتا: مخاطر لم يتم تغطيتها على الاطلاق في الدعامة الاولى</a:t>
            </a:r>
          </a:p>
          <a:p>
            <a:pPr marL="514350" indent="-514350" algn="r" rtl="1">
              <a:buAutoNum type="arabicPeriod"/>
            </a:pPr>
            <a:r>
              <a:rPr lang="ar-JO" b="1" dirty="0" smtClean="0"/>
              <a:t>مخاطر السيولة</a:t>
            </a:r>
          </a:p>
          <a:p>
            <a:pPr marL="514350" indent="-514350" algn="just" rtl="1">
              <a:buNone/>
            </a:pPr>
            <a:r>
              <a:rPr lang="ar-SA" dirty="0" smtClean="0"/>
              <a:t>إن طبيعة التزامات البنوك قد تختلف باختلاف طبيعة مصادر أموالها واختلاف نشاطاتها، لكن يفترض بجميع البنوك الاحتفاظ بحد آمن من الموجودات التي تكفل قدرتها على الإيفاء بالتزاماتها عند طلبها دون إرباك أو خسارة وبالتالي دون الحاجة إلى تسييل موجودات بأسعار غير عادلة أو عرض أسعار فائدة مرتفعة لاجتذاب ودائع جديدة.</a:t>
            </a:r>
            <a:endParaRPr lang="en-US"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77500" lnSpcReduction="20000"/>
          </a:bodyPr>
          <a:lstStyle/>
          <a:p>
            <a:pPr algn="r" rtl="1">
              <a:buNone/>
            </a:pPr>
            <a:r>
              <a:rPr lang="ar-JO" b="1" dirty="0" smtClean="0"/>
              <a:t>ثالتا: مخاطر لم يتم تغطيتها على الاطلاق في الدعامة الاولى</a:t>
            </a:r>
          </a:p>
          <a:p>
            <a:pPr algn="r" rtl="1">
              <a:buNone/>
            </a:pPr>
            <a:r>
              <a:rPr lang="ar-JO" b="1" dirty="0" smtClean="0"/>
              <a:t>1. مخاطر السيولة</a:t>
            </a:r>
          </a:p>
          <a:p>
            <a:pPr algn="just" rtl="1">
              <a:buNone/>
            </a:pPr>
            <a:endParaRPr lang="ar-JO" b="1" dirty="0" smtClean="0"/>
          </a:p>
          <a:p>
            <a:pPr algn="just" rtl="1">
              <a:buNone/>
            </a:pPr>
            <a:r>
              <a:rPr lang="ar-SA" b="1" dirty="0" smtClean="0"/>
              <a:t>لضمان احتفاظ البنك بسيولة كافية وبشكل يضمن سلامة الوضع المالي للبنك فانه يتوجب مراعاة الآتي:</a:t>
            </a:r>
            <a:endParaRPr lang="en-US" dirty="0" smtClean="0"/>
          </a:p>
          <a:p>
            <a:pPr algn="just" rtl="1">
              <a:buNone/>
            </a:pPr>
            <a:r>
              <a:rPr lang="ar-SA" dirty="0" smtClean="0"/>
              <a:t>- الاحتفاظ بمقادير كافية من الأرصدة النقدية وشبه النقدية الكفيلة بتغطية الالتزامات المستحقة في أي وقت.</a:t>
            </a:r>
            <a:endParaRPr lang="en-US" dirty="0" smtClean="0"/>
          </a:p>
          <a:p>
            <a:pPr algn="just" rtl="1">
              <a:buNone/>
            </a:pPr>
            <a:r>
              <a:rPr lang="ar-SA" dirty="0" smtClean="0"/>
              <a:t>- إعداد سياسة مواءمة مستقبلية للتدفقات النقدية، مع الأخذ بعين الاعتبار احتمالية عجز بعض العملاء بالوفاء بالتزاماتهم نحو البنك في مواعيدها المفترضة.</a:t>
            </a:r>
            <a:endParaRPr lang="en-US" dirty="0" smtClean="0"/>
          </a:p>
          <a:p>
            <a:pPr algn="just" rtl="1">
              <a:buNone/>
            </a:pPr>
            <a:r>
              <a:rPr lang="ar-SA" dirty="0" smtClean="0"/>
              <a:t>- توزيع استخدامات أموال البنك وبشكل ينسجم مع تركيبة ودائع العملاء من حيث آجال الاستحقاق مع الأخذ بعين الاعتبار تركيبة المودعين.</a:t>
            </a:r>
            <a:endParaRPr lang="ar-JO" dirty="0" smtClean="0"/>
          </a:p>
          <a:p>
            <a:pPr>
              <a:buNone/>
            </a:pPr>
            <a:endParaRPr lang="ar-JO"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algn="r" rtl="1">
              <a:buNone/>
            </a:pPr>
            <a:r>
              <a:rPr lang="ar-JO" b="1" dirty="0" smtClean="0"/>
              <a:t>ثالتا: مخاطر لم يتم تغطيتها على الاطلاق في الدعامة الاولى</a:t>
            </a:r>
          </a:p>
          <a:p>
            <a:pPr algn="r" rtl="1">
              <a:buNone/>
            </a:pPr>
            <a:r>
              <a:rPr lang="ar-JO" b="1" dirty="0" smtClean="0"/>
              <a:t>1. مخاطر السيولة</a:t>
            </a:r>
          </a:p>
          <a:p>
            <a:pPr algn="r" rtl="1">
              <a:buNone/>
            </a:pPr>
            <a:r>
              <a:rPr lang="ar-JO" dirty="0" smtClean="0"/>
              <a:t>تقاس مخاطر السيولة ببعدين:</a:t>
            </a:r>
          </a:p>
          <a:p>
            <a:pPr algn="r" rtl="1">
              <a:buFontTx/>
              <a:buChar char="-"/>
            </a:pPr>
            <a:r>
              <a:rPr lang="ar-JO" dirty="0" smtClean="0"/>
              <a:t>البعد الاول بصورة كمية</a:t>
            </a:r>
          </a:p>
          <a:p>
            <a:pPr algn="r" rtl="1">
              <a:buFontTx/>
              <a:buChar char="-"/>
            </a:pPr>
            <a:r>
              <a:rPr lang="ar-JO" dirty="0" smtClean="0"/>
              <a:t>البعد الثاني بصورة نوعية</a:t>
            </a:r>
            <a:endParaRPr lang="ar-JO"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92500" lnSpcReduction="10000"/>
          </a:bodyPr>
          <a:lstStyle/>
          <a:p>
            <a:pPr algn="r" rtl="1">
              <a:buNone/>
            </a:pPr>
            <a:r>
              <a:rPr lang="ar-JO" b="1" dirty="0" smtClean="0"/>
              <a:t>ثالتا: مخاطر لم يتم تغطيتها على الاطلاق في الدعامة الاولى</a:t>
            </a:r>
          </a:p>
          <a:p>
            <a:pPr algn="r" rtl="1">
              <a:buNone/>
            </a:pPr>
            <a:r>
              <a:rPr lang="ar-JO" b="1" dirty="0" smtClean="0"/>
              <a:t>1. مخاطر السيولة</a:t>
            </a:r>
          </a:p>
          <a:p>
            <a:pPr algn="r" rtl="1">
              <a:buFontTx/>
              <a:buChar char="-"/>
            </a:pPr>
            <a:r>
              <a:rPr lang="ar-JO" dirty="0" smtClean="0"/>
              <a:t>البعد الكمي يشمل:</a:t>
            </a:r>
          </a:p>
          <a:p>
            <a:pPr algn="r" rtl="1">
              <a:buNone/>
            </a:pPr>
            <a:r>
              <a:rPr lang="ar-JO" dirty="0" smtClean="0"/>
              <a:t>   اتجاه السيولة مع مرور الوقت</a:t>
            </a:r>
            <a:br>
              <a:rPr lang="ar-JO" dirty="0" smtClean="0"/>
            </a:br>
            <a:r>
              <a:rPr lang="ar-JO" dirty="0" smtClean="0"/>
              <a:t>متوسط ​​السيولة على مدى فترة زمنية</a:t>
            </a:r>
            <a:br>
              <a:rPr lang="ar-JO" dirty="0" smtClean="0"/>
            </a:br>
            <a:r>
              <a:rPr lang="ar-JO" dirty="0" smtClean="0"/>
              <a:t>تقلب السيولة مع مرور الوقت</a:t>
            </a:r>
            <a:br>
              <a:rPr lang="ar-JO" dirty="0" smtClean="0"/>
            </a:br>
            <a:r>
              <a:rPr lang="ar-JO" dirty="0" smtClean="0"/>
              <a:t>نسبة القروض إلى الودائع</a:t>
            </a:r>
            <a:br>
              <a:rPr lang="ar-JO" dirty="0" smtClean="0"/>
            </a:br>
            <a:r>
              <a:rPr lang="ar-JO" dirty="0" smtClean="0"/>
              <a:t>عدم تطابق في الاستحقاق</a:t>
            </a:r>
            <a:br>
              <a:rPr lang="ar-JO" dirty="0" smtClean="0"/>
            </a:br>
            <a:r>
              <a:rPr lang="ar-JO" dirty="0" smtClean="0"/>
              <a:t>اختبار الضغط على التدفقات النقدية</a:t>
            </a:r>
            <a:br>
              <a:rPr lang="ar-JO" dirty="0" smtClean="0"/>
            </a:br>
            <a:r>
              <a:rPr lang="ar-JO" dirty="0" smtClean="0"/>
              <a:t>تركز مصادر التمويل</a:t>
            </a:r>
            <a:endParaRPr lang="ar-JO"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algn="r" rtl="1">
              <a:buNone/>
            </a:pPr>
            <a:r>
              <a:rPr lang="ar-JO" b="1" dirty="0" smtClean="0"/>
              <a:t>ثالتا: مخاطر لم يتم تغطيتها على الاطلاق في الدعامة الاولى</a:t>
            </a:r>
          </a:p>
          <a:p>
            <a:pPr algn="r" rtl="1">
              <a:buNone/>
            </a:pPr>
            <a:r>
              <a:rPr lang="ar-JO" b="1" dirty="0" smtClean="0"/>
              <a:t>1. مخاطر السيولة</a:t>
            </a:r>
          </a:p>
          <a:p>
            <a:pPr algn="r" rtl="1">
              <a:buFontTx/>
              <a:buChar char="-"/>
            </a:pPr>
            <a:r>
              <a:rPr lang="ar-JO" dirty="0" smtClean="0"/>
              <a:t>البعد النوعي ويشمل:</a:t>
            </a:r>
          </a:p>
          <a:p>
            <a:pPr algn="r" rtl="1">
              <a:buNone/>
            </a:pPr>
            <a:r>
              <a:rPr lang="ar-JO" dirty="0" smtClean="0"/>
              <a:t>  الوصول إلى أسواق المال أو مصادر أخرى للنقد</a:t>
            </a:r>
            <a:br>
              <a:rPr lang="ar-JO" dirty="0" smtClean="0"/>
            </a:br>
            <a:r>
              <a:rPr lang="ar-JO" dirty="0" smtClean="0"/>
              <a:t>قدرة المساهمين على دعم البنك عند الحاجة</a:t>
            </a:r>
            <a:br>
              <a:rPr lang="ar-JO" dirty="0" smtClean="0"/>
            </a:br>
            <a:r>
              <a:rPr lang="ar-JO" dirty="0" smtClean="0"/>
              <a:t>تكلفة الاقتراض</a:t>
            </a:r>
            <a:br>
              <a:rPr lang="ar-JO" dirty="0" smtClean="0"/>
            </a:br>
            <a:r>
              <a:rPr lang="ar-JO" dirty="0" smtClean="0"/>
              <a:t>استقرار ودائع العملاء</a:t>
            </a:r>
            <a:br>
              <a:rPr lang="ar-JO" dirty="0" smtClean="0"/>
            </a:br>
            <a:r>
              <a:rPr lang="ar-JO" dirty="0" smtClean="0"/>
              <a:t>الاعتماد على أنواع معينة من المنتجات لتوليد الدخل</a:t>
            </a:r>
          </a:p>
          <a:p>
            <a:pPr algn="r" rtl="1">
              <a:buNone/>
            </a:pPr>
            <a:endParaRPr lang="ar-JO"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81000" y="1219200"/>
            <a:ext cx="8382000" cy="41148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685800" y="533400"/>
            <a:ext cx="7772400" cy="1219200"/>
          </a:xfrm>
        </p:spPr>
        <p:txBody>
          <a:bodyPr/>
          <a:lstStyle/>
          <a:p>
            <a:pPr rtl="1"/>
            <a:r>
              <a:rPr lang="ar-JO" smtClean="0"/>
              <a:t>المراجعة الاشرافية</a:t>
            </a:r>
            <a:endParaRPr lang="en-US" smtClean="0"/>
          </a:p>
        </p:txBody>
      </p:sp>
      <p:sp>
        <p:nvSpPr>
          <p:cNvPr id="322563" name="Rectangle 3"/>
          <p:cNvSpPr>
            <a:spLocks noGrp="1" noChangeArrowheads="1"/>
          </p:cNvSpPr>
          <p:nvPr>
            <p:ph type="body" idx="1"/>
          </p:nvPr>
        </p:nvSpPr>
        <p:spPr>
          <a:xfrm>
            <a:off x="533400" y="2209800"/>
            <a:ext cx="7772400" cy="3886200"/>
          </a:xfrm>
        </p:spPr>
        <p:txBody>
          <a:bodyPr/>
          <a:lstStyle/>
          <a:p>
            <a:pPr algn="just" rtl="1">
              <a:lnSpc>
                <a:spcPct val="90000"/>
              </a:lnSpc>
              <a:buFontTx/>
              <a:buNone/>
            </a:pPr>
            <a:r>
              <a:rPr lang="ar-SA" sz="4000" b="1" smtClean="0"/>
              <a:t> أربع مبادئ للمراجعة الاشرافية</a:t>
            </a:r>
            <a:endParaRPr lang="ar-JO" sz="4000" b="1" smtClean="0"/>
          </a:p>
          <a:p>
            <a:pPr algn="just" rtl="1">
              <a:lnSpc>
                <a:spcPct val="90000"/>
              </a:lnSpc>
              <a:buFontTx/>
              <a:buNone/>
            </a:pPr>
            <a:r>
              <a:rPr lang="ar-SA" sz="3600" b="1" smtClean="0"/>
              <a:t>المبدأ الأول</a:t>
            </a:r>
            <a:r>
              <a:rPr lang="ar-JO" sz="3600" b="1" smtClean="0"/>
              <a:t>: </a:t>
            </a:r>
            <a:r>
              <a:rPr lang="ar-SA" sz="3600" smtClean="0"/>
              <a:t>على البنوك أن يكون لديها عملية لتقييم كفاية رأس المال الكلي الملائم للمخاطر وأن يكون لديها استراتيجية للمحافظة على مستوى رأس المال.</a:t>
            </a:r>
            <a:endParaRPr lang="en-US" sz="360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85750"/>
          </a:xfrm>
        </p:spPr>
        <p:txBody>
          <a:bodyPr>
            <a:normAutofit fontScale="90000"/>
          </a:bodyPr>
          <a:lstStyle/>
          <a:p>
            <a:endParaRPr lang="ar-JO" dirty="0"/>
          </a:p>
        </p:txBody>
      </p:sp>
      <p:sp>
        <p:nvSpPr>
          <p:cNvPr id="3" name="Content Placeholder 2"/>
          <p:cNvSpPr>
            <a:spLocks noGrp="1"/>
          </p:cNvSpPr>
          <p:nvPr>
            <p:ph idx="1"/>
          </p:nvPr>
        </p:nvSpPr>
        <p:spPr/>
        <p:txBody>
          <a:bodyPr/>
          <a:lstStyle/>
          <a:p>
            <a:pPr>
              <a:buNone/>
            </a:pPr>
            <a:endParaRPr lang="ar-JO" dirty="0"/>
          </a:p>
        </p:txBody>
      </p:sp>
      <p:graphicFrame>
        <p:nvGraphicFramePr>
          <p:cNvPr id="1026" name="Object 2"/>
          <p:cNvGraphicFramePr>
            <a:graphicFrameLocks noChangeAspect="1"/>
          </p:cNvGraphicFramePr>
          <p:nvPr/>
        </p:nvGraphicFramePr>
        <p:xfrm>
          <a:off x="584200" y="1219200"/>
          <a:ext cx="8013700" cy="5029200"/>
        </p:xfrm>
        <a:graphic>
          <a:graphicData uri="http://schemas.openxmlformats.org/presentationml/2006/ole">
            <p:oleObj spid="_x0000_s2050" name="Document" r:id="rId3" imgW="6895007" imgH="3889380" progId="Word.Document.12">
              <p:embed/>
            </p:oleObj>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sz="3600" b="1" smtClean="0"/>
              <a:t>2. Assessment of all Material Risks</a:t>
            </a:r>
          </a:p>
        </p:txBody>
      </p:sp>
      <p:graphicFrame>
        <p:nvGraphicFramePr>
          <p:cNvPr id="93274" name="Group 90"/>
          <p:cNvGraphicFramePr>
            <a:graphicFrameLocks noGrp="1"/>
          </p:cNvGraphicFramePr>
          <p:nvPr>
            <p:ph type="tbl" idx="1"/>
          </p:nvPr>
        </p:nvGraphicFramePr>
        <p:xfrm>
          <a:off x="152400" y="1981200"/>
          <a:ext cx="8686800" cy="4787966"/>
        </p:xfrm>
        <a:graphic>
          <a:graphicData uri="http://schemas.openxmlformats.org/drawingml/2006/table">
            <a:tbl>
              <a:tblPr/>
              <a:tblGrid>
                <a:gridCol w="3281363"/>
                <a:gridCol w="889000"/>
                <a:gridCol w="1524000"/>
                <a:gridCol w="1255712"/>
                <a:gridCol w="1736725"/>
              </a:tblGrid>
              <a:tr h="61118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Liquidity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score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Average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Trend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Loan to deposit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Stress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Maturity Mismatches</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US" sz="2200" b="0" i="0" u="none" strike="noStrike" cap="none" normalizeH="0" baseline="0" smtClean="0">
                        <a:ln>
                          <a:noFill/>
                        </a:ln>
                        <a:solidFill>
                          <a:schemeClr val="tx1"/>
                        </a:solidFill>
                        <a:effectLst/>
                        <a:latin typeface="Constant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Qualitative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Overall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2. مخاطر اسعار الفائدة في المحفظة البنكية</a:t>
            </a:r>
          </a:p>
          <a:p>
            <a:pPr algn="r" rtl="1">
              <a:buNone/>
            </a:pPr>
            <a:r>
              <a:rPr lang="ar-JO" dirty="0" smtClean="0"/>
              <a:t>مخاطر سعر الفائدة عادة تصنف ضمن مخاطر السوق التي تواجة البنوك.</a:t>
            </a:r>
            <a:br>
              <a:rPr lang="ar-JO" dirty="0" smtClean="0"/>
            </a:br>
            <a:r>
              <a:rPr lang="ar-JO" dirty="0" smtClean="0"/>
              <a:t>عادة يتم تقسيم مخاطر أسعار الفائدة إلى:</a:t>
            </a:r>
            <a:br>
              <a:rPr lang="ar-JO" dirty="0" smtClean="0"/>
            </a:br>
            <a:r>
              <a:rPr lang="ar-JO" dirty="0" smtClean="0"/>
              <a:t>1. مخاطر أسعار الفائدة في محفظة المتاجرة</a:t>
            </a:r>
            <a:br>
              <a:rPr lang="ar-JO" dirty="0" smtClean="0"/>
            </a:br>
            <a:r>
              <a:rPr lang="ar-JO" dirty="0" smtClean="0"/>
              <a:t>2. مخاطر اسعار الفائدة في المحفظة البنكية</a:t>
            </a:r>
          </a:p>
          <a:p>
            <a:pPr algn="r" rtl="1">
              <a:buNone/>
            </a:pPr>
            <a:endParaRPr lang="ar-JO"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2. مخاطر اسعار الفائدة في المحفظة البنكية</a:t>
            </a:r>
          </a:p>
          <a:p>
            <a:pPr marL="365125" indent="-365125" algn="r" rtl="1">
              <a:buNone/>
            </a:pPr>
            <a:r>
              <a:rPr lang="ar-JO" dirty="0" smtClean="0"/>
              <a:t>مخاطر أسعار الفائدة في محفظة المتاجرة يتم معالجتها في مخاطر السوق</a:t>
            </a:r>
          </a:p>
          <a:p>
            <a:pPr marL="365125" indent="-365125" algn="r" rtl="1">
              <a:buNone/>
            </a:pPr>
            <a:r>
              <a:rPr lang="ar-JO" dirty="0" smtClean="0"/>
              <a:t>مخاطر اسعار الفائدة في المحفظة البنكية يتم معالجتها في المحفظة البنكية.</a:t>
            </a:r>
          </a:p>
          <a:p>
            <a:pPr algn="r" rtl="1">
              <a:buNone/>
            </a:pPr>
            <a:endParaRPr lang="ar-JO"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92500" lnSpcReduction="10000"/>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2. مخاطر اسعار الفائدة في المحفظة البنكية</a:t>
            </a:r>
          </a:p>
          <a:p>
            <a:pPr algn="r" rtl="1"/>
            <a:r>
              <a:rPr lang="ar-JO" dirty="0" smtClean="0"/>
              <a:t>مخاطر أسعار الفائدة في المحفظة البنكية تنتج عن التحرك المعاكس في اسعار الفائدة.</a:t>
            </a:r>
            <a:br>
              <a:rPr lang="ar-JO" dirty="0" smtClean="0"/>
            </a:br>
            <a:r>
              <a:rPr lang="ar-JO" dirty="0" smtClean="0"/>
              <a:t>مخاطر اسعار الفائدة يتم تقييمها من منظارين:</a:t>
            </a:r>
          </a:p>
          <a:p>
            <a:pPr algn="r" rtl="1">
              <a:buFontTx/>
              <a:buChar char="-"/>
            </a:pPr>
            <a:r>
              <a:rPr lang="ar-JO" dirty="0" smtClean="0"/>
              <a:t>المنظار الاول اثرها على الايرادات</a:t>
            </a:r>
          </a:p>
          <a:p>
            <a:pPr algn="r" rtl="1">
              <a:buFontTx/>
              <a:buChar char="-"/>
            </a:pPr>
            <a:r>
              <a:rPr lang="ar-JO" dirty="0" smtClean="0"/>
              <a:t>المنظار الثاني اثرها على القيمة الاقتصادية</a:t>
            </a:r>
            <a:br>
              <a:rPr lang="ar-JO" dirty="0" smtClean="0"/>
            </a:br>
            <a:endParaRPr lang="ar-JO"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70000" lnSpcReduction="20000"/>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2. مخاطر اسعار الفائدة في المحفظة البنكية</a:t>
            </a:r>
          </a:p>
          <a:p>
            <a:pPr algn="r" rtl="1">
              <a:buNone/>
            </a:pPr>
            <a:r>
              <a:rPr lang="ar-JO" b="1" dirty="0" smtClean="0"/>
              <a:t>هنالك عدة طرق لقياس مخاطر اسعار الفائدة</a:t>
            </a:r>
          </a:p>
          <a:p>
            <a:pPr algn="r" rtl="1">
              <a:buNone/>
            </a:pPr>
            <a:r>
              <a:rPr lang="ar-JO" b="1" dirty="0" smtClean="0"/>
              <a:t>أ. تحليل الفجوة </a:t>
            </a:r>
          </a:p>
          <a:p>
            <a:pPr algn="just" rtl="1">
              <a:buNone/>
            </a:pPr>
            <a:r>
              <a:rPr lang="ar-JO" dirty="0" smtClean="0"/>
              <a:t>تحليل الفجوات يمثل حساسية الموجودات والمطلوبات لاسعار الفوائد.</a:t>
            </a:r>
          </a:p>
          <a:p>
            <a:pPr algn="just" rtl="1">
              <a:buFontTx/>
              <a:buChar char="-"/>
            </a:pPr>
            <a:r>
              <a:rPr lang="ar-JO" dirty="0" smtClean="0"/>
              <a:t>اذا كانت الموجودات الحساسة لمخاطر اسعار الفائدة اكثر من المطلوبات الحساسة لاسعار الفائدة فأن ارتفاع اسعار الفائدة هي لصالح البنك.</a:t>
            </a:r>
          </a:p>
          <a:p>
            <a:pPr algn="just" rtl="1">
              <a:buNone/>
            </a:pPr>
            <a:endParaRPr lang="ar-JO" dirty="0" smtClean="0"/>
          </a:p>
          <a:p>
            <a:pPr algn="just" rtl="1">
              <a:buFontTx/>
              <a:buChar char="-"/>
            </a:pPr>
            <a:r>
              <a:rPr lang="ar-JO" dirty="0" smtClean="0"/>
              <a:t>اذا كانت الموجودات الحساسة لمخاطر اسعار الفائدة اقل من المطلوبات الحساسة لاسعار الفائدة فأن انخفاض اسعار الفائدة هي لصالح البنك.</a:t>
            </a:r>
          </a:p>
          <a:p>
            <a:pPr algn="r" rtl="1">
              <a:buNone/>
            </a:pPr>
            <a:r>
              <a:rPr lang="ar-JO" dirty="0" smtClean="0"/>
              <a:t/>
            </a:r>
            <a:br>
              <a:rPr lang="ar-JO" dirty="0" smtClean="0"/>
            </a:br>
            <a:endParaRPr lang="ar-JO" b="1"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92500" lnSpcReduction="20000"/>
          </a:bodyPr>
          <a:lstStyle/>
          <a:p>
            <a:pPr algn="r" rtl="1">
              <a:buNone/>
            </a:pPr>
            <a:r>
              <a:rPr lang="ar-JO" b="1" dirty="0" smtClean="0"/>
              <a:t>ثالتا: مخاطر لم يتم تغطيتها على الاطلاق في الدعامة الاولى</a:t>
            </a:r>
          </a:p>
          <a:p>
            <a:pPr algn="r" rtl="1">
              <a:buNone/>
            </a:pPr>
            <a:r>
              <a:rPr lang="ar-JO" b="1" dirty="0" smtClean="0"/>
              <a:t>وتمثل هذة المخاطر ما يلي :</a:t>
            </a:r>
          </a:p>
          <a:p>
            <a:pPr algn="r" rtl="1">
              <a:buNone/>
            </a:pPr>
            <a:r>
              <a:rPr lang="ar-JO" b="1" dirty="0" smtClean="0"/>
              <a:t>2. مخاطر اسعار الفائدة في المحفظة البنكية</a:t>
            </a:r>
          </a:p>
          <a:p>
            <a:pPr algn="r" rtl="1">
              <a:buNone/>
            </a:pPr>
            <a:r>
              <a:rPr lang="ar-JO" b="1" dirty="0" smtClean="0"/>
              <a:t>هنالك عدة طرق لقياس مخاطر اسعار الفائدة</a:t>
            </a:r>
          </a:p>
          <a:p>
            <a:pPr algn="r" rtl="1">
              <a:buNone/>
            </a:pPr>
            <a:r>
              <a:rPr lang="ar-JO" b="1" dirty="0" smtClean="0"/>
              <a:t>ب. اعادة التسعير </a:t>
            </a:r>
          </a:p>
          <a:p>
            <a:pPr algn="r" rtl="1">
              <a:buNone/>
            </a:pPr>
            <a:r>
              <a:rPr lang="ar-JO" dirty="0" smtClean="0"/>
              <a:t>في هذة الطريقة فانة يتم افتراض ان اسعار الفائدة ستنخفض بمقدار 2% ويتم قياس هذا الانخفاض على ايرادات البنك والقيمة الاقتصادية</a:t>
            </a:r>
          </a:p>
          <a:p>
            <a:pPr algn="r" rtl="1">
              <a:buNone/>
            </a:pPr>
            <a:r>
              <a:rPr lang="ar-JO" dirty="0" smtClean="0"/>
              <a:t>يتم تحديد قيمة الاثر كنسبة مئوية من الايرادات التشغيلية</a:t>
            </a:r>
            <a:br>
              <a:rPr lang="ar-JO" dirty="0" smtClean="0"/>
            </a:br>
            <a:endParaRPr lang="ar-JO" b="1"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xfrm>
            <a:off x="457200" y="704850"/>
            <a:ext cx="8229600" cy="742950"/>
          </a:xfrm>
        </p:spPr>
        <p:txBody>
          <a:bodyPr/>
          <a:lstStyle/>
          <a:p>
            <a:r>
              <a:rPr lang="en-US" sz="3600" b="1" dirty="0" smtClean="0"/>
              <a:t>2. Assessment of all Material Risks</a:t>
            </a:r>
          </a:p>
        </p:txBody>
      </p:sp>
      <p:sp>
        <p:nvSpPr>
          <p:cNvPr id="67587" name="Rectangle 3"/>
          <p:cNvSpPr>
            <a:spLocks noGrp="1"/>
          </p:cNvSpPr>
          <p:nvPr>
            <p:ph type="body" idx="4294967295"/>
          </p:nvPr>
        </p:nvSpPr>
        <p:spPr>
          <a:xfrm>
            <a:off x="0" y="1935163"/>
            <a:ext cx="8229600" cy="4389437"/>
          </a:xfrm>
        </p:spPr>
        <p:txBody>
          <a:bodyPr/>
          <a:lstStyle/>
          <a:p>
            <a:pPr>
              <a:buFont typeface="Wingdings 2" pitchFamily="18" charset="2"/>
              <a:buNone/>
            </a:pPr>
            <a:endParaRPr lang="en-US" smtClean="0"/>
          </a:p>
          <a:p>
            <a:pPr>
              <a:buFont typeface="Wingdings 2" pitchFamily="18" charset="2"/>
              <a:buNone/>
            </a:pPr>
            <a:endParaRPr lang="en-US" smtClean="0"/>
          </a:p>
        </p:txBody>
      </p:sp>
      <p:graphicFrame>
        <p:nvGraphicFramePr>
          <p:cNvPr id="74789" name="Group 37"/>
          <p:cNvGraphicFramePr>
            <a:graphicFrameLocks noGrp="1"/>
          </p:cNvGraphicFramePr>
          <p:nvPr>
            <p:ph type="tbl" idx="1"/>
          </p:nvPr>
        </p:nvGraphicFramePr>
        <p:xfrm>
          <a:off x="457200" y="1600200"/>
          <a:ext cx="8229600" cy="4694238"/>
        </p:xfrm>
        <a:graphic>
          <a:graphicData uri="http://schemas.openxmlformats.org/drawingml/2006/table">
            <a:tbl>
              <a:tblPr/>
              <a:tblGrid>
                <a:gridCol w="4114800"/>
                <a:gridCol w="4114800"/>
              </a:tblGrid>
              <a:tr h="914596">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err="1" smtClean="0">
                          <a:ln>
                            <a:noFill/>
                          </a:ln>
                          <a:solidFill>
                            <a:schemeClr val="tx1"/>
                          </a:solidFill>
                          <a:effectLst/>
                          <a:latin typeface="Constantia" pitchFamily="18" charset="0"/>
                        </a:rPr>
                        <a:t>Repricing</a:t>
                      </a:r>
                      <a:r>
                        <a:rPr kumimoji="0" lang="en-US" sz="2200" b="0" i="0" u="none" strike="noStrike" cap="none" normalizeH="0" baseline="0" dirty="0" smtClean="0">
                          <a:ln>
                            <a:noFill/>
                          </a:ln>
                          <a:solidFill>
                            <a:schemeClr val="tx1"/>
                          </a:solidFill>
                          <a:effectLst/>
                          <a:latin typeface="Constantia" pitchFamily="18" charset="0"/>
                        </a:rPr>
                        <a:t> Risk with Regard Revenue and Economic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Risk Level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2404">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exceeds 20% of operation income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3619">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less than 20% of operation income</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US" sz="2200" b="0" i="0" u="none" strike="noStrike" cap="none" normalizeH="0" baseline="0" dirty="0" smtClean="0">
                        <a:ln>
                          <a:noFill/>
                        </a:ln>
                        <a:solidFill>
                          <a:schemeClr val="tx1"/>
                        </a:solidFill>
                        <a:effectLst/>
                        <a:latin typeface="Constant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3619">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equal 20% of operation income</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US" sz="2200" b="0" i="0" u="none" strike="noStrike" cap="none" normalizeH="0" baseline="0" dirty="0" smtClean="0">
                        <a:ln>
                          <a:noFill/>
                        </a:ln>
                        <a:solidFill>
                          <a:schemeClr val="tx1"/>
                        </a:solidFill>
                        <a:effectLst/>
                        <a:latin typeface="Constant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xfrm>
            <a:off x="457200" y="704850"/>
            <a:ext cx="8229600" cy="666750"/>
          </a:xfrm>
        </p:spPr>
        <p:txBody>
          <a:bodyPr/>
          <a:lstStyle/>
          <a:p>
            <a:r>
              <a:rPr lang="en-US" sz="3600" b="1" dirty="0" smtClean="0"/>
              <a:t>2. Assessment of all Material Risks</a:t>
            </a:r>
          </a:p>
        </p:txBody>
      </p:sp>
      <p:graphicFrame>
        <p:nvGraphicFramePr>
          <p:cNvPr id="77846" name="Group 22"/>
          <p:cNvGraphicFramePr>
            <a:graphicFrameLocks noGrp="1"/>
          </p:cNvGraphicFramePr>
          <p:nvPr>
            <p:ph idx="1"/>
          </p:nvPr>
        </p:nvGraphicFramePr>
        <p:xfrm>
          <a:off x="457200" y="1391475"/>
          <a:ext cx="8229600" cy="4460685"/>
        </p:xfrm>
        <a:graphic>
          <a:graphicData uri="http://schemas.openxmlformats.org/drawingml/2006/table">
            <a:tbl>
              <a:tblPr/>
              <a:tblGrid>
                <a:gridCol w="4114800"/>
                <a:gridCol w="4114800"/>
              </a:tblGrid>
              <a:tr h="1065213">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Gap Risk with Regard Revenue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Risk Level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exceeds 20% of operation income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6963">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less than 20% of operation income</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US" sz="2200" b="0" i="0" u="none" strike="noStrike" cap="none" normalizeH="0" baseline="0" dirty="0" smtClean="0">
                        <a:ln>
                          <a:noFill/>
                        </a:ln>
                        <a:solidFill>
                          <a:schemeClr val="tx1"/>
                        </a:solidFill>
                        <a:effectLst/>
                        <a:latin typeface="Constant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92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The impact equal 20% of operation income</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US" sz="2200" b="0" i="0" u="none" strike="noStrike" cap="none" normalizeH="0" baseline="0" dirty="0" smtClean="0">
                        <a:ln>
                          <a:noFill/>
                        </a:ln>
                        <a:solidFill>
                          <a:schemeClr val="tx1"/>
                        </a:solidFill>
                        <a:effectLst/>
                        <a:latin typeface="Constant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r>
              <a:rPr lang="en-US" sz="3600" b="1" smtClean="0"/>
              <a:t>2. Assessment of all Material Risks</a:t>
            </a:r>
          </a:p>
        </p:txBody>
      </p:sp>
      <p:graphicFrame>
        <p:nvGraphicFramePr>
          <p:cNvPr id="79925" name="Group 53"/>
          <p:cNvGraphicFramePr>
            <a:graphicFrameLocks noGrp="1"/>
          </p:cNvGraphicFramePr>
          <p:nvPr>
            <p:ph type="tbl" idx="1"/>
          </p:nvPr>
        </p:nvGraphicFramePr>
        <p:xfrm>
          <a:off x="457200" y="1935163"/>
          <a:ext cx="8229600" cy="2755900"/>
        </p:xfrm>
        <a:graphic>
          <a:graphicData uri="http://schemas.openxmlformats.org/drawingml/2006/table">
            <a:tbl>
              <a:tblPr/>
              <a:tblGrid>
                <a:gridCol w="2286000"/>
                <a:gridCol w="1006475"/>
                <a:gridCol w="1644650"/>
                <a:gridCol w="1646238"/>
                <a:gridCol w="1646237"/>
              </a:tblGrid>
              <a:tr h="60483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Interest Rates Risks in Banking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Score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Repricing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Gap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chemeClr val="tx1"/>
                          </a:solidFill>
                          <a:effectLst/>
                          <a:latin typeface="Constantia" pitchFamily="18" charset="0"/>
                        </a:rPr>
                        <a:t>Overall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ar-JO" sz="22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chemeClr val="tx1"/>
                          </a:solidFill>
                          <a:effectLst/>
                          <a:latin typeface="Constantia"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685800" y="533400"/>
            <a:ext cx="7772400" cy="1219200"/>
          </a:xfrm>
        </p:spPr>
        <p:txBody>
          <a:bodyPr/>
          <a:lstStyle/>
          <a:p>
            <a:pPr rtl="1"/>
            <a:r>
              <a:rPr lang="ar-JO" smtClean="0"/>
              <a:t>المراجعة الاشرافية</a:t>
            </a:r>
            <a:endParaRPr lang="en-US" smtClean="0"/>
          </a:p>
        </p:txBody>
      </p:sp>
      <p:sp>
        <p:nvSpPr>
          <p:cNvPr id="377859" name="Rectangle 3"/>
          <p:cNvSpPr>
            <a:spLocks noGrp="1" noChangeArrowheads="1"/>
          </p:cNvSpPr>
          <p:nvPr>
            <p:ph type="body" idx="1"/>
          </p:nvPr>
        </p:nvSpPr>
        <p:spPr>
          <a:xfrm>
            <a:off x="533400" y="2209800"/>
            <a:ext cx="7772400" cy="3886200"/>
          </a:xfrm>
        </p:spPr>
        <p:txBody>
          <a:bodyPr/>
          <a:lstStyle/>
          <a:p>
            <a:pPr algn="just" rtl="1">
              <a:buFontTx/>
              <a:buNone/>
            </a:pPr>
            <a:r>
              <a:rPr lang="ar-SA" sz="4000" b="1" smtClean="0"/>
              <a:t> أربع مبادئ للمراجعة الاشرافية</a:t>
            </a:r>
            <a:endParaRPr lang="ar-JO" sz="4000" b="1" smtClean="0"/>
          </a:p>
          <a:p>
            <a:pPr algn="just" rtl="1">
              <a:buFontTx/>
              <a:buNone/>
            </a:pPr>
            <a:r>
              <a:rPr lang="ar-SA" sz="3600" smtClean="0"/>
              <a:t>المبدأ </a:t>
            </a:r>
            <a:r>
              <a:rPr lang="ar-JO" sz="3600" smtClean="0"/>
              <a:t>الثاني: سيقوم البنك المركزي بمراجعة وتقييم التقديرات الداخلية لمدى كفاية رأس المال لدى</a:t>
            </a:r>
            <a:r>
              <a:rPr lang="ar-SA" sz="3600" smtClean="0"/>
              <a:t> البنوك </a:t>
            </a:r>
            <a:r>
              <a:rPr lang="ar-JO" sz="3600" smtClean="0"/>
              <a:t>وخططها للمحافظة على رأس مال كاف لمواجهة كافة المخاطر لدية.</a:t>
            </a:r>
            <a:endParaRPr lang="en-US" sz="360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sz="2800" dirty="0" smtClean="0"/>
              <a:t>Interest Rates in Banking Book/ Standardized Approach</a:t>
            </a:r>
            <a:endParaRPr lang="ar-JO" sz="2800" dirty="0"/>
          </a:p>
        </p:txBody>
      </p:sp>
      <p:pic>
        <p:nvPicPr>
          <p:cNvPr id="173058" name="Picture 2"/>
          <p:cNvPicPr>
            <a:picLocks noGrp="1" noChangeAspect="1" noChangeArrowheads="1"/>
          </p:cNvPicPr>
          <p:nvPr>
            <p:ph idx="1"/>
          </p:nvPr>
        </p:nvPicPr>
        <p:blipFill>
          <a:blip r:embed="rId2" cstate="print"/>
          <a:srcRect/>
          <a:stretch>
            <a:fillRect/>
          </a:stretch>
        </p:blipFill>
        <p:spPr bwMode="auto">
          <a:xfrm>
            <a:off x="990600" y="1905000"/>
            <a:ext cx="7010399"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normAutofit fontScale="90000"/>
          </a:bodyPr>
          <a:lstStyle/>
          <a:p>
            <a:r>
              <a:rPr lang="en-US" sz="3200" b="1" dirty="0" smtClean="0"/>
              <a:t>An Example for Standardized Approach to Calculate Capital for IRRB</a:t>
            </a:r>
            <a:endParaRPr lang="ar-JO" sz="3200" b="1" dirty="0"/>
          </a:p>
        </p:txBody>
      </p:sp>
      <p:pic>
        <p:nvPicPr>
          <p:cNvPr id="172220" name="Picture 188"/>
          <p:cNvPicPr>
            <a:picLocks noGrp="1" noChangeAspect="1" noChangeArrowheads="1"/>
          </p:cNvPicPr>
          <p:nvPr>
            <p:ph idx="1"/>
          </p:nvPr>
        </p:nvPicPr>
        <p:blipFill>
          <a:blip r:embed="rId3" cstate="print"/>
          <a:srcRect/>
          <a:stretch>
            <a:fillRect/>
          </a:stretch>
        </p:blipFill>
        <p:spPr bwMode="auto">
          <a:xfrm>
            <a:off x="762000" y="1981200"/>
            <a:ext cx="7162800" cy="42428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algn="r" rtl="1">
              <a:buNone/>
            </a:pPr>
            <a:r>
              <a:rPr lang="ar-JO" b="1" dirty="0" smtClean="0"/>
              <a:t>ثالتا: مخاطر لم يتم تغطيتها على الاطلاق في الدعامة الاولى</a:t>
            </a:r>
          </a:p>
          <a:p>
            <a:pPr algn="r" rtl="1">
              <a:buNone/>
            </a:pPr>
            <a:r>
              <a:rPr lang="ar-JO" b="1" dirty="0" smtClean="0"/>
              <a:t>3. مخاطر السمعة</a:t>
            </a:r>
          </a:p>
          <a:p>
            <a:pPr algn="r" rtl="1">
              <a:buNone/>
            </a:pPr>
            <a:r>
              <a:rPr lang="ar-SA" dirty="0" smtClean="0"/>
              <a:t>تنتج مخاطر السمعة عن الآراء العامة السلبية المؤثرة والتي ينتج عنها خسائر كبيرة للعملاء أو الأموال، حيث تتضمن الأفعال التي تمارس من قبل إدارة البنك أو موظفيه والتي تعكس صورة سلبية عن المصرف وأدائه وعلاقاته مع عملائه والجهات الأخرى</a:t>
            </a:r>
            <a:r>
              <a:rPr lang="ar-JO" dirty="0" smtClean="0"/>
              <a:t>, </a:t>
            </a:r>
            <a:r>
              <a:rPr lang="ar-SA" dirty="0" smtClean="0"/>
              <a:t> كما أنها تنجم عن ترويج إشاعات سلبية عن البنك ونشاطه.</a:t>
            </a:r>
            <a:endParaRPr lang="ar-JO" dirty="0" smtClean="0"/>
          </a:p>
          <a:p>
            <a:pPr algn="r" rtl="1">
              <a:buNone/>
            </a:pPr>
            <a:endParaRPr lang="ar-JO" b="1"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normAutofit fontScale="85000" lnSpcReduction="20000"/>
          </a:bodyPr>
          <a:lstStyle/>
          <a:p>
            <a:pPr algn="r" rtl="1">
              <a:buNone/>
            </a:pPr>
            <a:r>
              <a:rPr lang="ar-JO" b="1" dirty="0" smtClean="0"/>
              <a:t>ثالتا: مخاطر لم يتم تغطيتها على الاطلاق في الدعامة الاولى</a:t>
            </a:r>
          </a:p>
          <a:p>
            <a:pPr algn="r" rtl="1">
              <a:buNone/>
            </a:pPr>
            <a:r>
              <a:rPr lang="ar-JO" b="1" dirty="0" smtClean="0"/>
              <a:t>3. مخاطر السمعة</a:t>
            </a:r>
          </a:p>
          <a:p>
            <a:pPr algn="just" rtl="1">
              <a:buNone/>
            </a:pPr>
            <a:r>
              <a:rPr lang="ar-SA" dirty="0" smtClean="0"/>
              <a:t>وبشكل عام، فإن مخاطر السمعة</a:t>
            </a:r>
            <a:r>
              <a:rPr lang="ar-JO" dirty="0" smtClean="0"/>
              <a:t> تنشأ </a:t>
            </a:r>
            <a:r>
              <a:rPr lang="ar-SA" dirty="0" smtClean="0"/>
              <a:t>نتيجة</a:t>
            </a:r>
            <a:endParaRPr lang="ar-JO" dirty="0" smtClean="0"/>
          </a:p>
          <a:p>
            <a:pPr algn="just" rtl="1">
              <a:buFontTx/>
              <a:buChar char="-"/>
            </a:pPr>
            <a:r>
              <a:rPr lang="ar-SA" dirty="0" smtClean="0"/>
              <a:t>عدم نجاح البنك في إدارة أحد أو كل أنواع المخاطر المصرفية الأخرى التي يواجهها البنك،</a:t>
            </a:r>
            <a:endParaRPr lang="ar-JO" dirty="0" smtClean="0"/>
          </a:p>
          <a:p>
            <a:pPr algn="just" rtl="1">
              <a:buFontTx/>
              <a:buChar char="-"/>
            </a:pPr>
            <a:r>
              <a:rPr lang="ar-SA" dirty="0" smtClean="0"/>
              <a:t>عدم كفاءة أنظمة البنك أو منتجاته مما يتسبب بردود أفعال سلبية واسعة، حيث تتسبب الاعتداءات الداخلية أو الخارجية على أنظمة البنك - في حال عدم وجود ضوابط للحماية  قوية -  في انتزاع ثقة العملاء بسلامة عمليات البنك،</a:t>
            </a:r>
            <a:endParaRPr lang="ar-JO" dirty="0" smtClean="0"/>
          </a:p>
          <a:p>
            <a:pPr algn="just" rtl="1">
              <a:buFontTx/>
              <a:buChar char="-"/>
            </a:pPr>
            <a:r>
              <a:rPr lang="ar-SA" dirty="0" smtClean="0"/>
              <a:t>عدم تقديم الخدمات للعملاء حسب التوقعات أو عدم إعطائهم بيانات كافية عن كيفية استخدام المنتج أو خطوات حل المشاكل. </a:t>
            </a:r>
            <a:endParaRPr lang="ar-JO" dirty="0" smtClean="0"/>
          </a:p>
          <a:p>
            <a:pPr algn="r" rtl="1">
              <a:buNone/>
            </a:pPr>
            <a:endParaRPr lang="ar-JO" b="1"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381000"/>
            <a:ext cx="876300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2. تقييم جميع المخاطر المادية</a:t>
            </a:r>
            <a:br>
              <a:rPr lang="ar-JO" dirty="0" smtClean="0"/>
            </a:br>
            <a:endParaRPr lang="ar-JO" dirty="0"/>
          </a:p>
        </p:txBody>
      </p:sp>
      <p:sp>
        <p:nvSpPr>
          <p:cNvPr id="3" name="Content Placeholder 2"/>
          <p:cNvSpPr>
            <a:spLocks noGrp="1"/>
          </p:cNvSpPr>
          <p:nvPr>
            <p:ph idx="1"/>
          </p:nvPr>
        </p:nvSpPr>
        <p:spPr/>
        <p:txBody>
          <a:bodyPr/>
          <a:lstStyle/>
          <a:p>
            <a:pPr algn="r" rtl="1">
              <a:buNone/>
            </a:pPr>
            <a:r>
              <a:rPr lang="ar-JO" b="1" dirty="0" smtClean="0"/>
              <a:t>ثالتا: مخاطر لم يتم تغطيتها على الاطلاق في الدعامة الاولى</a:t>
            </a:r>
          </a:p>
          <a:p>
            <a:pPr algn="r" rtl="1">
              <a:buNone/>
            </a:pPr>
            <a:r>
              <a:rPr lang="ar-JO" b="1" dirty="0" smtClean="0"/>
              <a:t>3. المخاطر الاستراتيجية</a:t>
            </a:r>
          </a:p>
          <a:p>
            <a:pPr algn="r" rtl="1">
              <a:buNone/>
            </a:pPr>
            <a:r>
              <a:rPr lang="ar-SA" dirty="0" smtClean="0"/>
              <a:t>هي المخاطر الناجمة عن اتخاذ إدارة البنك قرارات خاطئة أو تنفيذ القرارات بشكل خاطئ أو عدم اتخاذ القرار في الوقت المناسب، الأمر الذي قد يؤدي إلى إلحاق خسائر أو ضياع فرص بديلة.</a:t>
            </a:r>
            <a:endParaRPr lang="ar-JO" dirty="0" smtClean="0"/>
          </a:p>
          <a:p>
            <a:pPr algn="r" rtl="1">
              <a:buNone/>
            </a:pPr>
            <a:endParaRPr lang="ar-JO" b="1"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p:txBody>
          <a:bodyPr/>
          <a:lstStyle/>
          <a:p>
            <a:r>
              <a:rPr lang="en-US" sz="4600" smtClean="0"/>
              <a:t>Submission Templates for ICAAP</a:t>
            </a:r>
          </a:p>
        </p:txBody>
      </p:sp>
      <p:sp>
        <p:nvSpPr>
          <p:cNvPr id="114691" name="Rectangle 3"/>
          <p:cNvSpPr>
            <a:spLocks noGrp="1"/>
          </p:cNvSpPr>
          <p:nvPr>
            <p:ph type="body" idx="1"/>
          </p:nvPr>
        </p:nvSpPr>
        <p:spPr/>
        <p:txBody>
          <a:bodyPr/>
          <a:lstStyle/>
          <a:p>
            <a:pPr algn="just">
              <a:buFont typeface="Wingdings 2" pitchFamily="18" charset="2"/>
              <a:buNone/>
            </a:pPr>
            <a:r>
              <a:rPr lang="en-US" sz="2400" dirty="0" smtClean="0"/>
              <a:t>ICAAP Structure should include</a:t>
            </a:r>
          </a:p>
          <a:p>
            <a:pPr algn="just">
              <a:buFont typeface="Wingdings 2" pitchFamily="18" charset="2"/>
              <a:buNone/>
            </a:pPr>
            <a:r>
              <a:rPr lang="en-US" sz="2400" dirty="0" smtClean="0"/>
              <a:t>1. Executive Summary</a:t>
            </a:r>
          </a:p>
          <a:p>
            <a:pPr algn="just">
              <a:buFont typeface="Wingdings 2" pitchFamily="18" charset="2"/>
              <a:buNone/>
            </a:pPr>
            <a:r>
              <a:rPr lang="en-US" sz="2400" dirty="0" smtClean="0"/>
              <a:t>2. Background on ICAAP</a:t>
            </a:r>
          </a:p>
          <a:p>
            <a:pPr algn="just">
              <a:buFont typeface="Wingdings 2" pitchFamily="18" charset="2"/>
              <a:buNone/>
            </a:pPr>
            <a:r>
              <a:rPr lang="en-US" sz="2400" dirty="0" smtClean="0"/>
              <a:t>3. Business Strategy</a:t>
            </a:r>
          </a:p>
          <a:p>
            <a:pPr algn="just">
              <a:buFont typeface="Wingdings 2" pitchFamily="18" charset="2"/>
              <a:buNone/>
            </a:pPr>
            <a:r>
              <a:rPr lang="en-US" sz="2400" dirty="0" smtClean="0"/>
              <a:t>4. Risk Management Framework</a:t>
            </a:r>
          </a:p>
          <a:p>
            <a:pPr algn="just">
              <a:buFont typeface="Wingdings 2" pitchFamily="18" charset="2"/>
              <a:buNone/>
            </a:pPr>
            <a:r>
              <a:rPr lang="en-US" sz="2400" dirty="0" smtClean="0"/>
              <a:t>5. Statement of Risk Appetite</a:t>
            </a:r>
          </a:p>
          <a:p>
            <a:pPr algn="just">
              <a:buFont typeface="Wingdings 2" pitchFamily="18" charset="2"/>
              <a:buNone/>
            </a:pPr>
            <a:r>
              <a:rPr lang="en-US" sz="2400" dirty="0" smtClean="0"/>
              <a:t>6. Risk Assessments (Material Risks)</a:t>
            </a:r>
          </a:p>
          <a:p>
            <a:pPr algn="just">
              <a:buFont typeface="Wingdings 2" pitchFamily="18" charset="2"/>
              <a:buNone/>
            </a:pPr>
            <a:r>
              <a:rPr lang="en-US" sz="2400" dirty="0" smtClean="0"/>
              <a:t>7. Capital Planning</a:t>
            </a:r>
          </a:p>
          <a:p>
            <a:pPr algn="just">
              <a:buFont typeface="Wingdings 2" pitchFamily="18" charset="2"/>
              <a:buNone/>
            </a:pPr>
            <a:r>
              <a:rPr lang="en-US" sz="2400" dirty="0" smtClean="0"/>
              <a:t>8. Stress Testing</a:t>
            </a:r>
          </a:p>
          <a:p>
            <a:pPr algn="just">
              <a:buFont typeface="Wingdings 2" pitchFamily="18" charset="2"/>
              <a:buNone/>
            </a:pPr>
            <a:r>
              <a:rPr lang="en-US" sz="2400" dirty="0" smtClean="0"/>
              <a:t>9. Challenge and Adoption of the ICAAP</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p:txBody>
          <a:bodyPr/>
          <a:lstStyle/>
          <a:p>
            <a:pPr algn="ctr"/>
            <a:r>
              <a:rPr lang="en-US" smtClean="0"/>
              <a:t>1. Executive Summary</a:t>
            </a:r>
          </a:p>
        </p:txBody>
      </p:sp>
      <p:sp>
        <p:nvSpPr>
          <p:cNvPr id="115715" name="Rectangle 3"/>
          <p:cNvSpPr>
            <a:spLocks noGrp="1"/>
          </p:cNvSpPr>
          <p:nvPr>
            <p:ph type="body" idx="1"/>
          </p:nvPr>
        </p:nvSpPr>
        <p:spPr/>
        <p:txBody>
          <a:bodyPr>
            <a:normAutofit fontScale="92500" lnSpcReduction="10000"/>
          </a:bodyPr>
          <a:lstStyle/>
          <a:p>
            <a:pPr algn="just">
              <a:buFont typeface="Wingdings 2" pitchFamily="18" charset="2"/>
              <a:buNone/>
            </a:pPr>
            <a:r>
              <a:rPr lang="en-US" dirty="0" smtClean="0"/>
              <a:t>Main Points in the Executive Summary</a:t>
            </a:r>
          </a:p>
          <a:p>
            <a:pPr algn="just">
              <a:buFontTx/>
              <a:buChar char="-"/>
            </a:pPr>
            <a:r>
              <a:rPr lang="en-US" dirty="0" smtClean="0"/>
              <a:t>Methodology</a:t>
            </a:r>
          </a:p>
          <a:p>
            <a:pPr algn="just">
              <a:buFontTx/>
              <a:buChar char="-"/>
            </a:pPr>
            <a:r>
              <a:rPr lang="en-US" dirty="0" smtClean="0"/>
              <a:t>Main Results</a:t>
            </a:r>
          </a:p>
          <a:p>
            <a:pPr algn="just">
              <a:buFontTx/>
              <a:buChar char="-"/>
            </a:pPr>
            <a:r>
              <a:rPr lang="en-US" dirty="0" smtClean="0"/>
              <a:t>The assessment based on a consolidated basis</a:t>
            </a:r>
          </a:p>
          <a:p>
            <a:pPr algn="just">
              <a:buFontTx/>
              <a:buChar char="-"/>
            </a:pPr>
            <a:r>
              <a:rPr lang="en-US" dirty="0" smtClean="0"/>
              <a:t>The main risks that face the bank and whether these risks are included within risk appetite</a:t>
            </a:r>
          </a:p>
          <a:p>
            <a:pPr algn="just">
              <a:buFontTx/>
              <a:buChar char="-"/>
            </a:pPr>
            <a:r>
              <a:rPr lang="en-US" dirty="0" smtClean="0"/>
              <a:t>Summary of the main finding of the ICAAP analysis which should include the internal capital of capital compared to regulatory capital</a:t>
            </a:r>
          </a:p>
          <a:p>
            <a:pPr>
              <a:buFontTx/>
              <a:buChar char="-"/>
            </a:pPr>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pPr algn="ctr"/>
            <a:r>
              <a:rPr lang="en-US" smtClean="0"/>
              <a:t>2. Executive Summary</a:t>
            </a:r>
          </a:p>
        </p:txBody>
      </p:sp>
      <p:sp>
        <p:nvSpPr>
          <p:cNvPr id="116739" name="Rectangle 3"/>
          <p:cNvSpPr>
            <a:spLocks noGrp="1"/>
          </p:cNvSpPr>
          <p:nvPr>
            <p:ph type="body" idx="1"/>
          </p:nvPr>
        </p:nvSpPr>
        <p:spPr/>
        <p:txBody>
          <a:bodyPr/>
          <a:lstStyle/>
          <a:p>
            <a:pPr algn="just">
              <a:buFontTx/>
              <a:buChar char="-"/>
            </a:pPr>
            <a:r>
              <a:rPr lang="en-US" dirty="0" smtClean="0"/>
              <a:t>Risk management process within the bank and whether or it adequate.</a:t>
            </a:r>
          </a:p>
          <a:p>
            <a:pPr algn="just">
              <a:buFontTx/>
              <a:buChar char="-"/>
            </a:pPr>
            <a:r>
              <a:rPr lang="en-US" dirty="0" smtClean="0"/>
              <a:t>Capital resources over it planning horizon ( three years)</a:t>
            </a:r>
          </a:p>
          <a:p>
            <a:pPr algn="just">
              <a:buFontTx/>
              <a:buChar char="-"/>
            </a:pPr>
            <a:r>
              <a:rPr lang="en-US" dirty="0" smtClean="0"/>
              <a:t>Summary of the financial position of the bank and its strategy, balance sheet structure and projected profitability.</a:t>
            </a:r>
          </a:p>
          <a:p>
            <a:pPr algn="just">
              <a:buFontTx/>
              <a:buChar char="-"/>
            </a:pPr>
            <a:r>
              <a:rPr lang="en-US" dirty="0" smtClean="0"/>
              <a:t>Description of the approval process </a:t>
            </a:r>
          </a:p>
          <a:p>
            <a:pPr>
              <a:buFontTx/>
              <a:buChar char="-"/>
            </a:pPr>
            <a:endParaRPr lang="en-US"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p:txBody>
          <a:bodyPr/>
          <a:lstStyle/>
          <a:p>
            <a:pPr algn="ctr"/>
            <a:r>
              <a:rPr lang="en-US" smtClean="0"/>
              <a:t>2. Background of ICAAP</a:t>
            </a:r>
          </a:p>
        </p:txBody>
      </p:sp>
      <p:sp>
        <p:nvSpPr>
          <p:cNvPr id="117763" name="Rectangle 3"/>
          <p:cNvSpPr>
            <a:spLocks noGrp="1"/>
          </p:cNvSpPr>
          <p:nvPr>
            <p:ph type="body" idx="1"/>
          </p:nvPr>
        </p:nvSpPr>
        <p:spPr/>
        <p:txBody>
          <a:bodyPr>
            <a:normAutofit fontScale="55000" lnSpcReduction="20000"/>
          </a:bodyPr>
          <a:lstStyle/>
          <a:p>
            <a:pPr algn="just">
              <a:buFont typeface="Wingdings 2" pitchFamily="18" charset="2"/>
              <a:buNone/>
            </a:pPr>
            <a:r>
              <a:rPr lang="en-US" dirty="0" smtClean="0"/>
              <a:t>This Section May Include:</a:t>
            </a:r>
          </a:p>
          <a:p>
            <a:pPr algn="just">
              <a:buFont typeface="Wingdings 2" pitchFamily="18" charset="2"/>
              <a:buNone/>
            </a:pPr>
            <a:r>
              <a:rPr lang="en-US" b="1" dirty="0" smtClean="0"/>
              <a:t>2.1 Bank’s business activities : </a:t>
            </a:r>
            <a:r>
              <a:rPr lang="en-US" dirty="0" smtClean="0"/>
              <a:t>This could include the main products and services offered by a bank, also this section could include  composition of bank’s credit portfolio </a:t>
            </a:r>
          </a:p>
          <a:p>
            <a:pPr algn="just">
              <a:buFont typeface="Wingdings 2" pitchFamily="18" charset="2"/>
              <a:buNone/>
            </a:pPr>
            <a:r>
              <a:rPr lang="en-US" b="1" dirty="0" smtClean="0"/>
              <a:t>2.2 Bank’s recent financial performance: </a:t>
            </a:r>
            <a:r>
              <a:rPr lang="en-US" dirty="0" smtClean="0"/>
              <a:t>This could include  a list of profitability ratios and performs a variance analysis between target and actual figures. Of these profitability ratios, the Bank actively monitors two key profitability ratios, namely ROAE and ROAA. Also bank could include some costs ratios such as Cost-Income -Ratio </a:t>
            </a:r>
            <a:r>
              <a:rPr lang="en-US" b="1" dirty="0" smtClean="0"/>
              <a:t> </a:t>
            </a:r>
          </a:p>
          <a:p>
            <a:pPr>
              <a:buFontTx/>
              <a:buChar char="-"/>
            </a:pPr>
            <a:endParaRPr lang="en-US" b="1" dirty="0" smtClean="0"/>
          </a:p>
          <a:p>
            <a:pPr>
              <a:buFontTx/>
              <a:buChar char="-"/>
            </a:pPr>
            <a:endParaRPr lang="en-US" b="1" dirty="0" smtClean="0"/>
          </a:p>
          <a:p>
            <a:pPr>
              <a:buFontTx/>
              <a:buChar char="-"/>
            </a:pPr>
            <a:endParaRPr lang="en-US" b="1" dirty="0" smtClean="0"/>
          </a:p>
          <a:p>
            <a:pPr>
              <a:buFontTx/>
              <a:buChar char="-"/>
            </a:pPr>
            <a:endParaRPr lang="en-US" b="1" dirty="0" smtClean="0"/>
          </a:p>
          <a:p>
            <a:pPr>
              <a:buFontTx/>
              <a:buChar char="-"/>
            </a:pPr>
            <a:endParaRPr lang="en-US" dirty="0" smtClean="0"/>
          </a:p>
          <a:p>
            <a:pPr>
              <a:buFont typeface="Wingdings 2" pitchFamily="18" charset="2"/>
              <a:buNone/>
            </a:pPr>
            <a:endParaRPr lang="en-US" dirty="0" smtClean="0"/>
          </a:p>
          <a:p>
            <a:pPr>
              <a:buFont typeface="Wingdings 2" pitchFamily="18" charset="2"/>
              <a:buNone/>
            </a:pPr>
            <a:r>
              <a:rPr lang="en-US"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685800" y="533400"/>
            <a:ext cx="7772400" cy="1219200"/>
          </a:xfrm>
        </p:spPr>
        <p:txBody>
          <a:bodyPr/>
          <a:lstStyle/>
          <a:p>
            <a:pPr rtl="1"/>
            <a:r>
              <a:rPr lang="ar-JO" smtClean="0"/>
              <a:t>المراجعة الاشرافية</a:t>
            </a:r>
            <a:endParaRPr lang="en-US" smtClean="0"/>
          </a:p>
        </p:txBody>
      </p:sp>
      <p:sp>
        <p:nvSpPr>
          <p:cNvPr id="378883" name="Rectangle 3"/>
          <p:cNvSpPr>
            <a:spLocks noGrp="1" noChangeArrowheads="1"/>
          </p:cNvSpPr>
          <p:nvPr>
            <p:ph type="body" idx="1"/>
          </p:nvPr>
        </p:nvSpPr>
        <p:spPr>
          <a:xfrm>
            <a:off x="533400" y="2209800"/>
            <a:ext cx="7772400" cy="3886200"/>
          </a:xfrm>
        </p:spPr>
        <p:txBody>
          <a:bodyPr/>
          <a:lstStyle/>
          <a:p>
            <a:pPr algn="just" rtl="1">
              <a:buFontTx/>
              <a:buNone/>
            </a:pPr>
            <a:r>
              <a:rPr lang="ar-SA" sz="4000" b="1" smtClean="0"/>
              <a:t> أربع مبادئ للمراجعة الاشرافية</a:t>
            </a:r>
            <a:endParaRPr lang="ar-JO" sz="4000" b="1" smtClean="0"/>
          </a:p>
          <a:p>
            <a:pPr algn="just" rtl="1">
              <a:buFontTx/>
              <a:buNone/>
            </a:pPr>
            <a:r>
              <a:rPr lang="ar-SA" sz="3600" smtClean="0"/>
              <a:t>المبدأ </a:t>
            </a:r>
            <a:r>
              <a:rPr lang="ar-JO" sz="3600" smtClean="0"/>
              <a:t>الثالث: يتوقع البنك المركزي من البنوك ان تعمل بنسب كفاية رأس المال اعلى من الحدود الدنيا المقررة, وله ان يطلب من البنوك ان تعمل بنسب كفاية تزيد عن الحدود المقررة. </a:t>
            </a:r>
            <a:endParaRPr lang="en-US" sz="360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pPr algn="ctr"/>
            <a:r>
              <a:rPr lang="en-US" smtClean="0"/>
              <a:t>2. Background of ICAAP</a:t>
            </a:r>
            <a:endParaRPr lang="ar-JO" smtClean="0"/>
          </a:p>
        </p:txBody>
      </p:sp>
      <p:sp>
        <p:nvSpPr>
          <p:cNvPr id="118787" name="Content Placeholder 2"/>
          <p:cNvSpPr>
            <a:spLocks noGrp="1"/>
          </p:cNvSpPr>
          <p:nvPr>
            <p:ph idx="1"/>
          </p:nvPr>
        </p:nvSpPr>
        <p:spPr/>
        <p:txBody>
          <a:bodyPr/>
          <a:lstStyle/>
          <a:p>
            <a:pPr algn="just">
              <a:buFont typeface="Wingdings 2" pitchFamily="18" charset="2"/>
              <a:buNone/>
            </a:pPr>
            <a:r>
              <a:rPr lang="en-US" dirty="0" smtClean="0"/>
              <a:t>2.3 </a:t>
            </a:r>
            <a:r>
              <a:rPr lang="en-US" b="1" dirty="0" smtClean="0"/>
              <a:t>Banking industry overview </a:t>
            </a:r>
            <a:r>
              <a:rPr lang="en-US" dirty="0" smtClean="0"/>
              <a:t>: This could includes  brief summary of the banking industry overview and the market share of a bank in relation to banking market</a:t>
            </a:r>
            <a:r>
              <a:rPr lang="en-US" b="1" dirty="0" smtClean="0"/>
              <a:t>. </a:t>
            </a:r>
            <a:endParaRPr lang="ar-JO" dirty="0" smtClean="0">
              <a:ea typeface="Majalla U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normAutofit fontScale="90000"/>
          </a:bodyPr>
          <a:lstStyle/>
          <a:p>
            <a:pPr algn="ctr"/>
            <a:r>
              <a:rPr lang="en-US" sz="3600" smtClean="0"/>
              <a:t>3. Business Strategy</a:t>
            </a:r>
            <a:br>
              <a:rPr lang="en-US" sz="3600" smtClean="0"/>
            </a:br>
            <a:endParaRPr lang="ar-JO" sz="3600" smtClean="0"/>
          </a:p>
        </p:txBody>
      </p:sp>
      <p:sp>
        <p:nvSpPr>
          <p:cNvPr id="119811" name="Content Placeholder 2"/>
          <p:cNvSpPr>
            <a:spLocks noGrp="1"/>
          </p:cNvSpPr>
          <p:nvPr>
            <p:ph idx="1"/>
          </p:nvPr>
        </p:nvSpPr>
        <p:spPr/>
        <p:txBody>
          <a:bodyPr>
            <a:normAutofit fontScale="92500" lnSpcReduction="10000"/>
          </a:bodyPr>
          <a:lstStyle/>
          <a:p>
            <a:pPr algn="just">
              <a:buFont typeface="Wingdings 2" pitchFamily="18" charset="2"/>
              <a:buNone/>
            </a:pPr>
            <a:r>
              <a:rPr lang="en-US" dirty="0" smtClean="0"/>
              <a:t>This section may includes:</a:t>
            </a:r>
          </a:p>
          <a:p>
            <a:pPr algn="just">
              <a:buFont typeface="Wingdings 2" pitchFamily="18" charset="2"/>
              <a:buNone/>
            </a:pPr>
            <a:r>
              <a:rPr lang="en-US" dirty="0" smtClean="0"/>
              <a:t>3.1 </a:t>
            </a:r>
            <a:r>
              <a:rPr lang="en-US" sz="2400" b="1" dirty="0" smtClean="0"/>
              <a:t>Bank’s strategy : </a:t>
            </a:r>
            <a:r>
              <a:rPr lang="en-US" sz="2400" dirty="0" smtClean="0"/>
              <a:t>This could include bank’ vision,  bank’s core values, bank’s business goals and objectives.</a:t>
            </a:r>
          </a:p>
          <a:p>
            <a:pPr algn="just">
              <a:buFont typeface="Wingdings 2" pitchFamily="18" charset="2"/>
              <a:buNone/>
            </a:pPr>
            <a:r>
              <a:rPr lang="en-US" sz="2400" b="1" dirty="0" smtClean="0"/>
              <a:t>3.2 Strategic action program for a given period (i.e. 5 years). </a:t>
            </a:r>
            <a:r>
              <a:rPr lang="en-US" sz="2400" dirty="0" smtClean="0"/>
              <a:t>This could include for example:</a:t>
            </a:r>
          </a:p>
          <a:p>
            <a:pPr algn="just"/>
            <a:r>
              <a:rPr lang="en-US" sz="2400" dirty="0" smtClean="0"/>
              <a:t>Minimum return on shareholders‟ equity</a:t>
            </a:r>
          </a:p>
          <a:p>
            <a:pPr algn="just"/>
            <a:r>
              <a:rPr lang="en-US" sz="2400" dirty="0" smtClean="0"/>
              <a:t>Minimum return on assets </a:t>
            </a:r>
          </a:p>
          <a:p>
            <a:pPr algn="just"/>
            <a:r>
              <a:rPr lang="en-US" sz="2400" dirty="0" smtClean="0"/>
              <a:t>Minimum average growth in assets </a:t>
            </a:r>
          </a:p>
          <a:p>
            <a:pPr algn="just"/>
            <a:r>
              <a:rPr lang="en-US" sz="2400" dirty="0" smtClean="0"/>
              <a:t>Ratio of NPL-to-total loans </a:t>
            </a:r>
          </a:p>
          <a:p>
            <a:pPr algn="just"/>
            <a:r>
              <a:rPr lang="en-US" sz="2400" dirty="0" smtClean="0"/>
              <a:t>Average growth rate in credit facilities </a:t>
            </a:r>
            <a:endParaRPr lang="ar-JO" sz="2400" dirty="0" smtClean="0">
              <a:ea typeface="Majalla UI"/>
            </a:endParaRPr>
          </a:p>
          <a:p>
            <a:pPr algn="just"/>
            <a:r>
              <a:rPr lang="en-US" sz="2400" dirty="0" smtClean="0"/>
              <a:t>Average growth rate in customer deposits </a:t>
            </a:r>
          </a:p>
          <a:p>
            <a:endParaRPr lang="en-US" sz="2400" dirty="0" smtClean="0"/>
          </a:p>
          <a:p>
            <a:endParaRPr lang="en-US" sz="2400" dirty="0" smtClean="0"/>
          </a:p>
          <a:p>
            <a:pPr>
              <a:buFont typeface="Wingdings 2" pitchFamily="18" charset="2"/>
              <a:buNone/>
            </a:pPr>
            <a:endParaRPr lang="en-US" sz="2400" dirty="0" smtClean="0"/>
          </a:p>
          <a:p>
            <a:endParaRPr lang="en-US" sz="2400" dirty="0" smtClean="0"/>
          </a:p>
          <a:p>
            <a:pPr>
              <a:buFont typeface="Wingdings 2" pitchFamily="18" charset="2"/>
              <a:buNone/>
            </a:pPr>
            <a:endParaRPr lang="en-US" dirty="0" smtClean="0"/>
          </a:p>
          <a:p>
            <a:endParaRPr lang="en-US" dirty="0" smtClean="0"/>
          </a:p>
          <a:p>
            <a:endParaRPr lang="en-US" dirty="0" smtClean="0"/>
          </a:p>
          <a:p>
            <a:endParaRPr lang="en-US" dirty="0" smtClean="0"/>
          </a:p>
          <a:p>
            <a:pPr>
              <a:buFont typeface="Wingdings 2" pitchFamily="18" charset="2"/>
              <a:buNone/>
            </a:pPr>
            <a:endParaRPr lang="ar-JO" dirty="0" smtClean="0">
              <a:ea typeface="Majalla UI"/>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pPr algn="ctr"/>
            <a:r>
              <a:rPr lang="en-US" sz="3200" smtClean="0"/>
              <a:t>3. Business Strategy</a:t>
            </a:r>
            <a:br>
              <a:rPr lang="en-US" sz="3200" smtClean="0"/>
            </a:br>
            <a:endParaRPr lang="ar-JO" sz="3200" smtClean="0"/>
          </a:p>
        </p:txBody>
      </p:sp>
      <p:sp>
        <p:nvSpPr>
          <p:cNvPr id="120835" name="Content Placeholder 2"/>
          <p:cNvSpPr>
            <a:spLocks noGrp="1"/>
          </p:cNvSpPr>
          <p:nvPr>
            <p:ph idx="1"/>
          </p:nvPr>
        </p:nvSpPr>
        <p:spPr/>
        <p:txBody>
          <a:bodyPr>
            <a:normAutofit fontScale="92500" lnSpcReduction="20000"/>
          </a:bodyPr>
          <a:lstStyle/>
          <a:p>
            <a:pPr>
              <a:buFont typeface="Wingdings 2" pitchFamily="18" charset="2"/>
              <a:buNone/>
            </a:pPr>
            <a:r>
              <a:rPr lang="en-US" b="1" dirty="0" smtClean="0"/>
              <a:t>3.3 Financial projections </a:t>
            </a:r>
          </a:p>
          <a:p>
            <a:pPr algn="just">
              <a:buFont typeface="Wingdings 2" pitchFamily="18" charset="2"/>
              <a:buNone/>
            </a:pPr>
            <a:r>
              <a:rPr lang="en-US" dirty="0" smtClean="0"/>
              <a:t>Bank has to formulate its financial projections (including balance sheet, statement of income and other supplementary information) for a given period of time.</a:t>
            </a:r>
          </a:p>
          <a:p>
            <a:pPr algn="just">
              <a:buFont typeface="Wingdings 2" pitchFamily="18" charset="2"/>
              <a:buNone/>
            </a:pPr>
            <a:r>
              <a:rPr lang="en-US" dirty="0" smtClean="0"/>
              <a:t> Before formulating financial projection the bank has to take into consideration its outlook on the financial and market condition of the Jordanian banking sector.</a:t>
            </a:r>
          </a:p>
          <a:p>
            <a:pPr algn="just">
              <a:buFont typeface="Wingdings 2" pitchFamily="18" charset="2"/>
              <a:buNone/>
            </a:pPr>
            <a:r>
              <a:rPr lang="en-US" dirty="0" smtClean="0"/>
              <a:t>The financial projections should be approved by bank’s  senior management. </a:t>
            </a:r>
            <a:endParaRPr lang="ar-JO" dirty="0" smtClean="0">
              <a:ea typeface="Majalla UI"/>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normAutofit fontScale="90000"/>
          </a:bodyPr>
          <a:lstStyle/>
          <a:p>
            <a:pPr algn="ctr"/>
            <a:r>
              <a:rPr lang="en-US" sz="3600" smtClean="0"/>
              <a:t>3. Business Strategy</a:t>
            </a:r>
            <a:br>
              <a:rPr lang="en-US" sz="3600" smtClean="0"/>
            </a:br>
            <a:endParaRPr lang="ar-JO" sz="3600" smtClean="0"/>
          </a:p>
        </p:txBody>
      </p:sp>
      <p:sp>
        <p:nvSpPr>
          <p:cNvPr id="121859" name="Content Placeholder 2"/>
          <p:cNvSpPr>
            <a:spLocks noGrp="1"/>
          </p:cNvSpPr>
          <p:nvPr>
            <p:ph idx="1"/>
          </p:nvPr>
        </p:nvSpPr>
        <p:spPr/>
        <p:txBody>
          <a:bodyPr>
            <a:normAutofit fontScale="92500" lnSpcReduction="20000"/>
          </a:bodyPr>
          <a:lstStyle/>
          <a:p>
            <a:pPr algn="just">
              <a:buFont typeface="Wingdings 2" pitchFamily="18" charset="2"/>
              <a:buNone/>
            </a:pPr>
            <a:r>
              <a:rPr lang="en-US" b="1" dirty="0" smtClean="0"/>
              <a:t>3.3 Financial projections </a:t>
            </a:r>
          </a:p>
          <a:p>
            <a:pPr algn="just">
              <a:buFont typeface="Wingdings 2" pitchFamily="18" charset="2"/>
              <a:buNone/>
            </a:pPr>
            <a:r>
              <a:rPr lang="en-US" b="1" dirty="0" smtClean="0"/>
              <a:t>Balance sheet: Bank </a:t>
            </a:r>
            <a:r>
              <a:rPr lang="en-US" dirty="0" smtClean="0"/>
              <a:t> has to project its assets and liabilities based on a clear  methodology/assumptions</a:t>
            </a:r>
          </a:p>
          <a:p>
            <a:pPr algn="just"/>
            <a:endParaRPr lang="ar-JO" dirty="0" smtClean="0">
              <a:ea typeface="Majalla UI"/>
            </a:endParaRPr>
          </a:p>
          <a:p>
            <a:pPr algn="just">
              <a:buFont typeface="Wingdings 2" pitchFamily="18" charset="2"/>
              <a:buNone/>
            </a:pPr>
            <a:r>
              <a:rPr lang="en-US" dirty="0" smtClean="0"/>
              <a:t>The Bank has to assume specific growth percentages for all items of its assets and liabilities.</a:t>
            </a:r>
          </a:p>
          <a:p>
            <a:pPr algn="just">
              <a:buFont typeface="Wingdings 2" pitchFamily="18" charset="2"/>
              <a:buNone/>
            </a:pPr>
            <a:r>
              <a:rPr lang="en-US" dirty="0" smtClean="0"/>
              <a:t>Income Statements: Based on projected amounts of bank’s assets and liabilities, the bank to project its revenues and expenses. </a:t>
            </a:r>
          </a:p>
          <a:p>
            <a:endParaRPr lang="ar-JO" dirty="0" smtClean="0">
              <a:ea typeface="Majalla UI"/>
            </a:endParaRPr>
          </a:p>
          <a:p>
            <a:pPr>
              <a:buFont typeface="Wingdings 2" pitchFamily="18" charset="2"/>
              <a:buNone/>
            </a:pPr>
            <a:endParaRPr lang="ar-JO" dirty="0" smtClean="0">
              <a:ea typeface="Majalla UI"/>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normAutofit fontScale="90000"/>
          </a:bodyPr>
          <a:lstStyle/>
          <a:p>
            <a:pPr algn="ctr"/>
            <a:r>
              <a:rPr lang="en-US" sz="3600" smtClean="0"/>
              <a:t>3. Business Strategy</a:t>
            </a:r>
            <a:br>
              <a:rPr lang="en-US" sz="3600" smtClean="0"/>
            </a:br>
            <a:endParaRPr lang="ar-JO" sz="3600" smtClean="0"/>
          </a:p>
        </p:txBody>
      </p:sp>
      <p:sp>
        <p:nvSpPr>
          <p:cNvPr id="122883" name="Content Placeholder 2"/>
          <p:cNvSpPr>
            <a:spLocks noGrp="1"/>
          </p:cNvSpPr>
          <p:nvPr>
            <p:ph idx="1"/>
          </p:nvPr>
        </p:nvSpPr>
        <p:spPr/>
        <p:txBody>
          <a:bodyPr/>
          <a:lstStyle/>
          <a:p>
            <a:pPr algn="just">
              <a:buFont typeface="Wingdings 2" pitchFamily="18" charset="2"/>
              <a:buNone/>
            </a:pPr>
            <a:r>
              <a:rPr lang="en-US" b="1" dirty="0" smtClean="0"/>
              <a:t>3.3 Financial projections </a:t>
            </a:r>
          </a:p>
          <a:p>
            <a:pPr algn="just">
              <a:buFont typeface="Wingdings 2" pitchFamily="18" charset="2"/>
              <a:buNone/>
            </a:pPr>
            <a:r>
              <a:rPr lang="en-US" b="1" dirty="0" smtClean="0"/>
              <a:t>Capital resources</a:t>
            </a:r>
          </a:p>
          <a:p>
            <a:pPr algn="just">
              <a:buFont typeface="Wingdings 2" pitchFamily="18" charset="2"/>
              <a:buNone/>
            </a:pPr>
            <a:r>
              <a:rPr lang="en-US" b="1" dirty="0" smtClean="0"/>
              <a:t> </a:t>
            </a:r>
          </a:p>
          <a:p>
            <a:pPr algn="just">
              <a:buFont typeface="Wingdings 2" pitchFamily="18" charset="2"/>
              <a:buNone/>
            </a:pPr>
            <a:r>
              <a:rPr lang="en-US" b="1" dirty="0" smtClean="0"/>
              <a:t>After bank projected its assets, liabilities  and income statements components the bank should identifies its capital resources in the current and in the future.</a:t>
            </a:r>
            <a:endParaRPr lang="ar-JO" dirty="0" smtClean="0">
              <a:ea typeface="Majalla UI"/>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pPr algn="ctr"/>
            <a:r>
              <a:rPr lang="en-US" sz="3600" smtClean="0"/>
              <a:t>4. Risk Management Framework </a:t>
            </a:r>
            <a:endParaRPr lang="ar-JO" sz="3600" smtClean="0"/>
          </a:p>
        </p:txBody>
      </p:sp>
      <p:sp>
        <p:nvSpPr>
          <p:cNvPr id="123907" name="Content Placeholder 2"/>
          <p:cNvSpPr>
            <a:spLocks noGrp="1"/>
          </p:cNvSpPr>
          <p:nvPr>
            <p:ph idx="1"/>
          </p:nvPr>
        </p:nvSpPr>
        <p:spPr/>
        <p:txBody>
          <a:bodyPr>
            <a:normAutofit fontScale="92500" lnSpcReduction="10000"/>
          </a:bodyPr>
          <a:lstStyle/>
          <a:p>
            <a:pPr algn="just">
              <a:buFont typeface="Wingdings 2" pitchFamily="18" charset="2"/>
              <a:buNone/>
            </a:pPr>
            <a:r>
              <a:rPr lang="en-US" dirty="0" smtClean="0"/>
              <a:t>This section could include:</a:t>
            </a:r>
          </a:p>
          <a:p>
            <a:pPr algn="just">
              <a:buFont typeface="Wingdings 2" pitchFamily="18" charset="2"/>
              <a:buNone/>
            </a:pPr>
            <a:r>
              <a:rPr lang="en-US" dirty="0" smtClean="0"/>
              <a:t>Risk management culture in bank which includes:</a:t>
            </a:r>
          </a:p>
          <a:p>
            <a:pPr algn="just">
              <a:buFontTx/>
              <a:buChar char="-"/>
            </a:pPr>
            <a:r>
              <a:rPr lang="en-US" dirty="0" smtClean="0"/>
              <a:t>Risk Governance Structure and the main functions of Risk Management Department and the main sections within RMD.</a:t>
            </a:r>
          </a:p>
          <a:p>
            <a:pPr algn="just">
              <a:buFontTx/>
              <a:buChar char="-"/>
            </a:pPr>
            <a:r>
              <a:rPr lang="en-US" dirty="0" smtClean="0"/>
              <a:t>Risk management policies and procedures in place to mange different risks in bank</a:t>
            </a:r>
          </a:p>
          <a:p>
            <a:pPr algn="just">
              <a:buFontTx/>
              <a:buChar char="-"/>
            </a:pPr>
            <a:r>
              <a:rPr lang="en-US" dirty="0" smtClean="0"/>
              <a:t>Main policies in place (i.e. credit policy, interest rates policy, liquidity policy)</a:t>
            </a:r>
          </a:p>
          <a:p>
            <a:pPr>
              <a:buFont typeface="Wingdings 2" pitchFamily="18" charset="2"/>
              <a:buNone/>
            </a:pPr>
            <a:endParaRPr lang="ar-JO" dirty="0" smtClean="0">
              <a:ea typeface="Majalla UI"/>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pPr algn="ctr"/>
            <a:r>
              <a:rPr lang="en-US" sz="3600" smtClean="0"/>
              <a:t>5. Risk Appetite Statement</a:t>
            </a:r>
            <a:endParaRPr lang="ar-JO" sz="3600" smtClean="0"/>
          </a:p>
        </p:txBody>
      </p:sp>
      <p:sp>
        <p:nvSpPr>
          <p:cNvPr id="124931" name="Content Placeholder 2"/>
          <p:cNvSpPr>
            <a:spLocks noGrp="1"/>
          </p:cNvSpPr>
          <p:nvPr>
            <p:ph idx="1"/>
          </p:nvPr>
        </p:nvSpPr>
        <p:spPr/>
        <p:txBody>
          <a:bodyPr/>
          <a:lstStyle/>
          <a:p>
            <a:pPr algn="just">
              <a:buFont typeface="Wingdings 2" pitchFamily="18" charset="2"/>
              <a:buNone/>
            </a:pPr>
            <a:r>
              <a:rPr lang="en-US" dirty="0" smtClean="0"/>
              <a:t>Risk appetite can be defined as the amount of risk a bank is willing to undertake in achieving its business plan objectives</a:t>
            </a:r>
          </a:p>
          <a:p>
            <a:pPr algn="just">
              <a:buFont typeface="Wingdings 2" pitchFamily="18" charset="2"/>
              <a:buNone/>
            </a:pPr>
            <a:r>
              <a:rPr lang="en-US" dirty="0" smtClean="0"/>
              <a:t>The main components of bank’s Risk Appetite Statement are:</a:t>
            </a:r>
          </a:p>
          <a:p>
            <a:pPr algn="just">
              <a:buFontTx/>
              <a:buChar char="-"/>
            </a:pPr>
            <a:r>
              <a:rPr lang="en-US" dirty="0" smtClean="0"/>
              <a:t>Risk Profile : This include the main risks that are existing within the bank and how the bank is mange those risks</a:t>
            </a:r>
          </a:p>
          <a:p>
            <a:pPr algn="just">
              <a:buFont typeface="Wingdings 2" pitchFamily="18" charset="2"/>
              <a:buNone/>
            </a:pPr>
            <a:endParaRPr lang="ar-JO" dirty="0" smtClean="0">
              <a:ea typeface="Majalla UI"/>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pPr algn="ctr"/>
            <a:r>
              <a:rPr lang="en-US" sz="3600" smtClean="0"/>
              <a:t>5. Risk Appetite Statement</a:t>
            </a:r>
            <a:endParaRPr lang="ar-JO" sz="3600" smtClean="0"/>
          </a:p>
        </p:txBody>
      </p:sp>
      <p:sp>
        <p:nvSpPr>
          <p:cNvPr id="125955" name="Content Placeholder 2"/>
          <p:cNvSpPr>
            <a:spLocks noGrp="1"/>
          </p:cNvSpPr>
          <p:nvPr>
            <p:ph idx="1"/>
          </p:nvPr>
        </p:nvSpPr>
        <p:spPr>
          <a:xfrm>
            <a:off x="457200" y="1935163"/>
            <a:ext cx="8382000" cy="4389437"/>
          </a:xfrm>
        </p:spPr>
        <p:txBody>
          <a:bodyPr/>
          <a:lstStyle/>
          <a:p>
            <a:pPr>
              <a:buFontTx/>
              <a:buChar char="-"/>
            </a:pPr>
            <a:r>
              <a:rPr lang="en-US" smtClean="0"/>
              <a:t>Risk Profile : </a:t>
            </a:r>
            <a:r>
              <a:rPr lang="en-US" sz="2400" smtClean="0"/>
              <a:t>Within the risk profile the bank has to determine the risk materiality within the bank as following:</a:t>
            </a:r>
          </a:p>
          <a:p>
            <a:pPr>
              <a:buFont typeface="Wingdings 2" pitchFamily="18" charset="2"/>
              <a:buNone/>
            </a:pPr>
            <a:endParaRPr lang="ar-JO" sz="2400" smtClean="0">
              <a:ea typeface="Majalla UI"/>
            </a:endParaRPr>
          </a:p>
        </p:txBody>
      </p:sp>
      <p:graphicFrame>
        <p:nvGraphicFramePr>
          <p:cNvPr id="4" name="Table 3"/>
          <p:cNvGraphicFramePr>
            <a:graphicFrameLocks noGrp="1"/>
          </p:cNvGraphicFramePr>
          <p:nvPr/>
        </p:nvGraphicFramePr>
        <p:xfrm>
          <a:off x="228600" y="3124200"/>
          <a:ext cx="8534400" cy="3154680"/>
        </p:xfrm>
        <a:graphic>
          <a:graphicData uri="http://schemas.openxmlformats.org/drawingml/2006/table">
            <a:tbl>
              <a:tblPr rtl="1" firstRow="1" bandRow="1">
                <a:tableStyleId>{5C22544A-7EE6-4342-B048-85BDC9FD1C3A}</a:tableStyleId>
              </a:tblPr>
              <a:tblGrid>
                <a:gridCol w="1219200"/>
                <a:gridCol w="914401"/>
                <a:gridCol w="1092200"/>
                <a:gridCol w="1143000"/>
                <a:gridCol w="838200"/>
                <a:gridCol w="1549400"/>
                <a:gridCol w="1777999"/>
              </a:tblGrid>
              <a:tr h="563880">
                <a:tc>
                  <a:txBody>
                    <a:bodyPr/>
                    <a:lstStyle/>
                    <a:p>
                      <a:pPr rtl="1"/>
                      <a:r>
                        <a:rPr lang="en-US" sz="1600" baseline="0" dirty="0" smtClean="0"/>
                        <a:t> Concentration</a:t>
                      </a:r>
                      <a:endParaRPr lang="ar-JO" sz="1600" dirty="0"/>
                    </a:p>
                  </a:txBody>
                  <a:tcPr/>
                </a:tc>
                <a:tc>
                  <a:txBody>
                    <a:bodyPr/>
                    <a:lstStyle/>
                    <a:p>
                      <a:pPr rtl="1"/>
                      <a:r>
                        <a:rPr lang="en-US" sz="1600" dirty="0" smtClean="0"/>
                        <a:t>IRBB</a:t>
                      </a:r>
                      <a:endParaRPr lang="ar-JO" sz="1600" dirty="0"/>
                    </a:p>
                  </a:txBody>
                  <a:tcPr/>
                </a:tc>
                <a:tc>
                  <a:txBody>
                    <a:bodyPr/>
                    <a:lstStyle/>
                    <a:p>
                      <a:pPr rtl="1"/>
                      <a:r>
                        <a:rPr lang="en-US" sz="1600" dirty="0" smtClean="0"/>
                        <a:t>Liquidity Risk</a:t>
                      </a:r>
                      <a:endParaRPr lang="ar-JO" sz="1600" dirty="0"/>
                    </a:p>
                  </a:txBody>
                  <a:tcPr/>
                </a:tc>
                <a:tc>
                  <a:txBody>
                    <a:bodyPr/>
                    <a:lstStyle/>
                    <a:p>
                      <a:pPr rtl="1"/>
                      <a:r>
                        <a:rPr lang="en-US" sz="1600" dirty="0" smtClean="0"/>
                        <a:t>Operational Risk</a:t>
                      </a:r>
                      <a:endParaRPr lang="ar-JO" sz="1600" dirty="0"/>
                    </a:p>
                  </a:txBody>
                  <a:tcPr/>
                </a:tc>
                <a:tc>
                  <a:txBody>
                    <a:bodyPr/>
                    <a:lstStyle/>
                    <a:p>
                      <a:pPr rtl="1"/>
                      <a:r>
                        <a:rPr lang="en-US" sz="1600" dirty="0" smtClean="0"/>
                        <a:t>Market Risk</a:t>
                      </a:r>
                      <a:endParaRPr lang="ar-JO" sz="1600" dirty="0"/>
                    </a:p>
                  </a:txBody>
                  <a:tcPr/>
                </a:tc>
                <a:tc>
                  <a:txBody>
                    <a:bodyPr/>
                    <a:lstStyle/>
                    <a:p>
                      <a:pPr rtl="1"/>
                      <a:r>
                        <a:rPr lang="en-US" sz="1600" dirty="0" smtClean="0"/>
                        <a:t>Credit Risk</a:t>
                      </a:r>
                      <a:endParaRPr lang="ar-JO" sz="1600" dirty="0"/>
                    </a:p>
                  </a:txBody>
                  <a:tcPr/>
                </a:tc>
                <a:tc>
                  <a:txBody>
                    <a:bodyPr/>
                    <a:lstStyle/>
                    <a:p>
                      <a:pPr rtl="1"/>
                      <a:r>
                        <a:rPr lang="en-US" sz="1600" dirty="0" smtClean="0"/>
                        <a:t>Asset </a:t>
                      </a:r>
                      <a:endParaRPr lang="ar-JO" sz="1600" dirty="0"/>
                    </a:p>
                  </a:txBody>
                  <a:tcPr/>
                </a:tc>
              </a:tr>
              <a:tr h="396240">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r>
                        <a:rPr lang="en-US" dirty="0" smtClean="0"/>
                        <a:t>Cash</a:t>
                      </a:r>
                      <a:endParaRPr lang="ar-JO" dirty="0"/>
                    </a:p>
                  </a:txBody>
                  <a:tcPr/>
                </a:tc>
              </a:tr>
              <a:tr h="762000">
                <a:tc>
                  <a:txBody>
                    <a:bodyPr/>
                    <a:lstStyle/>
                    <a:p>
                      <a:pPr rtl="1"/>
                      <a:endParaRPr lang="ar-JO"/>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r>
                        <a:rPr lang="en-US" dirty="0" smtClean="0"/>
                        <a:t>Balances with financial Institutions</a:t>
                      </a:r>
                      <a:endParaRPr lang="ar-JO" dirty="0"/>
                    </a:p>
                  </a:txBody>
                  <a:tcPr/>
                </a:tc>
              </a:tr>
              <a:tr h="381000">
                <a:tc>
                  <a:txBody>
                    <a:bodyPr/>
                    <a:lstStyle/>
                    <a:p>
                      <a:pPr rtl="1"/>
                      <a:endParaRPr lang="ar-JO"/>
                    </a:p>
                  </a:txBody>
                  <a:tcPr/>
                </a:tc>
                <a:tc>
                  <a:txBody>
                    <a:bodyPr/>
                    <a:lstStyle/>
                    <a:p>
                      <a:pPr rtl="1"/>
                      <a:endParaRPr lang="ar-JO"/>
                    </a:p>
                  </a:txBody>
                  <a:tcPr/>
                </a:tc>
                <a:tc>
                  <a:txBody>
                    <a:bodyPr/>
                    <a:lstStyle/>
                    <a:p>
                      <a:pPr rtl="1"/>
                      <a:endParaRPr lang="ar-JO" dirty="0"/>
                    </a:p>
                  </a:txBody>
                  <a:tcPr/>
                </a:tc>
                <a:tc>
                  <a:txBody>
                    <a:bodyPr/>
                    <a:lstStyle/>
                    <a:p>
                      <a:pPr rtl="1"/>
                      <a:endParaRPr lang="ar-JO" dirty="0"/>
                    </a:p>
                  </a:txBody>
                  <a:tcPr/>
                </a:tc>
                <a:tc>
                  <a:txBody>
                    <a:bodyPr/>
                    <a:lstStyle/>
                    <a:p>
                      <a:pPr rtl="1"/>
                      <a:endParaRPr lang="ar-JO"/>
                    </a:p>
                  </a:txBody>
                  <a:tcPr/>
                </a:tc>
                <a:tc>
                  <a:txBody>
                    <a:bodyPr/>
                    <a:lstStyle/>
                    <a:p>
                      <a:pPr rtl="1"/>
                      <a:endParaRPr lang="ar-JO" dirty="0"/>
                    </a:p>
                  </a:txBody>
                  <a:tcPr/>
                </a:tc>
                <a:tc>
                  <a:txBody>
                    <a:bodyPr/>
                    <a:lstStyle/>
                    <a:p>
                      <a:pPr rtl="1"/>
                      <a:r>
                        <a:rPr lang="en-US" dirty="0" smtClean="0"/>
                        <a:t>Loans</a:t>
                      </a:r>
                      <a:endParaRPr lang="ar-JO" dirty="0"/>
                    </a:p>
                  </a:txBody>
                  <a:tcPr/>
                </a:tc>
              </a:tr>
              <a:tr h="563880">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dirty="0"/>
                    </a:p>
                  </a:txBody>
                  <a:tcPr/>
                </a:tc>
                <a:tc>
                  <a:txBody>
                    <a:bodyPr/>
                    <a:lstStyle/>
                    <a:p>
                      <a:pPr rtl="1"/>
                      <a:r>
                        <a:rPr lang="ar-JO" dirty="0" smtClean="0"/>
                        <a:t> </a:t>
                      </a:r>
                      <a:r>
                        <a:rPr lang="en-US" dirty="0" smtClean="0"/>
                        <a:t>Low Risk</a:t>
                      </a:r>
                      <a:endParaRPr lang="ar-JO" dirty="0"/>
                    </a:p>
                  </a:txBody>
                  <a:tcPr/>
                </a:tc>
                <a:tc>
                  <a:txBody>
                    <a:bodyPr/>
                    <a:lstStyle/>
                    <a:p>
                      <a:pPr rtl="1"/>
                      <a:r>
                        <a:rPr lang="en-US" dirty="0" smtClean="0"/>
                        <a:t>     Medium Risk</a:t>
                      </a:r>
                      <a:endParaRPr lang="ar-JO" dirty="0"/>
                    </a:p>
                  </a:txBody>
                  <a:tcPr/>
                </a:tc>
                <a:tc>
                  <a:txBody>
                    <a:bodyPr/>
                    <a:lstStyle/>
                    <a:p>
                      <a:pPr rtl="1"/>
                      <a:r>
                        <a:rPr lang="en-US" dirty="0" smtClean="0"/>
                        <a:t>    High</a:t>
                      </a:r>
                      <a:r>
                        <a:rPr lang="en-US" baseline="0" dirty="0" smtClean="0"/>
                        <a:t> Risk</a:t>
                      </a:r>
                      <a:endParaRPr lang="ar-JO" dirty="0"/>
                    </a:p>
                  </a:txBody>
                  <a:tcPr/>
                </a:tc>
              </a:tr>
            </a:tbl>
          </a:graphicData>
        </a:graphic>
      </p:graphicFrame>
      <p:sp>
        <p:nvSpPr>
          <p:cNvPr id="5" name="Oval 4"/>
          <p:cNvSpPr/>
          <p:nvPr/>
        </p:nvSpPr>
        <p:spPr>
          <a:xfrm flipH="1">
            <a:off x="4800600" y="4114800"/>
            <a:ext cx="1524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dirty="0">
              <a:solidFill>
                <a:srgbClr val="FF0000"/>
              </a:solidFill>
            </a:endParaRPr>
          </a:p>
        </p:txBody>
      </p:sp>
      <p:sp>
        <p:nvSpPr>
          <p:cNvPr id="6" name="Oval 5"/>
          <p:cNvSpPr/>
          <p:nvPr/>
        </p:nvSpPr>
        <p:spPr>
          <a:xfrm flipH="1">
            <a:off x="2133600" y="4114800"/>
            <a:ext cx="304800" cy="152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dirty="0"/>
          </a:p>
        </p:txBody>
      </p:sp>
      <p:sp>
        <p:nvSpPr>
          <p:cNvPr id="9" name="Oval 8"/>
          <p:cNvSpPr/>
          <p:nvPr/>
        </p:nvSpPr>
        <p:spPr>
          <a:xfrm>
            <a:off x="3124200" y="4114800"/>
            <a:ext cx="2286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1" name="Oval 10"/>
          <p:cNvSpPr/>
          <p:nvPr/>
        </p:nvSpPr>
        <p:spPr>
          <a:xfrm>
            <a:off x="56388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2" name="Oval 11"/>
          <p:cNvSpPr/>
          <p:nvPr/>
        </p:nvSpPr>
        <p:spPr>
          <a:xfrm>
            <a:off x="6858000" y="40386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3" name="Oval 12"/>
          <p:cNvSpPr/>
          <p:nvPr/>
        </p:nvSpPr>
        <p:spPr>
          <a:xfrm flipV="1">
            <a:off x="7924800" y="4114800"/>
            <a:ext cx="3048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4" name="Oval 13"/>
          <p:cNvSpPr/>
          <p:nvPr/>
        </p:nvSpPr>
        <p:spPr>
          <a:xfrm>
            <a:off x="2286000" y="480060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5" name="Oval 14"/>
          <p:cNvSpPr/>
          <p:nvPr/>
        </p:nvSpPr>
        <p:spPr>
          <a:xfrm>
            <a:off x="3276600" y="48006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6" name="Oval 15"/>
          <p:cNvSpPr/>
          <p:nvPr/>
        </p:nvSpPr>
        <p:spPr>
          <a:xfrm flipV="1">
            <a:off x="2286000" y="541020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7" name="Oval 16"/>
          <p:cNvSpPr/>
          <p:nvPr/>
        </p:nvSpPr>
        <p:spPr>
          <a:xfrm flipV="1">
            <a:off x="304800" y="5791200"/>
            <a:ext cx="152400" cy="76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8" name="Oval 17"/>
          <p:cNvSpPr/>
          <p:nvPr/>
        </p:nvSpPr>
        <p:spPr>
          <a:xfrm>
            <a:off x="2209800" y="5791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
        <p:nvSpPr>
          <p:cNvPr id="19" name="Oval 18"/>
          <p:cNvSpPr/>
          <p:nvPr/>
        </p:nvSpPr>
        <p:spPr>
          <a:xfrm>
            <a:off x="3581400" y="5791200"/>
            <a:ext cx="762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pPr algn="ctr"/>
            <a:r>
              <a:rPr lang="en-US" sz="3600" smtClean="0"/>
              <a:t>5. Risk Appetite Statement</a:t>
            </a:r>
            <a:endParaRPr lang="ar-JO" sz="3600" smtClean="0"/>
          </a:p>
        </p:txBody>
      </p:sp>
      <p:sp>
        <p:nvSpPr>
          <p:cNvPr id="126979" name="Content Placeholder 2"/>
          <p:cNvSpPr>
            <a:spLocks noGrp="1"/>
          </p:cNvSpPr>
          <p:nvPr>
            <p:ph idx="1"/>
          </p:nvPr>
        </p:nvSpPr>
        <p:spPr/>
        <p:txBody>
          <a:bodyPr>
            <a:normAutofit lnSpcReduction="10000"/>
          </a:bodyPr>
          <a:lstStyle/>
          <a:p>
            <a:pPr>
              <a:buFontTx/>
              <a:buChar char="-"/>
            </a:pPr>
            <a:r>
              <a:rPr lang="en-US" b="1" smtClean="0"/>
              <a:t>Risk Appetite Philosophy </a:t>
            </a:r>
            <a:endParaRPr lang="en-US" smtClean="0"/>
          </a:p>
          <a:p>
            <a:pPr>
              <a:buFont typeface="Wingdings 2" pitchFamily="18" charset="2"/>
              <a:buNone/>
            </a:pPr>
            <a:r>
              <a:rPr lang="en-US" smtClean="0"/>
              <a:t> This could includes the way that the bank determines it risk appetite (i.e. Top-down and Bottom-up), bank manage its risks based on the existence of expertise and good infrastructure from management information system </a:t>
            </a:r>
          </a:p>
          <a:p>
            <a:pPr>
              <a:buFont typeface="Wingdings 2" pitchFamily="18" charset="2"/>
              <a:buNone/>
            </a:pPr>
            <a:r>
              <a:rPr lang="en-US" smtClean="0"/>
              <a:t>The board of director is responsible a bout proving the bank’s Risk Appetite</a:t>
            </a:r>
          </a:p>
          <a:p>
            <a:pPr>
              <a:buFont typeface="Wingdings 2" pitchFamily="18" charset="2"/>
              <a:buNone/>
            </a:pPr>
            <a:endParaRPr lang="ar-JO" smtClean="0">
              <a:ea typeface="Majalla UI"/>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pPr algn="ctr"/>
            <a:r>
              <a:rPr lang="en-US" sz="3600" smtClean="0"/>
              <a:t>5. Risk Appetite Statement</a:t>
            </a:r>
            <a:endParaRPr lang="ar-JO" sz="3600" smtClean="0"/>
          </a:p>
        </p:txBody>
      </p:sp>
      <p:sp>
        <p:nvSpPr>
          <p:cNvPr id="128003" name="Content Placeholder 2"/>
          <p:cNvSpPr>
            <a:spLocks noGrp="1"/>
          </p:cNvSpPr>
          <p:nvPr>
            <p:ph idx="1"/>
          </p:nvPr>
        </p:nvSpPr>
        <p:spPr/>
        <p:txBody>
          <a:bodyPr>
            <a:normAutofit fontScale="92500" lnSpcReduction="10000"/>
          </a:bodyPr>
          <a:lstStyle/>
          <a:p>
            <a:pPr>
              <a:buFont typeface="Wingdings 2" pitchFamily="18" charset="2"/>
              <a:buNone/>
            </a:pPr>
            <a:r>
              <a:rPr lang="en-US" smtClean="0"/>
              <a:t>Bank’s risk appetite statement should constitutes quantitative and qualitative parameters.</a:t>
            </a:r>
          </a:p>
          <a:p>
            <a:pPr>
              <a:buFont typeface="Wingdings 2" pitchFamily="18" charset="2"/>
              <a:buNone/>
            </a:pPr>
            <a:endParaRPr lang="en-US" smtClean="0"/>
          </a:p>
          <a:p>
            <a:pPr>
              <a:buFont typeface="Wingdings 2" pitchFamily="18" charset="2"/>
              <a:buNone/>
            </a:pPr>
            <a:r>
              <a:rPr lang="en-US" smtClean="0"/>
              <a:t>Bank’s should measures the risk categories and sets target levels for each.</a:t>
            </a:r>
          </a:p>
          <a:p>
            <a:pPr>
              <a:buFont typeface="Wingdings 2" pitchFamily="18" charset="2"/>
              <a:buNone/>
            </a:pPr>
            <a:endParaRPr lang="en-US" smtClean="0"/>
          </a:p>
          <a:p>
            <a:pPr>
              <a:buFont typeface="Wingdings 2" pitchFamily="18" charset="2"/>
              <a:buNone/>
            </a:pPr>
            <a:r>
              <a:rPr lang="en-US" smtClean="0"/>
              <a:t>Bank should develop targeted metrics to monitor capital, asset quality, liquidity, earnings volatility and must set Key Risks Indicators (KRI) hreshold</a:t>
            </a:r>
            <a:endParaRPr lang="ar-JO" smtClean="0">
              <a:ea typeface="Majalla U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6297</Words>
  <Application>Microsoft Office PowerPoint</Application>
  <PresentationFormat>عرض على الشاشة (3:4)‏</PresentationFormat>
  <Paragraphs>1058</Paragraphs>
  <Slides>126</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126</vt:i4>
      </vt:variant>
    </vt:vector>
  </HeadingPairs>
  <TitlesOfParts>
    <vt:vector size="128" baseType="lpstr">
      <vt:lpstr>Office Theme</vt:lpstr>
      <vt:lpstr>Document</vt:lpstr>
      <vt:lpstr>رأس المال الداخلي والمراجعة الإشرافية ICAAP</vt:lpstr>
      <vt:lpstr>بازل 2</vt:lpstr>
      <vt:lpstr>بازل 2 : الركن الأول</vt:lpstr>
      <vt:lpstr>الشريحة 4</vt:lpstr>
      <vt:lpstr>المراجعة الاشرافية</vt:lpstr>
      <vt:lpstr>المراجعة الاشرافية</vt:lpstr>
      <vt:lpstr>المراجعة الاشرافية</vt:lpstr>
      <vt:lpstr>المراجعة الاشرافية</vt:lpstr>
      <vt:lpstr>المراجعة الاشرافية</vt:lpstr>
      <vt:lpstr>المراجعة الاشرافية</vt:lpstr>
      <vt:lpstr>الهدف من المراجعة الاشرافية</vt:lpstr>
      <vt:lpstr>المراجعة الاشرافية</vt:lpstr>
      <vt:lpstr>المراجعة الاشرافية</vt:lpstr>
      <vt:lpstr>ICAAPعملية التقييم الداخلي لرأس المال </vt:lpstr>
      <vt:lpstr>ICAAPعملية التقييم الداخلي لرأس المال </vt:lpstr>
      <vt:lpstr>مبادئ عملية التقييم الداخلي لرأس المال</vt:lpstr>
      <vt:lpstr>خطوات عملية التقييم الداخلي لرأس المال</vt:lpstr>
      <vt:lpstr>دوافع عملية التقييم الداخلي لرأس المال</vt:lpstr>
      <vt:lpstr>مكونات عملية التقييم الداخلي لرأس المال</vt:lpstr>
      <vt:lpstr>1. وجود استراتيجية لضمان كفاية رأس المال</vt:lpstr>
      <vt:lpstr>1. وجود استراتيجية لضمان كفاية رأس المال</vt:lpstr>
      <vt:lpstr>1. وجود استراتيجية لضمان كفاية رأس المال</vt:lpstr>
      <vt:lpstr>1. وجود استراتيجية لضمان كفاية رأس المال</vt:lpstr>
      <vt:lpstr>1. وجود إستراتيجية لضمان كفاية رأس المال</vt:lpstr>
      <vt:lpstr>1. وجود إستراتيجية لضمان كفاية رأس المال</vt:lpstr>
      <vt:lpstr>1. وجود إستراتيجية لضمان كفاية رأس المال</vt:lpstr>
      <vt:lpstr>1. Strategy for Ensuring Capital Adequacy </vt:lpstr>
      <vt:lpstr>1. وجود إستراتيجية لضمان كفاية رأس المال</vt:lpstr>
      <vt:lpstr>1. وجود إستراتيجية لضمان كفاية رأس المال</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Assessment of all Material Risks </vt:lpstr>
      <vt:lpstr>الشريحة 48</vt:lpstr>
      <vt:lpstr>الشريحة 49</vt:lpstr>
      <vt:lpstr>الشريحة 50</vt:lpstr>
      <vt:lpstr>2. تقييم جميع المخاطر المادية </vt:lpstr>
      <vt:lpstr>2. تقييم جميع المخاطر المادية </vt:lpstr>
      <vt:lpstr>2. Assessment of all Material Risks</vt:lpstr>
      <vt:lpstr>2. Assessment of all Material Risks</vt:lpstr>
      <vt:lpstr>2. تقييم جميع المخاطر المادية </vt:lpstr>
      <vt:lpstr>2. تقييم جميع المخاطر المادية </vt:lpstr>
      <vt:lpstr>إجمالي الدخـــل</vt:lpstr>
      <vt:lpstr>الشريحة 58</vt:lpstr>
      <vt:lpstr>2. تقييم جميع المخاطر المادية </vt:lpstr>
      <vt:lpstr>2. Assessment of all Material Risks</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الشريحة 69</vt:lpstr>
      <vt:lpstr>الشريحة 70</vt:lpstr>
      <vt:lpstr>2. Assessment of all Material Risks</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تقييم جميع المخاطر المادية </vt:lpstr>
      <vt:lpstr>2. Assessment of all Material Risks</vt:lpstr>
      <vt:lpstr>2. Assessment of all Material Risks</vt:lpstr>
      <vt:lpstr>2. Assessment of all Material Risks</vt:lpstr>
      <vt:lpstr>Interest Rates in Banking Book/ Standardized Approach</vt:lpstr>
      <vt:lpstr>An Example for Standardized Approach to Calculate Capital for IRRB</vt:lpstr>
      <vt:lpstr>2. تقييم جميع المخاطر المادية </vt:lpstr>
      <vt:lpstr>2. تقييم جميع المخاطر المادية </vt:lpstr>
      <vt:lpstr>الشريحة 84</vt:lpstr>
      <vt:lpstr>2. تقييم جميع المخاطر المادية </vt:lpstr>
      <vt:lpstr>Submission Templates for ICAAP</vt:lpstr>
      <vt:lpstr>1. Executive Summary</vt:lpstr>
      <vt:lpstr>2. Executive Summary</vt:lpstr>
      <vt:lpstr>2. Background of ICAAP</vt:lpstr>
      <vt:lpstr>2. Background of ICAAP</vt:lpstr>
      <vt:lpstr>3. Business Strategy </vt:lpstr>
      <vt:lpstr>3. Business Strategy </vt:lpstr>
      <vt:lpstr>3. Business Strategy </vt:lpstr>
      <vt:lpstr>3. Business Strategy </vt:lpstr>
      <vt:lpstr>4. Risk Management Framework </vt:lpstr>
      <vt:lpstr>5. Risk Appetite Statement</vt:lpstr>
      <vt:lpstr>5. Risk Appetite Statement</vt:lpstr>
      <vt:lpstr>5. Risk Appetite Statement</vt:lpstr>
      <vt:lpstr>5. Risk Appetite Statement</vt:lpstr>
      <vt:lpstr>5. Risk Appetite Statement</vt:lpstr>
      <vt:lpstr>6. Risk Assessment (Material Risks)</vt:lpstr>
      <vt:lpstr>6. Risk Assessment (Material Risks)</vt:lpstr>
      <vt:lpstr>6. Risk Assessment (Material Risks)</vt:lpstr>
      <vt:lpstr>6. Risk Assessment (Material Risks)</vt:lpstr>
      <vt:lpstr>6. Risk Assessment (Material Risks)</vt:lpstr>
      <vt:lpstr>7. Stress Testing</vt:lpstr>
      <vt:lpstr>7. Stress Testing</vt:lpstr>
      <vt:lpstr>7. Stress Testing</vt:lpstr>
      <vt:lpstr>7. Stress Testing</vt:lpstr>
      <vt:lpstr>8. Capital Planning</vt:lpstr>
      <vt:lpstr>8. Capital Planning</vt:lpstr>
      <vt:lpstr>9. Challenge and Adoption of the ICAAP </vt:lpstr>
      <vt:lpstr>9. Challenge and Adoption of the ICAAP </vt:lpstr>
      <vt:lpstr>الشريحة 114</vt:lpstr>
      <vt:lpstr>9. Challenge and Adoption of the ICAAP </vt:lpstr>
      <vt:lpstr>9. Challenge and Adoption of the ICAAP </vt:lpstr>
      <vt:lpstr>Validation Process (SREP)</vt:lpstr>
      <vt:lpstr>Validation Process (SREP)</vt:lpstr>
      <vt:lpstr>Validation Process (SREP)</vt:lpstr>
      <vt:lpstr>Validation Process (SREP)</vt:lpstr>
      <vt:lpstr>Validation Process (SREP)</vt:lpstr>
      <vt:lpstr>Validation Process (SREP)</vt:lpstr>
      <vt:lpstr>Validation Process (SREP)</vt:lpstr>
      <vt:lpstr>Validation Process (SREP)</vt:lpstr>
      <vt:lpstr>Validation Process (SREP)</vt:lpstr>
      <vt:lpstr>Validation Process (SREP)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المراجعة الاشرافية وانضباط السوق</dc:title>
  <dc:creator>Waleed</dc:creator>
  <cp:lastModifiedBy>toshiba</cp:lastModifiedBy>
  <cp:revision>20</cp:revision>
  <dcterms:created xsi:type="dcterms:W3CDTF">2006-08-16T00:00:00Z</dcterms:created>
  <dcterms:modified xsi:type="dcterms:W3CDTF">2015-08-05T20:47:32Z</dcterms:modified>
</cp:coreProperties>
</file>