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10" r:id="rId3"/>
    <p:sldId id="258" r:id="rId4"/>
    <p:sldId id="311" r:id="rId5"/>
    <p:sldId id="268" r:id="rId6"/>
    <p:sldId id="269" r:id="rId7"/>
    <p:sldId id="270" r:id="rId8"/>
    <p:sldId id="271" r:id="rId9"/>
    <p:sldId id="272" r:id="rId10"/>
    <p:sldId id="273" r:id="rId11"/>
    <p:sldId id="27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48DA8D2-11B4-4EFE-B5B6-43BF432065C0}" type="datetimeFigureOut">
              <a:rPr lang="en-US" smtClean="0"/>
              <a:pPr/>
              <a:t>8/5/2015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DC6943-6D9B-4452-A885-AB7E5B6FF4B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8DA8D2-11B4-4EFE-B5B6-43BF432065C0}" type="datetimeFigureOut">
              <a:rPr lang="en-US" smtClean="0"/>
              <a:pPr/>
              <a:t>8/5/2015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DC6943-6D9B-4452-A885-AB7E5B6FF4B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8DA8D2-11B4-4EFE-B5B6-43BF432065C0}" type="datetimeFigureOut">
              <a:rPr lang="en-US" smtClean="0"/>
              <a:pPr/>
              <a:t>8/5/2015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DC6943-6D9B-4452-A885-AB7E5B6FF4B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8DA8D2-11B4-4EFE-B5B6-43BF432065C0}" type="datetimeFigureOut">
              <a:rPr lang="en-US" smtClean="0"/>
              <a:pPr/>
              <a:t>8/5/2015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DC6943-6D9B-4452-A885-AB7E5B6FF4B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8DA8D2-11B4-4EFE-B5B6-43BF432065C0}" type="datetimeFigureOut">
              <a:rPr lang="en-US" smtClean="0"/>
              <a:pPr/>
              <a:t>8/5/2015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DC6943-6D9B-4452-A885-AB7E5B6FF4B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48DA8D2-11B4-4EFE-B5B6-43BF432065C0}" type="datetimeFigureOut">
              <a:rPr lang="en-US" smtClean="0"/>
              <a:pPr/>
              <a:t>8/5/2015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DC6943-6D9B-4452-A885-AB7E5B6FF4B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48DA8D2-11B4-4EFE-B5B6-43BF432065C0}" type="datetimeFigureOut">
              <a:rPr lang="en-US" smtClean="0"/>
              <a:pPr/>
              <a:t>8/5/2015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DC6943-6D9B-4452-A885-AB7E5B6FF4B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48DA8D2-11B4-4EFE-B5B6-43BF432065C0}" type="datetimeFigureOut">
              <a:rPr lang="en-US" smtClean="0"/>
              <a:pPr/>
              <a:t>8/5/2015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DC6943-6D9B-4452-A885-AB7E5B6FF4B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8DA8D2-11B4-4EFE-B5B6-43BF432065C0}" type="datetimeFigureOut">
              <a:rPr lang="en-US" smtClean="0"/>
              <a:pPr/>
              <a:t>8/5/2015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DC6943-6D9B-4452-A885-AB7E5B6FF4B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8DA8D2-11B4-4EFE-B5B6-43BF432065C0}" type="datetimeFigureOut">
              <a:rPr lang="en-US" smtClean="0"/>
              <a:pPr/>
              <a:t>8/5/2015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DC6943-6D9B-4452-A885-AB7E5B6FF4B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8DA8D2-11B4-4EFE-B5B6-43BF432065C0}" type="datetimeFigureOut">
              <a:rPr lang="en-US" smtClean="0"/>
              <a:pPr/>
              <a:t>8/5/2015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DC6943-6D9B-4452-A885-AB7E5B6FF4B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8DA8D2-11B4-4EFE-B5B6-43BF432065C0}" type="datetimeFigureOut">
              <a:rPr lang="en-US" smtClean="0"/>
              <a:pPr/>
              <a:t>8/5/2015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DC6943-6D9B-4452-A885-AB7E5B6FF4B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Basel III</a:t>
            </a:r>
            <a:endParaRPr lang="en-US" dirty="0"/>
          </a:p>
        </p:txBody>
      </p:sp>
      <p:sp>
        <p:nvSpPr>
          <p:cNvPr id="3" name="Subtitle 2"/>
          <p:cNvSpPr>
            <a:spLocks noGrp="1"/>
          </p:cNvSpPr>
          <p:nvPr>
            <p:ph type="subTitle" idx="1"/>
          </p:nvPr>
        </p:nvSpPr>
        <p:spPr/>
        <p:txBody>
          <a:bodyPr/>
          <a:lstStyle/>
          <a:p>
            <a:r>
              <a:rPr lang="ar-JO" dirty="0" smtClean="0">
                <a:solidFill>
                  <a:schemeClr val="tx1"/>
                </a:solidFill>
              </a:rPr>
              <a:t>متطلبات رأس المال</a:t>
            </a:r>
            <a:endParaRPr lang="en-US"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Capital Conservation Buffer </a:t>
            </a:r>
            <a:r>
              <a:rPr lang="en-US" i="1" dirty="0" smtClean="0"/>
              <a:t>(Cont’d)</a:t>
            </a:r>
            <a:endParaRPr lang="en-US" i="1" dirty="0"/>
          </a:p>
        </p:txBody>
      </p:sp>
      <p:sp>
        <p:nvSpPr>
          <p:cNvPr id="3" name="Content Placeholder 2"/>
          <p:cNvSpPr>
            <a:spLocks noGrp="1"/>
          </p:cNvSpPr>
          <p:nvPr>
            <p:ph idx="1"/>
          </p:nvPr>
        </p:nvSpPr>
        <p:spPr>
          <a:xfrm>
            <a:off x="457200" y="1371600"/>
            <a:ext cx="8229600" cy="4267200"/>
          </a:xfrm>
        </p:spPr>
        <p:txBody>
          <a:bodyPr>
            <a:normAutofit fontScale="70000" lnSpcReduction="20000"/>
          </a:bodyPr>
          <a:lstStyle/>
          <a:p>
            <a:r>
              <a:rPr lang="en-GB" dirty="0">
                <a:latin typeface="Arial" pitchFamily="34" charset="0"/>
                <a:cs typeface="Arial" pitchFamily="34" charset="0"/>
              </a:rPr>
              <a:t>A capital conservation buffer of </a:t>
            </a:r>
            <a:r>
              <a:rPr lang="en-GB" b="1" dirty="0">
                <a:latin typeface="Arial" pitchFamily="34" charset="0"/>
                <a:cs typeface="Arial" pitchFamily="34" charset="0"/>
              </a:rPr>
              <a:t>2.5%</a:t>
            </a:r>
            <a:r>
              <a:rPr lang="en-GB" dirty="0">
                <a:latin typeface="Arial" pitchFamily="34" charset="0"/>
                <a:cs typeface="Arial" pitchFamily="34" charset="0"/>
              </a:rPr>
              <a:t>, comprised of Common Equity Tier 1, is established above the regulatory minimum capital </a:t>
            </a:r>
            <a:r>
              <a:rPr lang="en-GB" dirty="0" smtClean="0">
                <a:latin typeface="Arial" pitchFamily="34" charset="0"/>
                <a:cs typeface="Arial" pitchFamily="34" charset="0"/>
              </a:rPr>
              <a:t>requirement. </a:t>
            </a:r>
            <a:r>
              <a:rPr lang="en-GB" dirty="0">
                <a:latin typeface="Arial" pitchFamily="34" charset="0"/>
                <a:cs typeface="Arial" pitchFamily="34" charset="0"/>
              </a:rPr>
              <a:t>Capital distribution constraints will be imposed on a bank when capital levels fall within this range. Banks will be able to conduct business as normal when their capital levels fall into the conservation range as they experience losses. The constraints imposed only relate to distributions, not the operation of the bank</a:t>
            </a:r>
            <a:r>
              <a:rPr lang="en-GB" dirty="0" smtClean="0">
                <a:latin typeface="Arial" pitchFamily="34" charset="0"/>
                <a:cs typeface="Arial" pitchFamily="34" charset="0"/>
              </a:rPr>
              <a:t>.</a:t>
            </a:r>
          </a:p>
          <a:p>
            <a:endParaRPr lang="en-GB" dirty="0" smtClean="0">
              <a:latin typeface="Arial" pitchFamily="34" charset="0"/>
              <a:cs typeface="Arial" pitchFamily="34" charset="0"/>
            </a:endParaRPr>
          </a:p>
          <a:p>
            <a:r>
              <a:rPr lang="en-GB" dirty="0">
                <a:latin typeface="Arial" pitchFamily="34" charset="0"/>
                <a:cs typeface="Arial" pitchFamily="34" charset="0"/>
              </a:rPr>
              <a:t>Common Equity Tier 1 must first be used to meet the minimum capital requirements (including the 6% Tier 1 and 8% Total capital requirements if necessary), before the remainder can contribute to the capital conservation buffer</a:t>
            </a:r>
            <a:r>
              <a:rPr lang="en-GB" dirty="0"/>
              <a:t>.</a:t>
            </a:r>
            <a:endParaRPr lang="en-US" dirty="0"/>
          </a:p>
        </p:txBody>
      </p:sp>
      <p:sp>
        <p:nvSpPr>
          <p:cNvPr id="5" name="Rectangle 4"/>
          <p:cNvSpPr/>
          <p:nvPr/>
        </p:nvSpPr>
        <p:spPr>
          <a:xfrm>
            <a:off x="990600" y="5486400"/>
            <a:ext cx="7315200" cy="914400"/>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3200" dirty="0" smtClean="0">
                <a:solidFill>
                  <a:schemeClr val="tx1"/>
                </a:solidFill>
              </a:rPr>
              <a:t>Capital Conservation Buffer=  2.5%</a:t>
            </a:r>
            <a:endParaRPr lang="en-US" sz="3200" dirty="0">
              <a:solidFill>
                <a:schemeClr val="tx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011362"/>
          </a:xfrm>
        </p:spPr>
        <p:txBody>
          <a:bodyPr>
            <a:normAutofit fontScale="90000"/>
          </a:bodyPr>
          <a:lstStyle/>
          <a:p>
            <a:r>
              <a:rPr lang="en-GB" b="1" dirty="0"/>
              <a:t>Calibration of the Capital Framework </a:t>
            </a:r>
            <a:br>
              <a:rPr lang="en-GB" b="1" dirty="0"/>
            </a:br>
            <a:r>
              <a:rPr lang="en-GB" dirty="0" smtClean="0"/>
              <a:t> </a:t>
            </a:r>
            <a:r>
              <a:rPr lang="en-GB" dirty="0"/>
              <a:t>	</a:t>
            </a:r>
            <a:br>
              <a:rPr lang="en-GB" dirty="0"/>
            </a:br>
            <a:endParaRPr lang="en-US" dirty="0"/>
          </a:p>
        </p:txBody>
      </p:sp>
      <p:sp>
        <p:nvSpPr>
          <p:cNvPr id="3" name="Content Placeholder 2"/>
          <p:cNvSpPr>
            <a:spLocks noGrp="1"/>
          </p:cNvSpPr>
          <p:nvPr>
            <p:ph idx="1"/>
          </p:nvPr>
        </p:nvSpPr>
        <p:spPr>
          <a:xfrm>
            <a:off x="457200" y="1066800"/>
            <a:ext cx="8229600" cy="5059363"/>
          </a:xfrm>
        </p:spPr>
        <p:txBody>
          <a:bodyPr/>
          <a:lstStyle/>
          <a:p>
            <a:r>
              <a:rPr lang="en-GB" dirty="0" smtClean="0"/>
              <a:t>Capital requirements and buffers (all numbers in percent)</a:t>
            </a:r>
          </a:p>
          <a:p>
            <a:pPr>
              <a:buNone/>
            </a:pPr>
            <a:endParaRPr lang="en-US" dirty="0"/>
          </a:p>
        </p:txBody>
      </p:sp>
      <p:graphicFrame>
        <p:nvGraphicFramePr>
          <p:cNvPr id="5" name="Table 4"/>
          <p:cNvGraphicFramePr>
            <a:graphicFrameLocks noGrp="1"/>
          </p:cNvGraphicFramePr>
          <p:nvPr/>
        </p:nvGraphicFramePr>
        <p:xfrm>
          <a:off x="1143000" y="2209800"/>
          <a:ext cx="6781801" cy="3479800"/>
        </p:xfrm>
        <a:graphic>
          <a:graphicData uri="http://schemas.openxmlformats.org/drawingml/2006/table">
            <a:tbl>
              <a:tblPr firstRow="1" bandRow="1">
                <a:tableStyleId>{2D5ABB26-0587-4C30-8999-92F81FD0307C}</a:tableStyleId>
              </a:tblPr>
              <a:tblGrid>
                <a:gridCol w="1695450"/>
                <a:gridCol w="1695450"/>
                <a:gridCol w="1943100"/>
                <a:gridCol w="1447801"/>
              </a:tblGrid>
              <a:tr h="370840">
                <a:tc>
                  <a:txBody>
                    <a:bodyPr/>
                    <a:lstStyle/>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baseline="0" dirty="0" smtClean="0">
                          <a:solidFill>
                            <a:schemeClr val="tx1"/>
                          </a:solidFill>
                          <a:latin typeface="+mn-lt"/>
                          <a:ea typeface="+mn-ea"/>
                          <a:cs typeface="+mn-cs"/>
                        </a:rPr>
                        <a:t>Common Equity Tier 1 	</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baseline="0" dirty="0" smtClean="0">
                          <a:solidFill>
                            <a:schemeClr val="tx1"/>
                          </a:solidFill>
                          <a:latin typeface="+mn-lt"/>
                          <a:ea typeface="+mn-ea"/>
                          <a:cs typeface="+mn-cs"/>
                        </a:rPr>
                        <a:t>Tier 1 Capital 	</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1" kern="1200" baseline="0" dirty="0" smtClean="0">
                          <a:solidFill>
                            <a:schemeClr val="tx1"/>
                          </a:solidFill>
                          <a:latin typeface="+mn-lt"/>
                          <a:ea typeface="+mn-ea"/>
                          <a:cs typeface="+mn-cs"/>
                        </a:rPr>
                        <a:t>Total Capital 	</a:t>
                      </a:r>
                    </a:p>
                    <a:p>
                      <a:endParaRPr lang="en-US" dirty="0"/>
                    </a:p>
                  </a:txBody>
                  <a:tcPr/>
                </a:tc>
              </a:tr>
              <a:tr h="370840">
                <a:tc>
                  <a:txBody>
                    <a:bodyPr/>
                    <a:lstStyle/>
                    <a:p>
                      <a:r>
                        <a:rPr lang="en-US" b="1" dirty="0" smtClean="0"/>
                        <a:t>Minimum</a:t>
                      </a:r>
                      <a:endParaRPr lang="en-US" b="1" dirty="0"/>
                    </a:p>
                  </a:txBody>
                  <a:tcPr/>
                </a:tc>
                <a:tc>
                  <a:txBody>
                    <a:bodyPr/>
                    <a:lstStyle/>
                    <a:p>
                      <a:pPr algn="ctr"/>
                      <a:r>
                        <a:rPr lang="en-US" b="1" dirty="0" smtClean="0"/>
                        <a:t>4.5</a:t>
                      </a:r>
                      <a:endParaRPr lang="en-US" b="1" dirty="0"/>
                    </a:p>
                  </a:txBody>
                  <a:tcPr/>
                </a:tc>
                <a:tc>
                  <a:txBody>
                    <a:bodyPr/>
                    <a:lstStyle/>
                    <a:p>
                      <a:pPr algn="ctr"/>
                      <a:r>
                        <a:rPr lang="en-US" b="1" dirty="0" smtClean="0"/>
                        <a:t>6</a:t>
                      </a:r>
                      <a:endParaRPr lang="en-US" b="1" dirty="0"/>
                    </a:p>
                  </a:txBody>
                  <a:tcPr/>
                </a:tc>
                <a:tc>
                  <a:txBody>
                    <a:bodyPr/>
                    <a:lstStyle/>
                    <a:p>
                      <a:pPr algn="ctr"/>
                      <a:r>
                        <a:rPr lang="en-US" b="1" dirty="0" smtClean="0"/>
                        <a:t>8</a:t>
                      </a:r>
                      <a:endParaRPr lang="en-US" b="1" dirty="0"/>
                    </a:p>
                  </a:txBody>
                  <a:tcPr/>
                </a:tc>
              </a:tr>
              <a:tr h="370840">
                <a:tc>
                  <a:txBody>
                    <a:bodyPr/>
                    <a:lstStyle/>
                    <a:p>
                      <a:r>
                        <a:rPr lang="en-US" b="1" dirty="0" smtClean="0"/>
                        <a:t>Conservation Buffer</a:t>
                      </a:r>
                      <a:endParaRPr lang="en-US" b="1" dirty="0"/>
                    </a:p>
                  </a:txBody>
                  <a:tcPr/>
                </a:tc>
                <a:tc>
                  <a:txBody>
                    <a:bodyPr/>
                    <a:lstStyle/>
                    <a:p>
                      <a:pPr algn="ctr"/>
                      <a:r>
                        <a:rPr lang="en-US" b="1" dirty="0" smtClean="0"/>
                        <a:t>2.5</a:t>
                      </a:r>
                      <a:endParaRPr lang="en-US" b="1" dirty="0"/>
                    </a:p>
                  </a:txBody>
                  <a:tcPr/>
                </a:tc>
                <a:tc>
                  <a:txBody>
                    <a:bodyPr/>
                    <a:lstStyle/>
                    <a:p>
                      <a:endParaRPr lang="en-US" dirty="0"/>
                    </a:p>
                  </a:txBody>
                  <a:tcPr>
                    <a:solidFill>
                      <a:schemeClr val="tx2">
                        <a:lumMod val="20000"/>
                        <a:lumOff val="80000"/>
                      </a:schemeClr>
                    </a:solidFill>
                  </a:tcPr>
                </a:tc>
                <a:tc>
                  <a:txBody>
                    <a:bodyPr/>
                    <a:lstStyle/>
                    <a:p>
                      <a:endParaRPr lang="en-US" dirty="0"/>
                    </a:p>
                  </a:txBody>
                  <a:tcPr>
                    <a:solidFill>
                      <a:schemeClr val="tx2">
                        <a:lumMod val="20000"/>
                        <a:lumOff val="80000"/>
                      </a:schemeClr>
                    </a:solidFill>
                  </a:tcPr>
                </a:tc>
              </a:tr>
              <a:tr h="894080">
                <a:tc>
                  <a:txBody>
                    <a:bodyPr/>
                    <a:lstStyle/>
                    <a:p>
                      <a:r>
                        <a:rPr lang="en-US" b="1" dirty="0" smtClean="0"/>
                        <a:t>Minimum plus Conservation Buffer</a:t>
                      </a:r>
                      <a:endParaRPr lang="en-US" b="1" dirty="0"/>
                    </a:p>
                  </a:txBody>
                  <a:tcPr/>
                </a:tc>
                <a:tc>
                  <a:txBody>
                    <a:bodyPr/>
                    <a:lstStyle/>
                    <a:p>
                      <a:pPr algn="ctr"/>
                      <a:r>
                        <a:rPr lang="en-US" b="1" dirty="0" smtClean="0"/>
                        <a:t>7</a:t>
                      </a:r>
                      <a:endParaRPr lang="en-US" b="1" dirty="0"/>
                    </a:p>
                  </a:txBody>
                  <a:tcPr/>
                </a:tc>
                <a:tc>
                  <a:txBody>
                    <a:bodyPr/>
                    <a:lstStyle/>
                    <a:p>
                      <a:pPr algn="ctr"/>
                      <a:r>
                        <a:rPr lang="en-US" b="1" dirty="0" smtClean="0"/>
                        <a:t>8.5</a:t>
                      </a:r>
                      <a:endParaRPr lang="en-US" b="1" dirty="0"/>
                    </a:p>
                  </a:txBody>
                  <a:tcPr/>
                </a:tc>
                <a:tc>
                  <a:txBody>
                    <a:bodyPr/>
                    <a:lstStyle/>
                    <a:p>
                      <a:pPr algn="ctr"/>
                      <a:r>
                        <a:rPr lang="en-US" b="1" smtClean="0"/>
                        <a:t>10.5</a:t>
                      </a:r>
                      <a:endParaRPr lang="en-US" b="1" dirty="0"/>
                    </a:p>
                  </a:txBody>
                  <a:tcPr/>
                </a:tc>
              </a:tr>
              <a:tr h="370840">
                <a:tc>
                  <a:txBody>
                    <a:bodyPr/>
                    <a:lstStyle/>
                    <a:p>
                      <a:r>
                        <a:rPr lang="en-US" b="1" dirty="0" smtClean="0"/>
                        <a:t>Countercyclical Buffer range</a:t>
                      </a:r>
                      <a:endParaRPr lang="en-US" b="1" dirty="0"/>
                    </a:p>
                  </a:txBody>
                  <a:tcPr/>
                </a:tc>
                <a:tc>
                  <a:txBody>
                    <a:bodyPr/>
                    <a:lstStyle/>
                    <a:p>
                      <a:pPr algn="ctr"/>
                      <a:r>
                        <a:rPr lang="en-US" b="1" dirty="0" smtClean="0"/>
                        <a:t>0 - 2.5</a:t>
                      </a:r>
                      <a:endParaRPr lang="en-US" b="1" dirty="0"/>
                    </a:p>
                  </a:txBody>
                  <a:tcPr/>
                </a:tc>
                <a:tc>
                  <a:txBody>
                    <a:bodyPr/>
                    <a:lstStyle/>
                    <a:p>
                      <a:endParaRPr lang="en-US" sz="1800" kern="1200" dirty="0">
                        <a:solidFill>
                          <a:schemeClr val="tx1"/>
                        </a:solidFill>
                        <a:latin typeface="+mn-lt"/>
                        <a:ea typeface="+mn-ea"/>
                        <a:cs typeface="+mn-cs"/>
                      </a:endParaRPr>
                    </a:p>
                  </a:txBody>
                  <a:tcPr>
                    <a:solidFill>
                      <a:schemeClr val="tx2">
                        <a:lumMod val="20000"/>
                        <a:lumOff val="8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a:txBody>
                  <a:tcPr>
                    <a:solidFill>
                      <a:schemeClr val="tx2">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Basel III/ main elements</a:t>
            </a:r>
            <a:endParaRPr lang="en-US" dirty="0"/>
          </a:p>
        </p:txBody>
      </p:sp>
      <p:sp>
        <p:nvSpPr>
          <p:cNvPr id="3" name="Content Placeholder 2"/>
          <p:cNvSpPr>
            <a:spLocks noGrp="1"/>
          </p:cNvSpPr>
          <p:nvPr>
            <p:ph idx="1"/>
          </p:nvPr>
        </p:nvSpPr>
        <p:spPr/>
        <p:txBody>
          <a:bodyPr>
            <a:normAutofit fontScale="92500" lnSpcReduction="20000"/>
          </a:bodyPr>
          <a:lstStyle/>
          <a:p>
            <a:pPr>
              <a:buNone/>
              <a:defRPr/>
            </a:pPr>
            <a:r>
              <a:rPr lang="en-US" dirty="0" smtClean="0"/>
              <a:t>Enhancing the quality of capital</a:t>
            </a:r>
            <a:endParaRPr lang="ar-JO" dirty="0" smtClean="0"/>
          </a:p>
          <a:p>
            <a:pPr rtl="1">
              <a:buNone/>
            </a:pPr>
            <a:r>
              <a:rPr lang="en-US" dirty="0" smtClean="0"/>
              <a:t> </a:t>
            </a:r>
          </a:p>
          <a:p>
            <a:pPr rtl="1">
              <a:buNone/>
            </a:pPr>
            <a:r>
              <a:rPr lang="en-US" dirty="0" smtClean="0"/>
              <a:t>Adding conservation buffer</a:t>
            </a:r>
            <a:endParaRPr lang="ar-JO" dirty="0" smtClean="0"/>
          </a:p>
          <a:p>
            <a:pPr rtl="1">
              <a:buNone/>
            </a:pPr>
            <a:endParaRPr lang="ar-JO" dirty="0" smtClean="0"/>
          </a:p>
          <a:p>
            <a:pPr rtl="1">
              <a:buNone/>
            </a:pPr>
            <a:r>
              <a:rPr lang="en-US" dirty="0" smtClean="0"/>
              <a:t>Adding countercyclical buffer</a:t>
            </a:r>
            <a:endParaRPr lang="ar-JO" dirty="0" smtClean="0"/>
          </a:p>
          <a:p>
            <a:pPr rtl="1">
              <a:buNone/>
            </a:pPr>
            <a:endParaRPr lang="ar-JO" dirty="0" smtClean="0"/>
          </a:p>
          <a:p>
            <a:pPr rtl="1">
              <a:buNone/>
            </a:pPr>
            <a:r>
              <a:rPr lang="en-US" dirty="0" smtClean="0"/>
              <a:t>Leverage ratio</a:t>
            </a:r>
            <a:endParaRPr lang="ar-JO" dirty="0" smtClean="0"/>
          </a:p>
          <a:p>
            <a:pPr algn="just" rtl="1">
              <a:buNone/>
            </a:pPr>
            <a:endParaRPr lang="ar-JO" dirty="0" smtClean="0"/>
          </a:p>
          <a:p>
            <a:pPr rtl="1">
              <a:buNone/>
            </a:pPr>
            <a:r>
              <a:rPr lang="en-US" dirty="0" smtClean="0"/>
              <a:t>LCR and NSFR</a:t>
            </a:r>
          </a:p>
          <a:p>
            <a:pPr>
              <a:buNone/>
              <a:defRPr/>
            </a:pPr>
            <a:endParaRPr lang="en-US" dirty="0" smtClean="0"/>
          </a:p>
          <a:p>
            <a:pPr>
              <a:defRPr/>
            </a:pPr>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Tier 1 Capital</a:t>
            </a:r>
            <a:endParaRPr lang="en-US" dirty="0"/>
          </a:p>
        </p:txBody>
      </p:sp>
      <p:sp>
        <p:nvSpPr>
          <p:cNvPr id="3" name="Content Placeholder 2"/>
          <p:cNvSpPr>
            <a:spLocks noGrp="1"/>
          </p:cNvSpPr>
          <p:nvPr>
            <p:ph idx="1"/>
          </p:nvPr>
        </p:nvSpPr>
        <p:spPr/>
        <p:txBody>
          <a:bodyPr/>
          <a:lstStyle/>
          <a:p>
            <a:r>
              <a:rPr lang="en-US" dirty="0" smtClean="0"/>
              <a:t>Tier 1 capital (going-concern capital):</a:t>
            </a:r>
          </a:p>
          <a:p>
            <a:pPr>
              <a:buNone/>
            </a:pPr>
            <a:endParaRPr lang="en-US" dirty="0" smtClean="0"/>
          </a:p>
          <a:p>
            <a:pPr marL="514350" indent="-514350">
              <a:buAutoNum type="alphaLcPeriod"/>
            </a:pPr>
            <a:r>
              <a:rPr lang="en-US" dirty="0" smtClean="0"/>
              <a:t>Common Equity Tier 1 (CET 1)</a:t>
            </a:r>
          </a:p>
          <a:p>
            <a:pPr marL="514350" indent="-514350">
              <a:buNone/>
            </a:pPr>
            <a:endParaRPr lang="en-US" dirty="0" smtClean="0"/>
          </a:p>
          <a:p>
            <a:pPr marL="514350" indent="-514350">
              <a:buNone/>
            </a:pPr>
            <a:r>
              <a:rPr lang="en-US" dirty="0" smtClean="0"/>
              <a:t>b.   Additional Tier 1 Capital</a:t>
            </a:r>
          </a:p>
          <a:p>
            <a:pPr marL="514350" indent="-514350">
              <a:buNone/>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dk1"/>
          </a:lnRef>
          <a:fillRef idx="2">
            <a:schemeClr val="dk1"/>
          </a:fillRef>
          <a:effectRef idx="1">
            <a:schemeClr val="dk1"/>
          </a:effectRef>
          <a:fontRef idx="minor">
            <a:schemeClr val="dk1"/>
          </a:fontRef>
        </p:style>
        <p:txBody>
          <a:bodyPr/>
          <a:lstStyle/>
          <a:p>
            <a:r>
              <a:rPr lang="en-US" dirty="0" smtClean="0"/>
              <a:t>Leverage Ratio</a:t>
            </a:r>
            <a:endParaRPr lang="en-US" dirty="0"/>
          </a:p>
        </p:txBody>
      </p:sp>
      <p:sp>
        <p:nvSpPr>
          <p:cNvPr id="3" name="Content Placeholder 2"/>
          <p:cNvSpPr>
            <a:spLocks noGrp="1"/>
          </p:cNvSpPr>
          <p:nvPr>
            <p:ph idx="1"/>
          </p:nvPr>
        </p:nvSpPr>
        <p:spPr>
          <a:ln>
            <a:noFill/>
          </a:ln>
        </p:spPr>
        <p:style>
          <a:lnRef idx="2">
            <a:schemeClr val="dk1"/>
          </a:lnRef>
          <a:fillRef idx="1">
            <a:schemeClr val="lt1"/>
          </a:fillRef>
          <a:effectRef idx="0">
            <a:schemeClr val="dk1"/>
          </a:effectRef>
          <a:fontRef idx="minor">
            <a:schemeClr val="dk1"/>
          </a:fontRef>
        </p:style>
        <p:txBody>
          <a:bodyPr/>
          <a:lstStyle/>
          <a:p>
            <a:pPr>
              <a:buNone/>
            </a:pPr>
            <a:endParaRPr lang="en-US" dirty="0"/>
          </a:p>
        </p:txBody>
      </p:sp>
      <p:grpSp>
        <p:nvGrpSpPr>
          <p:cNvPr id="7" name="Group 22"/>
          <p:cNvGrpSpPr/>
          <p:nvPr/>
        </p:nvGrpSpPr>
        <p:grpSpPr>
          <a:xfrm>
            <a:off x="914400" y="2286000"/>
            <a:ext cx="7467600" cy="1828800"/>
            <a:chOff x="914400" y="2286000"/>
            <a:chExt cx="7467600" cy="1828800"/>
          </a:xfrm>
        </p:grpSpPr>
        <p:sp>
          <p:nvSpPr>
            <p:cNvPr id="4" name="Rectangle 3"/>
            <p:cNvSpPr/>
            <p:nvPr/>
          </p:nvSpPr>
          <p:spPr>
            <a:xfrm>
              <a:off x="914400" y="2362200"/>
              <a:ext cx="2057400" cy="1447800"/>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3200" b="1" dirty="0" smtClean="0"/>
                <a:t>Leverage Ratio</a:t>
              </a:r>
              <a:endParaRPr lang="en-US" sz="3200" b="1" dirty="0"/>
            </a:p>
          </p:txBody>
        </p:sp>
        <p:sp>
          <p:nvSpPr>
            <p:cNvPr id="5" name="Equal 4"/>
            <p:cNvSpPr/>
            <p:nvPr/>
          </p:nvSpPr>
          <p:spPr>
            <a:xfrm>
              <a:off x="3124200" y="2667000"/>
              <a:ext cx="914400" cy="914400"/>
            </a:xfrm>
            <a:prstGeom prst="mathEqual">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tx1"/>
                </a:solidFill>
              </a:endParaRPr>
            </a:p>
          </p:txBody>
        </p:sp>
        <p:sp>
          <p:nvSpPr>
            <p:cNvPr id="6" name="Rectangle 5"/>
            <p:cNvSpPr/>
            <p:nvPr/>
          </p:nvSpPr>
          <p:spPr>
            <a:xfrm>
              <a:off x="3886200" y="2286000"/>
              <a:ext cx="2667000" cy="914400"/>
            </a:xfrm>
            <a:prstGeom prst="rect">
              <a:avLst/>
            </a:prstGeom>
            <a:solidFill>
              <a:schemeClr val="bg1"/>
            </a:solidFill>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3200" b="1" dirty="0" smtClean="0"/>
                <a:t>Tier 1 Capital</a:t>
              </a:r>
              <a:endParaRPr lang="en-US" sz="3200" b="1" dirty="0"/>
            </a:p>
          </p:txBody>
        </p:sp>
        <p:cxnSp>
          <p:nvCxnSpPr>
            <p:cNvPr id="8" name="Straight Connector 7"/>
            <p:cNvCxnSpPr/>
            <p:nvPr/>
          </p:nvCxnSpPr>
          <p:spPr>
            <a:xfrm>
              <a:off x="4114800" y="3124200"/>
              <a:ext cx="2438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4038600" y="3200400"/>
              <a:ext cx="2514600" cy="914400"/>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3200" b="1" dirty="0" smtClean="0"/>
                <a:t>Exposure</a:t>
              </a:r>
              <a:endParaRPr lang="en-US" sz="3200" b="1" dirty="0"/>
            </a:p>
          </p:txBody>
        </p:sp>
        <p:sp>
          <p:nvSpPr>
            <p:cNvPr id="18" name="Rectangle 17"/>
            <p:cNvSpPr/>
            <p:nvPr/>
          </p:nvSpPr>
          <p:spPr>
            <a:xfrm>
              <a:off x="6629400" y="2590800"/>
              <a:ext cx="9144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dirty="0" smtClean="0">
                  <a:solidFill>
                    <a:schemeClr val="tx1"/>
                  </a:solidFill>
                </a:rPr>
                <a:t>≥</a:t>
              </a:r>
              <a:endParaRPr lang="en-US" sz="7200" b="1" dirty="0">
                <a:solidFill>
                  <a:schemeClr val="tx1"/>
                </a:solidFill>
              </a:endParaRPr>
            </a:p>
          </p:txBody>
        </p:sp>
        <p:sp>
          <p:nvSpPr>
            <p:cNvPr id="22" name="Rectangle 21"/>
            <p:cNvSpPr/>
            <p:nvPr/>
          </p:nvSpPr>
          <p:spPr>
            <a:xfrm>
              <a:off x="7467600" y="2590800"/>
              <a:ext cx="914400"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ln>
                    <a:solidFill>
                      <a:schemeClr val="tx1"/>
                    </a:solidFill>
                  </a:ln>
                  <a:solidFill>
                    <a:sysClr val="windowText" lastClr="000000"/>
                  </a:solidFill>
                </a:rPr>
                <a:t>3 %</a:t>
              </a:r>
              <a:endParaRPr lang="en-US" sz="3200" dirty="0">
                <a:ln>
                  <a:solidFill>
                    <a:schemeClr val="tx1"/>
                  </a:solidFill>
                </a:ln>
                <a:solidFill>
                  <a:sysClr val="windowText" lastClr="000000"/>
                </a:solidFill>
              </a:endParaRPr>
            </a:p>
          </p:txBody>
        </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Pillar 1 Ratios</a:t>
            </a:r>
            <a:endParaRPr lang="en-US" dirty="0"/>
          </a:p>
        </p:txBody>
      </p:sp>
      <p:sp>
        <p:nvSpPr>
          <p:cNvPr id="3" name="Content Placeholder 2"/>
          <p:cNvSpPr>
            <a:spLocks noGrp="1"/>
          </p:cNvSpPr>
          <p:nvPr>
            <p:ph idx="1"/>
          </p:nvPr>
        </p:nvSpPr>
        <p:spPr/>
        <p:txBody>
          <a:bodyPr/>
          <a:lstStyle/>
          <a:p>
            <a:pPr marL="514350" indent="-514350">
              <a:buFont typeface="+mj-lt"/>
              <a:buAutoNum type="alphaLcParenR"/>
            </a:pPr>
            <a:r>
              <a:rPr lang="en-US" dirty="0" smtClean="0"/>
              <a:t>Minimum Common Equity Capital Ratio</a:t>
            </a:r>
          </a:p>
          <a:p>
            <a:pPr marL="514350" indent="-514350">
              <a:buFont typeface="+mj-lt"/>
              <a:buAutoNum type="alphaLcParenR"/>
            </a:pPr>
            <a:endParaRPr lang="en-US" dirty="0"/>
          </a:p>
          <a:p>
            <a:pPr marL="514350" indent="-514350">
              <a:buFont typeface="+mj-lt"/>
              <a:buAutoNum type="alphaLcParenR"/>
            </a:pPr>
            <a:r>
              <a:rPr lang="en-US" dirty="0" smtClean="0"/>
              <a:t>Minimum Tier 1 Capital Ratio</a:t>
            </a:r>
          </a:p>
          <a:p>
            <a:pPr marL="514350" indent="-514350">
              <a:buFont typeface="+mj-lt"/>
              <a:buAutoNum type="alphaLcParenR"/>
            </a:pPr>
            <a:endParaRPr lang="en-US" dirty="0"/>
          </a:p>
          <a:p>
            <a:pPr marL="514350" indent="-514350">
              <a:buFont typeface="+mj-lt"/>
              <a:buAutoNum type="alphaLcParenR"/>
            </a:pPr>
            <a:r>
              <a:rPr lang="en-US" dirty="0" smtClean="0"/>
              <a:t>Minimum Total Capital</a:t>
            </a:r>
          </a:p>
          <a:p>
            <a:endParaRPr lang="en-US" dirty="0"/>
          </a:p>
          <a:p>
            <a:pPr>
              <a:buNone/>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44562"/>
          </a:xfrm>
        </p:spPr>
        <p:txBody>
          <a:bodyPr>
            <a:normAutofit fontScale="90000"/>
          </a:bodyPr>
          <a:lstStyle/>
          <a:p>
            <a:r>
              <a:rPr lang="en-US" dirty="0" smtClean="0"/>
              <a:t/>
            </a:r>
            <a:br>
              <a:rPr lang="en-US" dirty="0" smtClean="0"/>
            </a:br>
            <a:r>
              <a:rPr lang="en-US" dirty="0" smtClean="0"/>
              <a:t>a) Minimum Common Equity Capital Ratio</a:t>
            </a:r>
            <a:br>
              <a:rPr lang="en-US" dirty="0" smtClean="0"/>
            </a:br>
            <a:endParaRPr lang="en-US" dirty="0"/>
          </a:p>
        </p:txBody>
      </p:sp>
      <p:grpSp>
        <p:nvGrpSpPr>
          <p:cNvPr id="4" name="Content Placeholder 3"/>
          <p:cNvGrpSpPr>
            <a:grpSpLocks noGrp="1"/>
          </p:cNvGrpSpPr>
          <p:nvPr>
            <p:ph idx="1"/>
          </p:nvPr>
        </p:nvGrpSpPr>
        <p:grpSpPr>
          <a:xfrm>
            <a:off x="457200" y="1600200"/>
            <a:ext cx="8382000" cy="4525963"/>
            <a:chOff x="914400" y="2286000"/>
            <a:chExt cx="7605889" cy="1828800"/>
          </a:xfrm>
        </p:grpSpPr>
        <p:sp>
          <p:nvSpPr>
            <p:cNvPr id="5" name="Rectangle 4"/>
            <p:cNvSpPr/>
            <p:nvPr/>
          </p:nvSpPr>
          <p:spPr>
            <a:xfrm>
              <a:off x="914400" y="2362200"/>
              <a:ext cx="2057400" cy="1447800"/>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3200" b="1" dirty="0" smtClean="0"/>
                <a:t>Minimum Common Equity Capital Ratio</a:t>
              </a:r>
              <a:endParaRPr lang="en-US" sz="3200" b="1" dirty="0"/>
            </a:p>
          </p:txBody>
        </p:sp>
        <p:sp>
          <p:nvSpPr>
            <p:cNvPr id="6" name="Equal 5"/>
            <p:cNvSpPr/>
            <p:nvPr/>
          </p:nvSpPr>
          <p:spPr>
            <a:xfrm>
              <a:off x="2712156" y="2667000"/>
              <a:ext cx="1326445" cy="914400"/>
            </a:xfrm>
            <a:prstGeom prst="mathEqual">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100" dirty="0">
                <a:solidFill>
                  <a:schemeClr val="tx1"/>
                </a:solidFill>
              </a:endParaRPr>
            </a:p>
          </p:txBody>
        </p:sp>
        <p:sp>
          <p:nvSpPr>
            <p:cNvPr id="7" name="Rectangle 6"/>
            <p:cNvSpPr/>
            <p:nvPr/>
          </p:nvSpPr>
          <p:spPr>
            <a:xfrm>
              <a:off x="3886200" y="2286000"/>
              <a:ext cx="2667000" cy="914400"/>
            </a:xfrm>
            <a:prstGeom prst="rect">
              <a:avLst/>
            </a:prstGeom>
            <a:solidFill>
              <a:schemeClr val="bg1"/>
            </a:solidFill>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3200" b="1" dirty="0" smtClean="0"/>
                <a:t>Common  Equity Tier 1 Capital</a:t>
              </a:r>
              <a:endParaRPr lang="en-US" sz="3200" b="1" dirty="0"/>
            </a:p>
          </p:txBody>
        </p:sp>
        <p:cxnSp>
          <p:nvCxnSpPr>
            <p:cNvPr id="8" name="Straight Connector 7"/>
            <p:cNvCxnSpPr/>
            <p:nvPr/>
          </p:nvCxnSpPr>
          <p:spPr>
            <a:xfrm>
              <a:off x="4114800" y="3124200"/>
              <a:ext cx="2438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4038600" y="3200400"/>
              <a:ext cx="2514600" cy="914400"/>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3200" b="1" dirty="0" smtClean="0"/>
                <a:t>RWAs</a:t>
              </a:r>
              <a:endParaRPr lang="en-US" sz="3200" b="1" dirty="0"/>
            </a:p>
          </p:txBody>
        </p:sp>
        <p:sp>
          <p:nvSpPr>
            <p:cNvPr id="10" name="Rectangle 9"/>
            <p:cNvSpPr/>
            <p:nvPr/>
          </p:nvSpPr>
          <p:spPr>
            <a:xfrm>
              <a:off x="6629400" y="2590800"/>
              <a:ext cx="9144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dirty="0" smtClean="0">
                  <a:solidFill>
                    <a:schemeClr val="tx1"/>
                  </a:solidFill>
                </a:rPr>
                <a:t>≥</a:t>
              </a:r>
              <a:endParaRPr lang="en-US" sz="7200" b="1" dirty="0">
                <a:solidFill>
                  <a:schemeClr val="tx1"/>
                </a:solidFill>
              </a:endParaRPr>
            </a:p>
          </p:txBody>
        </p:sp>
        <p:sp>
          <p:nvSpPr>
            <p:cNvPr id="11" name="Rectangle 10"/>
            <p:cNvSpPr/>
            <p:nvPr/>
          </p:nvSpPr>
          <p:spPr>
            <a:xfrm>
              <a:off x="7413978" y="2590800"/>
              <a:ext cx="1106311"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ln>
                    <a:solidFill>
                      <a:schemeClr val="tx1"/>
                    </a:solidFill>
                  </a:ln>
                  <a:solidFill>
                    <a:sysClr val="windowText" lastClr="000000"/>
                  </a:solidFill>
                </a:rPr>
                <a:t>4.5%*</a:t>
              </a:r>
              <a:endParaRPr lang="en-US" sz="3200" dirty="0">
                <a:ln>
                  <a:solidFill>
                    <a:schemeClr val="tx1"/>
                  </a:solidFill>
                </a:ln>
                <a:solidFill>
                  <a:sysClr val="windowText" lastClr="000000"/>
                </a:solidFill>
              </a:endParaRPr>
            </a:p>
          </p:txBody>
        </p:sp>
      </p:grpSp>
      <p:sp>
        <p:nvSpPr>
          <p:cNvPr id="12" name="Rectangle 11"/>
          <p:cNvSpPr/>
          <p:nvPr/>
        </p:nvSpPr>
        <p:spPr>
          <a:xfrm>
            <a:off x="0" y="5486400"/>
            <a:ext cx="8763000" cy="914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tx1"/>
                </a:solidFill>
              </a:rPr>
              <a:t>* Transitional arrangements from 3.5% to 4.5%</a:t>
            </a:r>
            <a:endParaRPr lang="en-US" sz="3200" b="1" dirty="0">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 Minimum Tier 1 Capital Ratio</a:t>
            </a:r>
            <a:endParaRPr lang="en-US" dirty="0"/>
          </a:p>
        </p:txBody>
      </p:sp>
      <p:grpSp>
        <p:nvGrpSpPr>
          <p:cNvPr id="4" name="Content Placeholder 3"/>
          <p:cNvGrpSpPr>
            <a:grpSpLocks noGrp="1"/>
          </p:cNvGrpSpPr>
          <p:nvPr>
            <p:ph idx="1"/>
          </p:nvPr>
        </p:nvGrpSpPr>
        <p:grpSpPr>
          <a:xfrm>
            <a:off x="457200" y="1600200"/>
            <a:ext cx="8229600" cy="4525963"/>
            <a:chOff x="914400" y="2286000"/>
            <a:chExt cx="7467600" cy="1828800"/>
          </a:xfrm>
        </p:grpSpPr>
        <p:sp>
          <p:nvSpPr>
            <p:cNvPr id="5" name="Rectangle 4"/>
            <p:cNvSpPr/>
            <p:nvPr/>
          </p:nvSpPr>
          <p:spPr>
            <a:xfrm>
              <a:off x="914400" y="2362200"/>
              <a:ext cx="2057400" cy="1447800"/>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3200" b="1" dirty="0" smtClean="0"/>
                <a:t>Minimum Tier 1 Capital Ratio</a:t>
              </a:r>
              <a:endParaRPr lang="en-US" sz="3200" b="1" dirty="0"/>
            </a:p>
          </p:txBody>
        </p:sp>
        <p:sp>
          <p:nvSpPr>
            <p:cNvPr id="6" name="Equal 5"/>
            <p:cNvSpPr/>
            <p:nvPr/>
          </p:nvSpPr>
          <p:spPr>
            <a:xfrm>
              <a:off x="3124200" y="2667000"/>
              <a:ext cx="914400" cy="914400"/>
            </a:xfrm>
            <a:prstGeom prst="mathEqual">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tx1"/>
                </a:solidFill>
              </a:endParaRPr>
            </a:p>
          </p:txBody>
        </p:sp>
        <p:sp>
          <p:nvSpPr>
            <p:cNvPr id="7" name="Rectangle 6"/>
            <p:cNvSpPr/>
            <p:nvPr/>
          </p:nvSpPr>
          <p:spPr>
            <a:xfrm>
              <a:off x="3886200" y="2286000"/>
              <a:ext cx="2667000" cy="914400"/>
            </a:xfrm>
            <a:prstGeom prst="rect">
              <a:avLst/>
            </a:prstGeom>
            <a:solidFill>
              <a:schemeClr val="bg1"/>
            </a:solidFill>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3200" b="1" dirty="0" smtClean="0"/>
                <a:t>Tier 1 Capital</a:t>
              </a:r>
              <a:endParaRPr lang="en-US" sz="3200" b="1" dirty="0"/>
            </a:p>
          </p:txBody>
        </p:sp>
        <p:cxnSp>
          <p:nvCxnSpPr>
            <p:cNvPr id="8" name="Straight Connector 7"/>
            <p:cNvCxnSpPr/>
            <p:nvPr/>
          </p:nvCxnSpPr>
          <p:spPr>
            <a:xfrm>
              <a:off x="4114800" y="3124200"/>
              <a:ext cx="2438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4038600" y="3200400"/>
              <a:ext cx="2514600" cy="914400"/>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3200" b="1" dirty="0" smtClean="0"/>
                <a:t>RWAs</a:t>
              </a:r>
              <a:endParaRPr lang="en-US" sz="3200" b="1" dirty="0"/>
            </a:p>
          </p:txBody>
        </p:sp>
        <p:sp>
          <p:nvSpPr>
            <p:cNvPr id="10" name="Rectangle 9"/>
            <p:cNvSpPr/>
            <p:nvPr/>
          </p:nvSpPr>
          <p:spPr>
            <a:xfrm>
              <a:off x="6629400" y="2590800"/>
              <a:ext cx="9144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dirty="0" smtClean="0">
                  <a:solidFill>
                    <a:schemeClr val="tx1"/>
                  </a:solidFill>
                </a:rPr>
                <a:t>≥</a:t>
              </a:r>
              <a:endParaRPr lang="en-US" sz="7200" b="1" dirty="0">
                <a:solidFill>
                  <a:schemeClr val="tx1"/>
                </a:solidFill>
              </a:endParaRPr>
            </a:p>
          </p:txBody>
        </p:sp>
        <p:sp>
          <p:nvSpPr>
            <p:cNvPr id="11" name="Rectangle 10"/>
            <p:cNvSpPr/>
            <p:nvPr/>
          </p:nvSpPr>
          <p:spPr>
            <a:xfrm>
              <a:off x="7467600" y="2590800"/>
              <a:ext cx="914400"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ln>
                    <a:solidFill>
                      <a:schemeClr val="tx1"/>
                    </a:solidFill>
                  </a:ln>
                  <a:solidFill>
                    <a:sysClr val="windowText" lastClr="000000"/>
                  </a:solidFill>
                </a:rPr>
                <a:t>6 %</a:t>
              </a:r>
              <a:endParaRPr lang="en-US" sz="3200" dirty="0">
                <a:ln>
                  <a:solidFill>
                    <a:schemeClr val="tx1"/>
                  </a:solidFill>
                </a:ln>
                <a:solidFill>
                  <a:sysClr val="windowText" lastClr="000000"/>
                </a:solidFill>
              </a:endParaRPr>
            </a:p>
          </p:txBody>
        </p:sp>
      </p:gr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 Minimum Total Capital</a:t>
            </a:r>
            <a:br>
              <a:rPr lang="en-US" dirty="0" smtClean="0"/>
            </a:br>
            <a:endParaRPr lang="en-US" dirty="0"/>
          </a:p>
        </p:txBody>
      </p:sp>
      <p:grpSp>
        <p:nvGrpSpPr>
          <p:cNvPr id="4" name="Content Placeholder 3"/>
          <p:cNvGrpSpPr>
            <a:grpSpLocks noGrp="1"/>
          </p:cNvGrpSpPr>
          <p:nvPr>
            <p:ph idx="1"/>
          </p:nvPr>
        </p:nvGrpSpPr>
        <p:grpSpPr>
          <a:xfrm>
            <a:off x="457200" y="1600200"/>
            <a:ext cx="8229600" cy="4525963"/>
            <a:chOff x="914400" y="2286000"/>
            <a:chExt cx="7467600" cy="1828800"/>
          </a:xfrm>
        </p:grpSpPr>
        <p:sp>
          <p:nvSpPr>
            <p:cNvPr id="5" name="Rectangle 4"/>
            <p:cNvSpPr/>
            <p:nvPr/>
          </p:nvSpPr>
          <p:spPr>
            <a:xfrm>
              <a:off x="914400" y="2362200"/>
              <a:ext cx="2057400" cy="1447800"/>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3200" b="1" dirty="0" smtClean="0"/>
                <a:t>Minimum Total Capital Ratio</a:t>
              </a:r>
              <a:endParaRPr lang="en-US" sz="3200" b="1" dirty="0"/>
            </a:p>
          </p:txBody>
        </p:sp>
        <p:sp>
          <p:nvSpPr>
            <p:cNvPr id="6" name="Equal 5"/>
            <p:cNvSpPr/>
            <p:nvPr/>
          </p:nvSpPr>
          <p:spPr>
            <a:xfrm>
              <a:off x="3124200" y="2667000"/>
              <a:ext cx="914400" cy="914400"/>
            </a:xfrm>
            <a:prstGeom prst="mathEqual">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tx1"/>
                </a:solidFill>
              </a:endParaRPr>
            </a:p>
          </p:txBody>
        </p:sp>
        <p:sp>
          <p:nvSpPr>
            <p:cNvPr id="7" name="Rectangle 6"/>
            <p:cNvSpPr/>
            <p:nvPr/>
          </p:nvSpPr>
          <p:spPr>
            <a:xfrm>
              <a:off x="3886200" y="2286000"/>
              <a:ext cx="2667000" cy="914400"/>
            </a:xfrm>
            <a:prstGeom prst="rect">
              <a:avLst/>
            </a:prstGeom>
            <a:solidFill>
              <a:schemeClr val="bg1"/>
            </a:solidFill>
            <a:ln>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3200" b="1" dirty="0" smtClean="0"/>
                <a:t>Total Capital</a:t>
              </a:r>
              <a:endParaRPr lang="en-US" sz="3200" b="1" dirty="0"/>
            </a:p>
          </p:txBody>
        </p:sp>
        <p:cxnSp>
          <p:nvCxnSpPr>
            <p:cNvPr id="8" name="Straight Connector 7"/>
            <p:cNvCxnSpPr/>
            <p:nvPr/>
          </p:nvCxnSpPr>
          <p:spPr>
            <a:xfrm>
              <a:off x="4114800" y="3124200"/>
              <a:ext cx="2438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4038600" y="3200400"/>
              <a:ext cx="2514600" cy="914400"/>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3200" b="1" dirty="0" smtClean="0"/>
                <a:t>RWAs</a:t>
              </a:r>
              <a:endParaRPr lang="en-US" sz="3200" b="1" dirty="0"/>
            </a:p>
          </p:txBody>
        </p:sp>
        <p:sp>
          <p:nvSpPr>
            <p:cNvPr id="10" name="Rectangle 9"/>
            <p:cNvSpPr/>
            <p:nvPr/>
          </p:nvSpPr>
          <p:spPr>
            <a:xfrm>
              <a:off x="6629400" y="2590800"/>
              <a:ext cx="9144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7200" b="1" dirty="0" smtClean="0">
                  <a:solidFill>
                    <a:schemeClr val="tx1"/>
                  </a:solidFill>
                </a:rPr>
                <a:t>≥</a:t>
              </a:r>
              <a:endParaRPr lang="en-US" sz="7200" b="1" dirty="0">
                <a:solidFill>
                  <a:schemeClr val="tx1"/>
                </a:solidFill>
              </a:endParaRPr>
            </a:p>
          </p:txBody>
        </p:sp>
        <p:sp>
          <p:nvSpPr>
            <p:cNvPr id="11" name="Rectangle 10"/>
            <p:cNvSpPr/>
            <p:nvPr/>
          </p:nvSpPr>
          <p:spPr>
            <a:xfrm>
              <a:off x="7467600" y="2590800"/>
              <a:ext cx="914400" cy="9144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ln>
                    <a:solidFill>
                      <a:schemeClr val="tx1"/>
                    </a:solidFill>
                  </a:ln>
                  <a:solidFill>
                    <a:sysClr val="windowText" lastClr="000000"/>
                  </a:solidFill>
                </a:rPr>
                <a:t>8 %</a:t>
              </a:r>
              <a:endParaRPr lang="en-US" sz="3200" dirty="0">
                <a:ln>
                  <a:solidFill>
                    <a:schemeClr val="tx1"/>
                  </a:solidFill>
                </a:ln>
                <a:solidFill>
                  <a:sysClr val="windowText" lastClr="000000"/>
                </a:solidFill>
              </a:endParaRPr>
            </a:p>
          </p:txBody>
        </p:sp>
      </p:grpSp>
      <p:sp>
        <p:nvSpPr>
          <p:cNvPr id="12" name="Rectangle 11"/>
          <p:cNvSpPr/>
          <p:nvPr/>
        </p:nvSpPr>
        <p:spPr>
          <a:xfrm>
            <a:off x="990600" y="5486400"/>
            <a:ext cx="7315200" cy="914400"/>
          </a:xfrm>
          <a:prstGeom prst="rect">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r>
              <a:rPr lang="en-US" sz="3200" dirty="0" smtClean="0">
                <a:solidFill>
                  <a:schemeClr val="tx1"/>
                </a:solidFill>
              </a:rPr>
              <a:t>Total Capital = (Tier 1 +Tier 2) ≥ 8%</a:t>
            </a:r>
            <a:endParaRPr lang="en-US" sz="3200" dirty="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Capital Conservation Buffer</a:t>
            </a:r>
            <a:endParaRPr lang="en-US" dirty="0"/>
          </a:p>
        </p:txBody>
      </p:sp>
      <p:sp>
        <p:nvSpPr>
          <p:cNvPr id="3" name="Content Placeholder 2"/>
          <p:cNvSpPr>
            <a:spLocks noGrp="1"/>
          </p:cNvSpPr>
          <p:nvPr>
            <p:ph idx="1"/>
          </p:nvPr>
        </p:nvSpPr>
        <p:spPr/>
        <p:txBody>
          <a:bodyPr>
            <a:normAutofit fontScale="85000" lnSpcReduction="10000"/>
          </a:bodyPr>
          <a:lstStyle/>
          <a:p>
            <a:r>
              <a:rPr lang="en-GB" dirty="0"/>
              <a:t>Outside of periods of stress, banks should hold buffers of capital above the regulatory minimum</a:t>
            </a:r>
            <a:r>
              <a:rPr lang="en-GB" dirty="0" smtClean="0"/>
              <a:t>.</a:t>
            </a:r>
          </a:p>
          <a:p>
            <a:r>
              <a:rPr lang="en-GB" dirty="0"/>
              <a:t>When buffers have been drawn down, one way banks should look to rebuild them is through reducing discretionary distributions of earnings. This could include reducing dividend payments, share-backs and staff bonus payments. Banks may also choose to raise new capital from the private sector as an alternative to conserving internally generated capital. The balance between these options should be discussed with supervisors as part of the capital planning process.</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643</TotalTime>
  <Words>418</Words>
  <Application>Microsoft Office PowerPoint</Application>
  <PresentationFormat>عرض على الشاشة (3:4)‏</PresentationFormat>
  <Paragraphs>76</Paragraphs>
  <Slides>11</Slides>
  <Notes>0</Notes>
  <HiddenSlides>0</HiddenSlides>
  <MMClips>0</MMClips>
  <ScaleCrop>false</ScaleCrop>
  <HeadingPairs>
    <vt:vector size="4" baseType="variant">
      <vt:variant>
        <vt:lpstr>سمة</vt:lpstr>
      </vt:variant>
      <vt:variant>
        <vt:i4>1</vt:i4>
      </vt:variant>
      <vt:variant>
        <vt:lpstr>عناوين الشرائح</vt:lpstr>
      </vt:variant>
      <vt:variant>
        <vt:i4>11</vt:i4>
      </vt:variant>
    </vt:vector>
  </HeadingPairs>
  <TitlesOfParts>
    <vt:vector size="12" baseType="lpstr">
      <vt:lpstr>Office Theme</vt:lpstr>
      <vt:lpstr>Basel III</vt:lpstr>
      <vt:lpstr>Basel III/ main elements</vt:lpstr>
      <vt:lpstr>Tier 1 Capital</vt:lpstr>
      <vt:lpstr>Leverage Ratio</vt:lpstr>
      <vt:lpstr>Pillar 1 Ratios</vt:lpstr>
      <vt:lpstr> a) Minimum Common Equity Capital Ratio </vt:lpstr>
      <vt:lpstr>b) Minimum Tier 1 Capital Ratio</vt:lpstr>
      <vt:lpstr>c) Minimum Total Capital </vt:lpstr>
      <vt:lpstr>Capital Conservation Buffer</vt:lpstr>
      <vt:lpstr>Capital Conservation Buffer (Cont’d)</vt:lpstr>
      <vt:lpstr>Calibration of the Capital Framework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Basel III</dc:title>
  <dc:creator>toshiba</dc:creator>
  <cp:lastModifiedBy>toshiba</cp:lastModifiedBy>
  <cp:revision>105</cp:revision>
  <dcterms:created xsi:type="dcterms:W3CDTF">2011-02-08T16:00:43Z</dcterms:created>
  <dcterms:modified xsi:type="dcterms:W3CDTF">2015-08-05T20:53:56Z</dcterms:modified>
</cp:coreProperties>
</file>