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JO" dirty="0" smtClean="0"/>
              <a:t>أنظمة الانذار المبكر</a:t>
            </a:r>
            <a:endParaRPr lang="en-US" dirty="0"/>
          </a:p>
        </p:txBody>
      </p:sp>
      <p:sp>
        <p:nvSpPr>
          <p:cNvPr id="3" name="Subtitle 2"/>
          <p:cNvSpPr>
            <a:spLocks noGrp="1"/>
          </p:cNvSpPr>
          <p:nvPr>
            <p:ph type="subTitle" idx="1"/>
          </p:nvPr>
        </p:nvSpPr>
        <p:spPr/>
        <p:txBody>
          <a:bodyPr/>
          <a:lstStyle/>
          <a:p>
            <a:r>
              <a:rPr lang="ar-JO" dirty="0" smtClean="0"/>
              <a:t>محمد عمايرة</a:t>
            </a:r>
          </a:p>
          <a:p>
            <a:r>
              <a:rPr lang="ar-JO" dirty="0" smtClean="0"/>
              <a:t>المدير التنفيذي لدائرة الاستقرار المالي</a:t>
            </a:r>
          </a:p>
          <a:p>
            <a:r>
              <a:rPr lang="ar-JO" dirty="0" smtClean="0"/>
              <a:t>البنك المركزي الأردني</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التنبوء بفشل البنك</a:t>
            </a:r>
            <a:endParaRPr lang="en-US" dirty="0"/>
          </a:p>
        </p:txBody>
      </p:sp>
      <p:sp>
        <p:nvSpPr>
          <p:cNvPr id="3" name="Content Placeholder 2"/>
          <p:cNvSpPr>
            <a:spLocks noGrp="1"/>
          </p:cNvSpPr>
          <p:nvPr>
            <p:ph idx="1"/>
          </p:nvPr>
        </p:nvSpPr>
        <p:spPr/>
        <p:txBody>
          <a:bodyPr>
            <a:normAutofit/>
          </a:bodyPr>
          <a:lstStyle/>
          <a:p>
            <a:pPr algn="r" rtl="1">
              <a:buNone/>
            </a:pPr>
            <a:r>
              <a:rPr lang="en-US" dirty="0" smtClean="0"/>
              <a:t>I</a:t>
            </a:r>
            <a:r>
              <a:rPr lang="ar-SA" dirty="0" smtClean="0"/>
              <a:t>: متغير وهمي فيما إذا كان موقع البنك في إحدى المدن الكبرى (</a:t>
            </a:r>
            <a:r>
              <a:rPr lang="en-US" dirty="0" smtClean="0"/>
              <a:t>Metropolitan</a:t>
            </a:r>
            <a:r>
              <a:rPr lang="ar-SA" dirty="0" smtClean="0"/>
              <a:t>)، حيث يشير الباحثون إلى أن وقوع البنك في مدن كبرى أو مناطق حضرية فإن ذلك يزيد من إحتمال فشل البنك، وتكون قيمة هذا المتغير (1) في حال كان البنك يقع في إحدى المدن الكبرى، وفي حال كان لا يقع فيها فتكون قيمة المتغير صفر [علماً أنه وعند تطبيق النموذج أعلاه على البنوك العاملة في المملكة </a:t>
            </a:r>
            <a:r>
              <a:rPr lang="ar-JO" dirty="0" smtClean="0"/>
              <a:t>ي</a:t>
            </a:r>
            <a:r>
              <a:rPr lang="ar-SA" dirty="0" smtClean="0"/>
              <a:t>تم وضع قيمة هذا المتغير (1) لجميع البنوك].</a:t>
            </a:r>
            <a:endParaRPr lang="en-US" dirty="0" smtClean="0"/>
          </a:p>
          <a:p>
            <a:pPr algn="r" rtl="1">
              <a:buNone/>
            </a:pPr>
            <a:endParaRPr lang="en-US" dirty="0" smtClean="0"/>
          </a:p>
          <a:p>
            <a:pPr algn="r" rtl="1">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التنبوء بفشل البنك</a:t>
            </a:r>
            <a:endParaRPr lang="en-US" dirty="0"/>
          </a:p>
        </p:txBody>
      </p:sp>
      <p:sp>
        <p:nvSpPr>
          <p:cNvPr id="3" name="Content Placeholder 2"/>
          <p:cNvSpPr>
            <a:spLocks noGrp="1"/>
          </p:cNvSpPr>
          <p:nvPr>
            <p:ph idx="1"/>
          </p:nvPr>
        </p:nvSpPr>
        <p:spPr/>
        <p:txBody>
          <a:bodyPr/>
          <a:lstStyle/>
          <a:p>
            <a:pPr algn="r">
              <a:buNone/>
            </a:pPr>
            <a:r>
              <a:rPr lang="ar-JO" dirty="0" smtClean="0"/>
              <a:t> من الصعب بناء نموذج تعثر خاص بالبنوك العاملة في المملكة في ظل محدودية عدد البنوك وكذلك محدودية عدد البنوك التي تم تصفيتها، وعليه فإنه من الأساليب الممكن اتباعها في حالة الأردن هو اللجوء إلى مبدأ المعايرة والذي يعتمد على تبني نموذج تم استخدامه عالمياً وهذا النموذج ثبت نجاحه وكذلك تضمن مؤشرات موجودة لدى البنوك العاملة في المملكة.</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التنبوء بفشل البنك</a:t>
            </a:r>
            <a:endParaRPr lang="en-US" dirty="0"/>
          </a:p>
        </p:txBody>
      </p:sp>
      <p:sp>
        <p:nvSpPr>
          <p:cNvPr id="3" name="Content Placeholder 2"/>
          <p:cNvSpPr>
            <a:spLocks noGrp="1"/>
          </p:cNvSpPr>
          <p:nvPr>
            <p:ph idx="1"/>
          </p:nvPr>
        </p:nvSpPr>
        <p:spPr/>
        <p:txBody>
          <a:bodyPr/>
          <a:lstStyle/>
          <a:p>
            <a:pPr algn="r">
              <a:buNone/>
            </a:pPr>
            <a:r>
              <a:rPr lang="ar-JO" dirty="0" smtClean="0"/>
              <a:t>هذا وقد تم استعراض أبحاث منشورة مختلفة في هذا المجال وقد وقع الإختيار على المنهجية التي استخدمت في دراسة </a:t>
            </a:r>
            <a:r>
              <a:rPr lang="en-US" dirty="0" smtClean="0"/>
              <a:t> “Predicting Bank Failures: Evidence from 2007  to 2010”</a:t>
            </a:r>
            <a:r>
              <a:rPr lang="ar-JO" dirty="0" smtClean="0"/>
              <a:t>نظراً لدقتها.</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التنبوء بفشل البنك</a:t>
            </a:r>
            <a:endParaRPr lang="en-US" dirty="0"/>
          </a:p>
        </p:txBody>
      </p:sp>
      <p:sp>
        <p:nvSpPr>
          <p:cNvPr id="3" name="Content Placeholder 2"/>
          <p:cNvSpPr>
            <a:spLocks noGrp="1"/>
          </p:cNvSpPr>
          <p:nvPr>
            <p:ph idx="1"/>
          </p:nvPr>
        </p:nvSpPr>
        <p:spPr/>
        <p:txBody>
          <a:bodyPr/>
          <a:lstStyle/>
          <a:p>
            <a:pPr rtl="1"/>
            <a:r>
              <a:rPr lang="ar-SA" dirty="0" smtClean="0"/>
              <a:t>والنموذج الذي توصل إليها الباحثون في هذه الدراسة هي التالية:-</a:t>
            </a:r>
            <a:endParaRPr lang="en-US" dirty="0" smtClean="0"/>
          </a:p>
          <a:p>
            <a:pPr rtl="1">
              <a:buNone/>
            </a:pPr>
            <a:r>
              <a:rPr lang="en-US" dirty="0" smtClean="0"/>
              <a:t>Bank Z Score=0.022A+10.856B+4.403C-2.060D+0.002E+3.393F+0.225G-0.550H+1.053I </a:t>
            </a:r>
          </a:p>
          <a:p>
            <a:pPr rtl="1"/>
            <a:r>
              <a:rPr lang="ar-SA" dirty="0" smtClean="0"/>
              <a:t>حيث توصل الباحثون إلى أنه في حال وصلت قيمة </a:t>
            </a:r>
            <a:r>
              <a:rPr lang="en-US" dirty="0" smtClean="0"/>
              <a:t>Z Score  </a:t>
            </a:r>
            <a:r>
              <a:rPr lang="ar-SA" dirty="0" smtClean="0"/>
              <a:t>إلى </a:t>
            </a:r>
            <a:r>
              <a:rPr lang="en-US" dirty="0" smtClean="0"/>
              <a:t>2.886</a:t>
            </a:r>
            <a:r>
              <a:rPr lang="ar-SA" dirty="0" smtClean="0"/>
              <a:t> فإن احتمالية تعثر البنك قد تزيد.</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التنبوء بفشل البنك</a:t>
            </a:r>
            <a:endParaRPr lang="en-US" dirty="0"/>
          </a:p>
        </p:txBody>
      </p:sp>
      <p:sp>
        <p:nvSpPr>
          <p:cNvPr id="3" name="Content Placeholder 2"/>
          <p:cNvSpPr>
            <a:spLocks noGrp="1"/>
          </p:cNvSpPr>
          <p:nvPr>
            <p:ph idx="1"/>
          </p:nvPr>
        </p:nvSpPr>
        <p:spPr/>
        <p:txBody>
          <a:bodyPr>
            <a:normAutofit fontScale="92500" lnSpcReduction="10000"/>
          </a:bodyPr>
          <a:lstStyle/>
          <a:p>
            <a:pPr algn="r" rtl="1">
              <a:buNone/>
            </a:pPr>
            <a:r>
              <a:rPr lang="en-US" dirty="0" smtClean="0"/>
              <a:t>A</a:t>
            </a:r>
            <a:r>
              <a:rPr lang="ar-SA" dirty="0" smtClean="0"/>
              <a:t>: نسبة الدخل من غير الفوائد إلى الدخل من الفوائد، </a:t>
            </a:r>
            <a:r>
              <a:rPr lang="ar-JO" dirty="0" smtClean="0"/>
              <a:t>حيث إن ارتفاع الدخل من غير الفوائد مقارنةً بالدخل من الفوائد يزيد من احتمالات فشل البنوك.</a:t>
            </a:r>
            <a:endParaRPr lang="en-US" dirty="0" smtClean="0"/>
          </a:p>
          <a:p>
            <a:pPr algn="r" rtl="1">
              <a:buNone/>
            </a:pPr>
            <a:r>
              <a:rPr lang="en-US" dirty="0" smtClean="0"/>
              <a:t>:B</a:t>
            </a:r>
            <a:r>
              <a:rPr lang="ar-SA" dirty="0" smtClean="0"/>
              <a:t> نسبة مجموع الموجودات المفروض أن تولد دخلاً ولكنها غير منتجة للدخل </a:t>
            </a:r>
            <a:r>
              <a:rPr lang="en-US" dirty="0" smtClean="0"/>
              <a:t>Non- Accrual assets </a:t>
            </a:r>
            <a:r>
              <a:rPr lang="ar-SA" dirty="0" smtClean="0"/>
              <a:t> (الديون غير العاملة) وقيمة العقارات المستملكة إلى إجمالي الموجودات، </a:t>
            </a:r>
            <a:r>
              <a:rPr lang="ar-JO" dirty="0" smtClean="0"/>
              <a:t>حيث يمثل هذا المتغير مقياساً للأصول غير المدرة للدخل، وارتفاع هذه النسبة يعطي احتمال أكبر لفشل البنك، وهذا ليس مستغرباً على الإطلاق ففي الأزمة العالمية المالية الأخيرة فإن السبب الرئيسي لفشل البنوك هو القروض المتعثرة وسندات الرهن العقاري.</a:t>
            </a:r>
            <a:endParaRPr lang="en-US" dirty="0" smtClean="0"/>
          </a:p>
          <a:p>
            <a:pPr algn="r" rtl="1">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التنبوء بفشل البنك</a:t>
            </a:r>
            <a:endParaRPr lang="en-US" dirty="0"/>
          </a:p>
        </p:txBody>
      </p:sp>
      <p:sp>
        <p:nvSpPr>
          <p:cNvPr id="3" name="Content Placeholder 2"/>
          <p:cNvSpPr>
            <a:spLocks noGrp="1"/>
          </p:cNvSpPr>
          <p:nvPr>
            <p:ph idx="1"/>
          </p:nvPr>
        </p:nvSpPr>
        <p:spPr/>
        <p:txBody>
          <a:bodyPr>
            <a:normAutofit fontScale="85000" lnSpcReduction="10000"/>
          </a:bodyPr>
          <a:lstStyle/>
          <a:p>
            <a:pPr algn="r" rtl="1">
              <a:buNone/>
            </a:pPr>
            <a:r>
              <a:rPr lang="en-US" dirty="0" smtClean="0"/>
              <a:t>C</a:t>
            </a:r>
            <a:r>
              <a:rPr lang="ar-SA" dirty="0" smtClean="0"/>
              <a:t>: نسبة الدخل من الفوائد إلى الموجودات المدرة للدخل، </a:t>
            </a:r>
            <a:r>
              <a:rPr lang="ar-JO" dirty="0" smtClean="0"/>
              <a:t>إن إرتفاع هذه النسبة يزيد من احتمالات فشل البنك، وكون الكثيرون يتوقعون أن ارتفاع الدخل من الفوائد من شأنه أن يؤدي إلى انخفاض احتمال الفشل، لكن في الوقت نفسه فمن الممكن أن يكون هذا الارتفاع مقياساً للمخاطر وأن البنوك تقوم بتقديم قروض عالية المخاطر لتحقيق عائدات أكبر.</a:t>
            </a:r>
            <a:endParaRPr lang="en-US" dirty="0" smtClean="0"/>
          </a:p>
          <a:p>
            <a:pPr algn="r" rtl="1">
              <a:buNone/>
            </a:pPr>
            <a:r>
              <a:rPr lang="en-US" dirty="0" smtClean="0"/>
              <a:t>:D</a:t>
            </a:r>
            <a:r>
              <a:rPr lang="ar-SA" dirty="0" smtClean="0"/>
              <a:t>: نسبة رأسمال الأساسي (الشريحة الأولى) إلى إجمالي الموجودات، حيث يعتبر رأس المال الأساسي من أفضل أنواع رأس المال جودة ونوعية من حيث قدرته على امتصاص الخسائر أثناء عمل البنك، وتقيس هذه النسبة مدى قدرة البنك على تغطية الخسائر غير المحتملة والتي قد يتكبدها البنك، وكلما إرتفعت هذه النسبة كلما قلّ إحتمال فشل البنك.</a:t>
            </a:r>
            <a:endParaRPr lang="en-US" dirty="0" smtClean="0"/>
          </a:p>
          <a:p>
            <a:pPr algn="r" rtl="1">
              <a:buNone/>
            </a:pPr>
            <a:endParaRPr lang="en-US" dirty="0" smtClean="0"/>
          </a:p>
          <a:p>
            <a:pPr algn="r" rtl="1">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التنبوء بفشل البنك</a:t>
            </a:r>
            <a:endParaRPr lang="en-US" dirty="0"/>
          </a:p>
        </p:txBody>
      </p:sp>
      <p:sp>
        <p:nvSpPr>
          <p:cNvPr id="3" name="Content Placeholder 2"/>
          <p:cNvSpPr>
            <a:spLocks noGrp="1"/>
          </p:cNvSpPr>
          <p:nvPr>
            <p:ph idx="1"/>
          </p:nvPr>
        </p:nvSpPr>
        <p:spPr/>
        <p:txBody>
          <a:bodyPr>
            <a:normAutofit/>
          </a:bodyPr>
          <a:lstStyle/>
          <a:p>
            <a:pPr algn="r" rtl="1">
              <a:buNone/>
            </a:pPr>
            <a:r>
              <a:rPr lang="en-US" dirty="0" smtClean="0"/>
              <a:t>E</a:t>
            </a:r>
            <a:r>
              <a:rPr lang="ar-SA" dirty="0" smtClean="0"/>
              <a:t>: نسبة مصاريف مخصصات الديون المتعثرة </a:t>
            </a:r>
            <a:r>
              <a:rPr lang="en-US" dirty="0" smtClean="0"/>
              <a:t>(Bad loans)</a:t>
            </a:r>
            <a:r>
              <a:rPr lang="ar-SA" dirty="0" smtClean="0"/>
              <a:t> إلى إجمالي القروض، </a:t>
            </a:r>
            <a:r>
              <a:rPr lang="ar-JO" dirty="0" smtClean="0"/>
              <a:t>ويقيس هذه المتغير مصاريف الديون المتعثرة إلى إجمالي القروض، ويشير إرتفاع النسبة إلى تراجع نوعية أصول البنك.</a:t>
            </a:r>
            <a:endParaRPr lang="en-US" dirty="0" smtClean="0"/>
          </a:p>
          <a:p>
            <a:pPr algn="r" rtl="1">
              <a:buNone/>
            </a:pPr>
            <a:r>
              <a:rPr lang="en-US" dirty="0" smtClean="0"/>
              <a:t>F</a:t>
            </a:r>
            <a:r>
              <a:rPr lang="ar-SA" dirty="0" smtClean="0"/>
              <a:t>: نسبة القروض العقارية إلى إجمالي الموجودات، </a:t>
            </a:r>
            <a:r>
              <a:rPr lang="ar-JO" dirty="0" smtClean="0"/>
              <a:t>ويقيس هذا المؤشر موجودات البنك التي تم توظيفها في القروض العقارية، وإرتفاع هذه النسبة سيؤدي إلى إحتمال أكبر لفشل البنك.</a:t>
            </a:r>
            <a:endParaRPr lang="en-US" dirty="0" smtClean="0"/>
          </a:p>
          <a:p>
            <a:pPr algn="r" rtl="1">
              <a:buNone/>
            </a:pPr>
            <a:endParaRPr lang="en-US" dirty="0" smtClean="0"/>
          </a:p>
          <a:p>
            <a:pPr algn="r" rtl="1">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التنبوء بفشل البنك</a:t>
            </a:r>
            <a:endParaRPr lang="en-US" dirty="0"/>
          </a:p>
        </p:txBody>
      </p:sp>
      <p:sp>
        <p:nvSpPr>
          <p:cNvPr id="3" name="Content Placeholder 2"/>
          <p:cNvSpPr>
            <a:spLocks noGrp="1"/>
          </p:cNvSpPr>
          <p:nvPr>
            <p:ph idx="1"/>
          </p:nvPr>
        </p:nvSpPr>
        <p:spPr/>
        <p:txBody>
          <a:bodyPr>
            <a:normAutofit/>
          </a:bodyPr>
          <a:lstStyle/>
          <a:p>
            <a:pPr algn="r" rtl="1">
              <a:buNone/>
            </a:pPr>
            <a:r>
              <a:rPr lang="en-US" dirty="0" smtClean="0"/>
              <a:t>G</a:t>
            </a:r>
            <a:r>
              <a:rPr lang="ar-SA" dirty="0" smtClean="0"/>
              <a:t>: متغير وهمي فيما إذا كان البنك جزء من شركة قابضة، حيث أنه في حال كان البنك جزء من شركة قابضة فإن ذلك سيزيد من إحتمال فشل البنك، وتكون قيمة هذا المتغير (1) في حال كان البنك جزء من شركة قابضة، وفي حال كان ليس جزءاً من شركة قابضة فتكون قيمة المتغير صفر [علماً أنه وعند تطبيق النموذج أعلاه على البنوك العاملة في المملكة يتم وضع قيمة هذا المتغير (0) لجميع البنوك].</a:t>
            </a:r>
            <a:endParaRPr lang="en-US" dirty="0" smtClean="0"/>
          </a:p>
          <a:p>
            <a:pPr algn="r" rtl="1">
              <a:buNone/>
            </a:pPr>
            <a:endParaRPr lang="en-US" dirty="0" smtClean="0"/>
          </a:p>
          <a:p>
            <a:pPr algn="r" rtl="1">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smtClean="0"/>
              <a:t>التنبوء بفشل البنك</a:t>
            </a:r>
            <a:endParaRPr lang="en-US" dirty="0"/>
          </a:p>
        </p:txBody>
      </p:sp>
      <p:sp>
        <p:nvSpPr>
          <p:cNvPr id="3" name="Content Placeholder 2"/>
          <p:cNvSpPr>
            <a:spLocks noGrp="1"/>
          </p:cNvSpPr>
          <p:nvPr>
            <p:ph idx="1"/>
          </p:nvPr>
        </p:nvSpPr>
        <p:spPr/>
        <p:txBody>
          <a:bodyPr>
            <a:normAutofit/>
          </a:bodyPr>
          <a:lstStyle/>
          <a:p>
            <a:pPr algn="r" rtl="1">
              <a:buNone/>
            </a:pPr>
            <a:r>
              <a:rPr lang="en-US" dirty="0" smtClean="0"/>
              <a:t>H</a:t>
            </a:r>
            <a:r>
              <a:rPr lang="ar-SA" dirty="0" smtClean="0"/>
              <a:t>: متغير وهمي فيما إذا كان البنك بنك إدخاري، يشير الباحثون إلى أن إحتمال فشل البنك يقل في حال كان البنك إدخاري، وتكون قيمة هذا المتغير (1) في حال كان بنكاً إدخارياً، وفي حال كان البنك ليس إدخارياً فتكون قيمة المتغير صفر [علماً أنه وعند تطبيق النموذج أعلاه على البنوك العاملة في المملكة يتم وضع قيمة هذا المتغير (0) لجميع البنوك]</a:t>
            </a:r>
            <a:endParaRPr lang="en-US" dirty="0" smtClean="0"/>
          </a:p>
          <a:p>
            <a:pPr algn="r" rtl="1">
              <a:buNone/>
            </a:pPr>
            <a:endParaRPr lang="en-US" dirty="0" smtClean="0"/>
          </a:p>
          <a:p>
            <a:pPr algn="r" rtl="1">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693</Words>
  <Application>Microsoft Office PowerPoint</Application>
  <PresentationFormat>عرض على الشاشة (3:4)‏</PresentationFormat>
  <Paragraphs>27</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Office Theme</vt:lpstr>
      <vt:lpstr>أنظمة الانذار المبكر</vt:lpstr>
      <vt:lpstr>التنبوء بفشل البنك</vt:lpstr>
      <vt:lpstr>التنبوء بفشل البنك</vt:lpstr>
      <vt:lpstr>التنبوء بفشل البنك</vt:lpstr>
      <vt:lpstr>التنبوء بفشل البنك</vt:lpstr>
      <vt:lpstr>التنبوء بفشل البنك</vt:lpstr>
      <vt:lpstr>التنبوء بفشل البنك</vt:lpstr>
      <vt:lpstr>التنبوء بفشل البنك</vt:lpstr>
      <vt:lpstr>التنبوء بفشل البنك</vt:lpstr>
      <vt:lpstr>التنبوء بفشل البنك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Warning System</dc:title>
  <dc:creator>MOHAMAD S. AMAIREH</dc:creator>
  <cp:lastModifiedBy>toshiba</cp:lastModifiedBy>
  <cp:revision>11</cp:revision>
  <dcterms:created xsi:type="dcterms:W3CDTF">2006-08-16T00:00:00Z</dcterms:created>
  <dcterms:modified xsi:type="dcterms:W3CDTF">2015-08-05T20:53:31Z</dcterms:modified>
</cp:coreProperties>
</file>