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4" r:id="rId1"/>
  </p:sldMasterIdLst>
  <p:notesMasterIdLst>
    <p:notesMasterId r:id="rId86"/>
  </p:notesMasterIdLst>
  <p:sldIdLst>
    <p:sldId id="312" r:id="rId2"/>
    <p:sldId id="397" r:id="rId3"/>
    <p:sldId id="313" r:id="rId4"/>
    <p:sldId id="401" r:id="rId5"/>
    <p:sldId id="402" r:id="rId6"/>
    <p:sldId id="381" r:id="rId7"/>
    <p:sldId id="384" r:id="rId8"/>
    <p:sldId id="385" r:id="rId9"/>
    <p:sldId id="386" r:id="rId10"/>
    <p:sldId id="387" r:id="rId11"/>
    <p:sldId id="388" r:id="rId12"/>
    <p:sldId id="389" r:id="rId13"/>
    <p:sldId id="390" r:id="rId14"/>
    <p:sldId id="391" r:id="rId15"/>
    <p:sldId id="392" r:id="rId16"/>
    <p:sldId id="393" r:id="rId17"/>
    <p:sldId id="383" r:id="rId18"/>
    <p:sldId id="332" r:id="rId19"/>
    <p:sldId id="343" r:id="rId20"/>
    <p:sldId id="262" r:id="rId21"/>
    <p:sldId id="315" r:id="rId22"/>
    <p:sldId id="347" r:id="rId23"/>
    <p:sldId id="345" r:id="rId24"/>
    <p:sldId id="259" r:id="rId25"/>
    <p:sldId id="317" r:id="rId26"/>
    <p:sldId id="261" r:id="rId27"/>
    <p:sldId id="318" r:id="rId28"/>
    <p:sldId id="319" r:id="rId29"/>
    <p:sldId id="296" r:id="rId30"/>
    <p:sldId id="320" r:id="rId31"/>
    <p:sldId id="321" r:id="rId32"/>
    <p:sldId id="299" r:id="rId33"/>
    <p:sldId id="267" r:id="rId34"/>
    <p:sldId id="272" r:id="rId35"/>
    <p:sldId id="322" r:id="rId36"/>
    <p:sldId id="273" r:id="rId37"/>
    <p:sldId id="274" r:id="rId38"/>
    <p:sldId id="275" r:id="rId39"/>
    <p:sldId id="294" r:id="rId40"/>
    <p:sldId id="324" r:id="rId41"/>
    <p:sldId id="276" r:id="rId42"/>
    <p:sldId id="277" r:id="rId43"/>
    <p:sldId id="327" r:id="rId44"/>
    <p:sldId id="278" r:id="rId45"/>
    <p:sldId id="295" r:id="rId46"/>
    <p:sldId id="328" r:id="rId47"/>
    <p:sldId id="331" r:id="rId48"/>
    <p:sldId id="329" r:id="rId49"/>
    <p:sldId id="264" r:id="rId50"/>
    <p:sldId id="448" r:id="rId51"/>
    <p:sldId id="442" r:id="rId52"/>
    <p:sldId id="443" r:id="rId53"/>
    <p:sldId id="444" r:id="rId54"/>
    <p:sldId id="445" r:id="rId55"/>
    <p:sldId id="446" r:id="rId56"/>
    <p:sldId id="447" r:id="rId57"/>
    <p:sldId id="346" r:id="rId58"/>
    <p:sldId id="284" r:id="rId59"/>
    <p:sldId id="285" r:id="rId60"/>
    <p:sldId id="301" r:id="rId61"/>
    <p:sldId id="286" r:id="rId62"/>
    <p:sldId id="302" r:id="rId63"/>
    <p:sldId id="287" r:id="rId64"/>
    <p:sldId id="303" r:id="rId65"/>
    <p:sldId id="288" r:id="rId66"/>
    <p:sldId id="305" r:id="rId67"/>
    <p:sldId id="304" r:id="rId68"/>
    <p:sldId id="306" r:id="rId69"/>
    <p:sldId id="289" r:id="rId70"/>
    <p:sldId id="290" r:id="rId71"/>
    <p:sldId id="335" r:id="rId72"/>
    <p:sldId id="292" r:id="rId73"/>
    <p:sldId id="293" r:id="rId74"/>
    <p:sldId id="307" r:id="rId75"/>
    <p:sldId id="308" r:id="rId76"/>
    <p:sldId id="309" r:id="rId77"/>
    <p:sldId id="310" r:id="rId78"/>
    <p:sldId id="451" r:id="rId79"/>
    <p:sldId id="452" r:id="rId80"/>
    <p:sldId id="316" r:id="rId81"/>
    <p:sldId id="334" r:id="rId82"/>
    <p:sldId id="449" r:id="rId83"/>
    <p:sldId id="450" r:id="rId84"/>
    <p:sldId id="422" r:id="rId85"/>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1DAA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A37995-8365-46A4-87C4-89E13C8BA047}" type="doc">
      <dgm:prSet loTypeId="urn:microsoft.com/office/officeart/2005/8/layout/orgChart1" loCatId="hierarchy" qsTypeId="urn:microsoft.com/office/officeart/2005/8/quickstyle/simple1" qsCatId="simple" csTypeId="urn:microsoft.com/office/officeart/2005/8/colors/accent1_2" csCatId="accent1"/>
      <dgm:spPr/>
    </dgm:pt>
    <dgm:pt modelId="{F59427FF-251B-41EB-AD3F-1B01CA83806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cs typeface="Arial" pitchFamily="34" charset="0"/>
            </a:rPr>
            <a:t>Basel II</a:t>
          </a:r>
        </a:p>
      </dgm:t>
    </dgm:pt>
    <dgm:pt modelId="{FE02C7C5-1840-4CBB-9671-01AB5A2535CB}" type="parTrans" cxnId="{CABB571F-D39B-4085-B591-F739B44A811C}">
      <dgm:prSet/>
      <dgm:spPr/>
    </dgm:pt>
    <dgm:pt modelId="{722DDB96-CFF4-41F5-BC75-3BDC08606EB9}" type="sibTrans" cxnId="{CABB571F-D39B-4085-B591-F739B44A811C}">
      <dgm:prSet/>
      <dgm:spPr/>
    </dgm:pt>
    <dgm:pt modelId="{1AD7BBF3-B1D7-414C-A334-C62E16CF6086}"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نطاق التطبيق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رأس المال التنظيمي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4E9FE874-F52F-4519-B7A3-49FDB681581B}" type="parTrans" cxnId="{31E5D481-6083-4CFE-82F4-53F9E0A2F3A9}">
      <dgm:prSet/>
      <dgm:spPr/>
    </dgm:pt>
    <dgm:pt modelId="{886FAD03-DE9E-432B-B49C-0CC18D244B51}" type="sibTrans" cxnId="{31E5D481-6083-4CFE-82F4-53F9E0A2F3A9}">
      <dgm:prSet/>
      <dgm:spPr/>
    </dgm:pt>
    <dgm:pt modelId="{375D3D6C-55EA-477A-8F1B-74B2F13C02A3}">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الدعامة الاولى</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الحد الادنى لرأس المال </a:t>
          </a:r>
          <a:r>
            <a:rPr kumimoji="0" lang="en-US" b="1" i="0" u="none" strike="noStrike" cap="none" normalizeH="0" baseline="0" smtClean="0">
              <a:ln>
                <a:noFill/>
              </a:ln>
              <a:solidFill>
                <a:schemeClr val="tx1"/>
              </a:solidFill>
              <a:effectLst/>
              <a:latin typeface="Arial" pitchFamily="34" charset="0"/>
              <a:cs typeface="Arial" pitchFamily="34" charset="0"/>
            </a:rPr>
            <a:t>	</a:t>
          </a:r>
        </a:p>
      </dgm:t>
    </dgm:pt>
    <dgm:pt modelId="{3F1F02AB-96E0-47B2-883A-FFE673783704}" type="parTrans" cxnId="{48626F67-0117-4E3C-93B4-8B09EE12827B}">
      <dgm:prSet/>
      <dgm:spPr/>
    </dgm:pt>
    <dgm:pt modelId="{E48402A8-9A63-4CF5-96DE-E8F7F9624980}" type="sibTrans" cxnId="{48626F67-0117-4E3C-93B4-8B09EE12827B}">
      <dgm:prSet/>
      <dgm:spPr/>
    </dgm:pt>
    <dgm:pt modelId="{810C1C9C-B19D-4466-B579-25D3DFDB736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مخاطر الائتمان</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CE327404-0C3D-48A2-BCBE-6491F67A8554}" type="parTrans" cxnId="{1B7AFE50-1A60-4395-BB36-367E6A656039}">
      <dgm:prSet/>
      <dgm:spPr/>
    </dgm:pt>
    <dgm:pt modelId="{8D7B85BE-3B69-431F-A2FC-04D4F6B09364}" type="sibTrans" cxnId="{1B7AFE50-1A60-4395-BB36-367E6A656039}">
      <dgm:prSet/>
      <dgm:spPr/>
    </dgm:pt>
    <dgm:pt modelId="{7B12BF6C-6FD8-4F31-B72A-738FAA2EB2F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الاسلوب المعياري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F50E0701-881D-41E2-9460-9C506795A785}" type="parTrans" cxnId="{91EC030C-7328-45EE-9C19-309BC18BABCD}">
      <dgm:prSet/>
      <dgm:spPr/>
    </dgm:pt>
    <dgm:pt modelId="{A5BEA7A8-3E64-49BC-AAB5-89BDA5DE84CC}" type="sibTrans" cxnId="{91EC030C-7328-45EE-9C19-309BC18BABCD}">
      <dgm:prSet/>
      <dgm:spPr/>
    </dgm:pt>
    <dgm:pt modelId="{FA6ADB32-D748-4FB4-922C-F6421F706C8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التصنيف الداخلي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109BDFBF-0008-4E4C-8675-137457AE89A9}" type="parTrans" cxnId="{08C90C76-646C-4C15-8DC4-FA341E390C36}">
      <dgm:prSet/>
      <dgm:spPr/>
    </dgm:pt>
    <dgm:pt modelId="{389FC80A-9E66-481D-BCF3-0CB6A8F9A48E}" type="sibTrans" cxnId="{08C90C76-646C-4C15-8DC4-FA341E390C36}">
      <dgm:prSet/>
      <dgm:spPr/>
    </dgm:pt>
    <dgm:pt modelId="{8A762321-92CF-428B-91F5-884CDD3AEE7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مخاطر السوق</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D37966A1-4E9E-4EBC-BCF0-EA49B923CE41}" type="parTrans" cxnId="{31A2B533-A138-4F4D-8A9D-319F91D44C21}">
      <dgm:prSet/>
      <dgm:spPr/>
    </dgm:pt>
    <dgm:pt modelId="{F21606A3-189C-4D9C-BD9B-A9D537BA350D}" type="sibTrans" cxnId="{31A2B533-A138-4F4D-8A9D-319F91D44C21}">
      <dgm:prSet/>
      <dgm:spPr/>
    </dgm:pt>
    <dgm:pt modelId="{1520E0C6-A2A9-49AD-9302-8C7EFF0E3CA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الاسلوب المعياري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B865A755-4B59-401F-A1B8-69087EF92FD8}" type="parTrans" cxnId="{FB141302-A1CD-44C3-BDC2-1304ECF08622}">
      <dgm:prSet/>
      <dgm:spPr/>
    </dgm:pt>
    <dgm:pt modelId="{3DCB639A-154A-43A2-BB85-67924AEDAA70}" type="sibTrans" cxnId="{FB141302-A1CD-44C3-BDC2-1304ECF08622}">
      <dgm:prSet/>
      <dgm:spPr/>
    </dgm:pt>
    <dgm:pt modelId="{51B1B74A-A91B-4243-93A0-472FA95692F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النموذج الداخلي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6B4F5FF8-31A9-4BE9-93D5-C5CCD7749CC2}" type="parTrans" cxnId="{41A94236-CF2D-43CA-8974-BEDD2B966E4D}">
      <dgm:prSet/>
      <dgm:spPr/>
    </dgm:pt>
    <dgm:pt modelId="{9D9B8EEF-CFFC-4F03-B21F-FB70BA587081}" type="sibTrans" cxnId="{41A94236-CF2D-43CA-8974-BEDD2B966E4D}">
      <dgm:prSet/>
      <dgm:spPr/>
    </dgm:pt>
    <dgm:pt modelId="{C573233A-81EB-4A35-91AD-E96E56A8DE7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مخاطر التشغيل</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8DCDE421-3BD5-4DCD-B6B6-F336E6A4BFCA}" type="parTrans" cxnId="{931AD86D-171B-4F2C-8E49-E2B3AE800B7B}">
      <dgm:prSet/>
      <dgm:spPr/>
    </dgm:pt>
    <dgm:pt modelId="{535FBB73-3E00-4C14-9A4F-CFF4D4B4051F}" type="sibTrans" cxnId="{931AD86D-171B-4F2C-8E49-E2B3AE800B7B}">
      <dgm:prSet/>
      <dgm:spPr/>
    </dgm:pt>
    <dgm:pt modelId="{5D73F46D-A7EC-4526-ACCB-567A4046D2A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المؤشر الاساسي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CE674E54-362A-4569-BB5F-7305EAB8FBED}" type="parTrans" cxnId="{8F1087DE-0056-4BC6-8300-724D5D2197B1}">
      <dgm:prSet/>
      <dgm:spPr/>
    </dgm:pt>
    <dgm:pt modelId="{027D9E5E-2E2A-4046-B098-A3ACEDA8C359}" type="sibTrans" cxnId="{8F1087DE-0056-4BC6-8300-724D5D2197B1}">
      <dgm:prSet/>
      <dgm:spPr/>
    </dgm:pt>
    <dgm:pt modelId="{BADF67DF-C00C-4291-8527-774309ACDD3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الاسلوب المعياري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BD484D8E-5090-45F8-BEA2-502821B8AE09}" type="parTrans" cxnId="{B92DFCDB-E89C-4F1D-82BD-526A03C3EDBC}">
      <dgm:prSet/>
      <dgm:spPr/>
    </dgm:pt>
    <dgm:pt modelId="{59CE7A92-8CA5-406F-A9CF-DCBA4018983C}" type="sibTrans" cxnId="{B92DFCDB-E89C-4F1D-82BD-526A03C3EDBC}">
      <dgm:prSet/>
      <dgm:spPr/>
    </dgm:pt>
    <dgm:pt modelId="{3B082C96-DE60-4ADF-BA92-3731688A53C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القياس المتقدم</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74DC21A0-D787-4557-9CD3-8DF8392E812D}" type="parTrans" cxnId="{1F5A3A71-696D-48CC-89C0-C0C6274184C2}">
      <dgm:prSet/>
      <dgm:spPr/>
    </dgm:pt>
    <dgm:pt modelId="{608D7690-6EE3-42E6-A74F-1DF9FF782FCB}" type="sibTrans" cxnId="{1F5A3A71-696D-48CC-89C0-C0C6274184C2}">
      <dgm:prSet/>
      <dgm:spPr/>
    </dgm:pt>
    <dgm:pt modelId="{0A17EC24-8D44-47DB-A71F-0F11DD4661F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الدعامة الثانية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مراجعة السلطات الرقابية</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D9026D4F-EEB9-45AB-95CE-E913F9D7A644}" type="parTrans" cxnId="{EEE3E06F-E0D9-4547-9087-39BB071E3D2D}">
      <dgm:prSet/>
      <dgm:spPr/>
    </dgm:pt>
    <dgm:pt modelId="{E14559CF-F7B5-4632-9D7A-345BF3DCC2E2}" type="sibTrans" cxnId="{EEE3E06F-E0D9-4547-9087-39BB071E3D2D}">
      <dgm:prSet/>
      <dgm:spPr/>
    </dgm:pt>
    <dgm:pt modelId="{C5F91761-EE12-47DD-B692-768A35B2675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الدعامة الثالثة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الافصاح</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2C811485-8B89-4E2B-843A-B689FBAA8E35}" type="parTrans" cxnId="{3108D3F0-FFD0-4B93-BECB-BA771A8408C8}">
      <dgm:prSet/>
      <dgm:spPr/>
    </dgm:pt>
    <dgm:pt modelId="{83C30079-5605-448B-ACB1-55B12D98B977}" type="sibTrans" cxnId="{3108D3F0-FFD0-4B93-BECB-BA771A8408C8}">
      <dgm:prSet/>
      <dgm:spPr/>
    </dgm:pt>
    <dgm:pt modelId="{AA06D176-F82E-42B6-87A3-DAB820402151}" type="pres">
      <dgm:prSet presAssocID="{12A37995-8365-46A4-87C4-89E13C8BA047}" presName="hierChild1" presStyleCnt="0">
        <dgm:presLayoutVars>
          <dgm:orgChart val="1"/>
          <dgm:chPref val="1"/>
          <dgm:dir/>
          <dgm:animOne val="branch"/>
          <dgm:animLvl val="lvl"/>
          <dgm:resizeHandles/>
        </dgm:presLayoutVars>
      </dgm:prSet>
      <dgm:spPr/>
    </dgm:pt>
    <dgm:pt modelId="{023517B9-DDC0-40AD-8773-50B61FBE316B}" type="pres">
      <dgm:prSet presAssocID="{F59427FF-251B-41EB-AD3F-1B01CA838065}" presName="hierRoot1" presStyleCnt="0">
        <dgm:presLayoutVars>
          <dgm:hierBranch/>
        </dgm:presLayoutVars>
      </dgm:prSet>
      <dgm:spPr/>
    </dgm:pt>
    <dgm:pt modelId="{64C0228E-664D-40F3-BD7B-EE5683435618}" type="pres">
      <dgm:prSet presAssocID="{F59427FF-251B-41EB-AD3F-1B01CA838065}" presName="rootComposite1" presStyleCnt="0"/>
      <dgm:spPr/>
    </dgm:pt>
    <dgm:pt modelId="{E8467DAB-6A67-45C6-8F0E-AA4EA0B69B91}" type="pres">
      <dgm:prSet presAssocID="{F59427FF-251B-41EB-AD3F-1B01CA838065}" presName="rootText1" presStyleLbl="node0" presStyleIdx="0" presStyleCnt="1">
        <dgm:presLayoutVars>
          <dgm:chPref val="3"/>
        </dgm:presLayoutVars>
      </dgm:prSet>
      <dgm:spPr/>
      <dgm:t>
        <a:bodyPr/>
        <a:lstStyle/>
        <a:p>
          <a:pPr rtl="1"/>
          <a:endParaRPr lang="ar-JO"/>
        </a:p>
      </dgm:t>
    </dgm:pt>
    <dgm:pt modelId="{311586E3-749B-48B1-8EF8-550F654FEB08}" type="pres">
      <dgm:prSet presAssocID="{F59427FF-251B-41EB-AD3F-1B01CA838065}" presName="rootConnector1" presStyleLbl="node1" presStyleIdx="0" presStyleCnt="0"/>
      <dgm:spPr/>
      <dgm:t>
        <a:bodyPr/>
        <a:lstStyle/>
        <a:p>
          <a:pPr rtl="1"/>
          <a:endParaRPr lang="ar-JO"/>
        </a:p>
      </dgm:t>
    </dgm:pt>
    <dgm:pt modelId="{26F72C2D-7074-4774-9362-4B902022CB0D}" type="pres">
      <dgm:prSet presAssocID="{F59427FF-251B-41EB-AD3F-1B01CA838065}" presName="hierChild2" presStyleCnt="0"/>
      <dgm:spPr/>
    </dgm:pt>
    <dgm:pt modelId="{5C64DFA7-2D98-4636-ADE4-DC00A6BA4711}" type="pres">
      <dgm:prSet presAssocID="{3F1F02AB-96E0-47B2-883A-FFE673783704}" presName="Name35" presStyleLbl="parChTrans1D2" presStyleIdx="0" presStyleCnt="4"/>
      <dgm:spPr/>
    </dgm:pt>
    <dgm:pt modelId="{6FECF2C3-4050-4E71-B9CD-9E7971E35829}" type="pres">
      <dgm:prSet presAssocID="{375D3D6C-55EA-477A-8F1B-74B2F13C02A3}" presName="hierRoot2" presStyleCnt="0">
        <dgm:presLayoutVars>
          <dgm:hierBranch/>
        </dgm:presLayoutVars>
      </dgm:prSet>
      <dgm:spPr/>
    </dgm:pt>
    <dgm:pt modelId="{0210719D-564A-4891-BF0B-6825E789E9A6}" type="pres">
      <dgm:prSet presAssocID="{375D3D6C-55EA-477A-8F1B-74B2F13C02A3}" presName="rootComposite" presStyleCnt="0"/>
      <dgm:spPr/>
    </dgm:pt>
    <dgm:pt modelId="{A45A091F-E692-435C-B861-69E6B2BA05FA}" type="pres">
      <dgm:prSet presAssocID="{375D3D6C-55EA-477A-8F1B-74B2F13C02A3}" presName="rootText" presStyleLbl="node2" presStyleIdx="0" presStyleCnt="3">
        <dgm:presLayoutVars>
          <dgm:chPref val="3"/>
        </dgm:presLayoutVars>
      </dgm:prSet>
      <dgm:spPr/>
      <dgm:t>
        <a:bodyPr/>
        <a:lstStyle/>
        <a:p>
          <a:pPr rtl="1"/>
          <a:endParaRPr lang="ar-JO"/>
        </a:p>
      </dgm:t>
    </dgm:pt>
    <dgm:pt modelId="{1C7E4C31-627B-439B-BFCD-F843C8A7A291}" type="pres">
      <dgm:prSet presAssocID="{375D3D6C-55EA-477A-8F1B-74B2F13C02A3}" presName="rootConnector" presStyleLbl="node2" presStyleIdx="0" presStyleCnt="3"/>
      <dgm:spPr/>
      <dgm:t>
        <a:bodyPr/>
        <a:lstStyle/>
        <a:p>
          <a:pPr rtl="1"/>
          <a:endParaRPr lang="ar-JO"/>
        </a:p>
      </dgm:t>
    </dgm:pt>
    <dgm:pt modelId="{57B89D89-DE6E-41B7-A7A2-B4B59B04EE23}" type="pres">
      <dgm:prSet presAssocID="{375D3D6C-55EA-477A-8F1B-74B2F13C02A3}" presName="hierChild4" presStyleCnt="0"/>
      <dgm:spPr/>
    </dgm:pt>
    <dgm:pt modelId="{48FD6C3F-04C9-45E5-BF94-FA02E0BAFDBA}" type="pres">
      <dgm:prSet presAssocID="{CE327404-0C3D-48A2-BCBE-6491F67A8554}" presName="Name35" presStyleLbl="parChTrans1D3" presStyleIdx="0" presStyleCnt="3"/>
      <dgm:spPr/>
    </dgm:pt>
    <dgm:pt modelId="{3B4392BF-EB19-4E57-BCD0-50E1A14A4A37}" type="pres">
      <dgm:prSet presAssocID="{810C1C9C-B19D-4466-B579-25D3DFDB7363}" presName="hierRoot2" presStyleCnt="0">
        <dgm:presLayoutVars>
          <dgm:hierBranch val="r"/>
        </dgm:presLayoutVars>
      </dgm:prSet>
      <dgm:spPr/>
    </dgm:pt>
    <dgm:pt modelId="{F806EEAF-87CE-4310-9DB4-948E242247E0}" type="pres">
      <dgm:prSet presAssocID="{810C1C9C-B19D-4466-B579-25D3DFDB7363}" presName="rootComposite" presStyleCnt="0"/>
      <dgm:spPr/>
    </dgm:pt>
    <dgm:pt modelId="{DE8E40DC-C02F-4786-86A0-D3E61BA2720C}" type="pres">
      <dgm:prSet presAssocID="{810C1C9C-B19D-4466-B579-25D3DFDB7363}" presName="rootText" presStyleLbl="node3" presStyleIdx="0" presStyleCnt="3">
        <dgm:presLayoutVars>
          <dgm:chPref val="3"/>
        </dgm:presLayoutVars>
      </dgm:prSet>
      <dgm:spPr/>
      <dgm:t>
        <a:bodyPr/>
        <a:lstStyle/>
        <a:p>
          <a:pPr rtl="1"/>
          <a:endParaRPr lang="ar-JO"/>
        </a:p>
      </dgm:t>
    </dgm:pt>
    <dgm:pt modelId="{D6FD17BB-8EF3-4048-899F-940559B6DAE9}" type="pres">
      <dgm:prSet presAssocID="{810C1C9C-B19D-4466-B579-25D3DFDB7363}" presName="rootConnector" presStyleLbl="node3" presStyleIdx="0" presStyleCnt="3"/>
      <dgm:spPr/>
      <dgm:t>
        <a:bodyPr/>
        <a:lstStyle/>
        <a:p>
          <a:pPr rtl="1"/>
          <a:endParaRPr lang="ar-JO"/>
        </a:p>
      </dgm:t>
    </dgm:pt>
    <dgm:pt modelId="{77D8BE62-B198-4EC7-9AF9-2BC4F94E919C}" type="pres">
      <dgm:prSet presAssocID="{810C1C9C-B19D-4466-B579-25D3DFDB7363}" presName="hierChild4" presStyleCnt="0"/>
      <dgm:spPr/>
    </dgm:pt>
    <dgm:pt modelId="{A6CDD7E4-AA9A-4491-9C3C-5E0AE5FA36D3}" type="pres">
      <dgm:prSet presAssocID="{F50E0701-881D-41E2-9460-9C506795A785}" presName="Name50" presStyleLbl="parChTrans1D4" presStyleIdx="0" presStyleCnt="7"/>
      <dgm:spPr/>
    </dgm:pt>
    <dgm:pt modelId="{947A3D96-14E0-45BB-B742-66BE7907108A}" type="pres">
      <dgm:prSet presAssocID="{7B12BF6C-6FD8-4F31-B72A-738FAA2EB2F7}" presName="hierRoot2" presStyleCnt="0">
        <dgm:presLayoutVars>
          <dgm:hierBranch val="r"/>
        </dgm:presLayoutVars>
      </dgm:prSet>
      <dgm:spPr/>
    </dgm:pt>
    <dgm:pt modelId="{F6C15EC2-F9A7-45D4-A57C-41D3027AA52B}" type="pres">
      <dgm:prSet presAssocID="{7B12BF6C-6FD8-4F31-B72A-738FAA2EB2F7}" presName="rootComposite" presStyleCnt="0"/>
      <dgm:spPr/>
    </dgm:pt>
    <dgm:pt modelId="{0A030AF1-07CD-462A-8622-81959F17F934}" type="pres">
      <dgm:prSet presAssocID="{7B12BF6C-6FD8-4F31-B72A-738FAA2EB2F7}" presName="rootText" presStyleLbl="node4" presStyleIdx="0" presStyleCnt="7">
        <dgm:presLayoutVars>
          <dgm:chPref val="3"/>
        </dgm:presLayoutVars>
      </dgm:prSet>
      <dgm:spPr/>
      <dgm:t>
        <a:bodyPr/>
        <a:lstStyle/>
        <a:p>
          <a:pPr rtl="1"/>
          <a:endParaRPr lang="ar-JO"/>
        </a:p>
      </dgm:t>
    </dgm:pt>
    <dgm:pt modelId="{CF80CD4F-849E-49CD-AA18-470E7D5CF555}" type="pres">
      <dgm:prSet presAssocID="{7B12BF6C-6FD8-4F31-B72A-738FAA2EB2F7}" presName="rootConnector" presStyleLbl="node4" presStyleIdx="0" presStyleCnt="7"/>
      <dgm:spPr/>
      <dgm:t>
        <a:bodyPr/>
        <a:lstStyle/>
        <a:p>
          <a:pPr rtl="1"/>
          <a:endParaRPr lang="ar-JO"/>
        </a:p>
      </dgm:t>
    </dgm:pt>
    <dgm:pt modelId="{44128F5C-5348-4DA1-AC4C-1B8ABECB2230}" type="pres">
      <dgm:prSet presAssocID="{7B12BF6C-6FD8-4F31-B72A-738FAA2EB2F7}" presName="hierChild4" presStyleCnt="0"/>
      <dgm:spPr/>
    </dgm:pt>
    <dgm:pt modelId="{85559922-2ADE-416E-BFD6-F6709046FC9F}" type="pres">
      <dgm:prSet presAssocID="{7B12BF6C-6FD8-4F31-B72A-738FAA2EB2F7}" presName="hierChild5" presStyleCnt="0"/>
      <dgm:spPr/>
    </dgm:pt>
    <dgm:pt modelId="{F8C6C9E9-22F9-46DD-B6A2-98BCAE948A1E}" type="pres">
      <dgm:prSet presAssocID="{109BDFBF-0008-4E4C-8675-137457AE89A9}" presName="Name50" presStyleLbl="parChTrans1D4" presStyleIdx="1" presStyleCnt="7"/>
      <dgm:spPr/>
    </dgm:pt>
    <dgm:pt modelId="{F2EB05E9-9E94-4551-B8EC-C9C2EFC4AF0E}" type="pres">
      <dgm:prSet presAssocID="{FA6ADB32-D748-4FB4-922C-F6421F706C8A}" presName="hierRoot2" presStyleCnt="0">
        <dgm:presLayoutVars>
          <dgm:hierBranch val="r"/>
        </dgm:presLayoutVars>
      </dgm:prSet>
      <dgm:spPr/>
    </dgm:pt>
    <dgm:pt modelId="{655DF670-FEF4-479D-B1AE-8888B9DC9497}" type="pres">
      <dgm:prSet presAssocID="{FA6ADB32-D748-4FB4-922C-F6421F706C8A}" presName="rootComposite" presStyleCnt="0"/>
      <dgm:spPr/>
    </dgm:pt>
    <dgm:pt modelId="{49F90B69-F6D0-4DB3-9665-571B57603A1B}" type="pres">
      <dgm:prSet presAssocID="{FA6ADB32-D748-4FB4-922C-F6421F706C8A}" presName="rootText" presStyleLbl="node4" presStyleIdx="1" presStyleCnt="7">
        <dgm:presLayoutVars>
          <dgm:chPref val="3"/>
        </dgm:presLayoutVars>
      </dgm:prSet>
      <dgm:spPr/>
      <dgm:t>
        <a:bodyPr/>
        <a:lstStyle/>
        <a:p>
          <a:pPr rtl="1"/>
          <a:endParaRPr lang="ar-JO"/>
        </a:p>
      </dgm:t>
    </dgm:pt>
    <dgm:pt modelId="{BCCCA44F-565B-45CA-95C5-6467C43C00F7}" type="pres">
      <dgm:prSet presAssocID="{FA6ADB32-D748-4FB4-922C-F6421F706C8A}" presName="rootConnector" presStyleLbl="node4" presStyleIdx="1" presStyleCnt="7"/>
      <dgm:spPr/>
      <dgm:t>
        <a:bodyPr/>
        <a:lstStyle/>
        <a:p>
          <a:pPr rtl="1"/>
          <a:endParaRPr lang="ar-JO"/>
        </a:p>
      </dgm:t>
    </dgm:pt>
    <dgm:pt modelId="{900A9604-904E-4CA5-AD61-EEEE7068457D}" type="pres">
      <dgm:prSet presAssocID="{FA6ADB32-D748-4FB4-922C-F6421F706C8A}" presName="hierChild4" presStyleCnt="0"/>
      <dgm:spPr/>
    </dgm:pt>
    <dgm:pt modelId="{6FDA9C31-C857-498B-B456-389D1EF61DA1}" type="pres">
      <dgm:prSet presAssocID="{FA6ADB32-D748-4FB4-922C-F6421F706C8A}" presName="hierChild5" presStyleCnt="0"/>
      <dgm:spPr/>
    </dgm:pt>
    <dgm:pt modelId="{A6CB5EC9-6D60-4904-9DD0-DBF9A272F3AE}" type="pres">
      <dgm:prSet presAssocID="{810C1C9C-B19D-4466-B579-25D3DFDB7363}" presName="hierChild5" presStyleCnt="0"/>
      <dgm:spPr/>
    </dgm:pt>
    <dgm:pt modelId="{C0F59374-285F-4FCB-A207-C74AB7B05717}" type="pres">
      <dgm:prSet presAssocID="{D37966A1-4E9E-4EBC-BCF0-EA49B923CE41}" presName="Name35" presStyleLbl="parChTrans1D3" presStyleIdx="1" presStyleCnt="3"/>
      <dgm:spPr/>
    </dgm:pt>
    <dgm:pt modelId="{D4AD7D58-757E-44F6-93D8-7EAF8FE9CD14}" type="pres">
      <dgm:prSet presAssocID="{8A762321-92CF-428B-91F5-884CDD3AEE7B}" presName="hierRoot2" presStyleCnt="0">
        <dgm:presLayoutVars>
          <dgm:hierBranch val="r"/>
        </dgm:presLayoutVars>
      </dgm:prSet>
      <dgm:spPr/>
    </dgm:pt>
    <dgm:pt modelId="{19B56E35-3115-4F82-A423-95A1516770E1}" type="pres">
      <dgm:prSet presAssocID="{8A762321-92CF-428B-91F5-884CDD3AEE7B}" presName="rootComposite" presStyleCnt="0"/>
      <dgm:spPr/>
    </dgm:pt>
    <dgm:pt modelId="{2511C646-3A02-4114-A67C-F9FFB10ED076}" type="pres">
      <dgm:prSet presAssocID="{8A762321-92CF-428B-91F5-884CDD3AEE7B}" presName="rootText" presStyleLbl="node3" presStyleIdx="1" presStyleCnt="3">
        <dgm:presLayoutVars>
          <dgm:chPref val="3"/>
        </dgm:presLayoutVars>
      </dgm:prSet>
      <dgm:spPr/>
      <dgm:t>
        <a:bodyPr/>
        <a:lstStyle/>
        <a:p>
          <a:pPr rtl="1"/>
          <a:endParaRPr lang="ar-JO"/>
        </a:p>
      </dgm:t>
    </dgm:pt>
    <dgm:pt modelId="{DD1FA350-6AA0-41C4-8CDC-1930455794E4}" type="pres">
      <dgm:prSet presAssocID="{8A762321-92CF-428B-91F5-884CDD3AEE7B}" presName="rootConnector" presStyleLbl="node3" presStyleIdx="1" presStyleCnt="3"/>
      <dgm:spPr/>
      <dgm:t>
        <a:bodyPr/>
        <a:lstStyle/>
        <a:p>
          <a:pPr rtl="1"/>
          <a:endParaRPr lang="ar-JO"/>
        </a:p>
      </dgm:t>
    </dgm:pt>
    <dgm:pt modelId="{1E9FA526-5AFE-4199-9D15-117A61607350}" type="pres">
      <dgm:prSet presAssocID="{8A762321-92CF-428B-91F5-884CDD3AEE7B}" presName="hierChild4" presStyleCnt="0"/>
      <dgm:spPr/>
    </dgm:pt>
    <dgm:pt modelId="{5A3CE965-0815-4871-B85B-A3922C5EDF0C}" type="pres">
      <dgm:prSet presAssocID="{B865A755-4B59-401F-A1B8-69087EF92FD8}" presName="Name50" presStyleLbl="parChTrans1D4" presStyleIdx="2" presStyleCnt="7"/>
      <dgm:spPr/>
    </dgm:pt>
    <dgm:pt modelId="{0ABDBF59-6747-4827-B13A-9B499DADF6C7}" type="pres">
      <dgm:prSet presAssocID="{1520E0C6-A2A9-49AD-9302-8C7EFF0E3CA2}" presName="hierRoot2" presStyleCnt="0">
        <dgm:presLayoutVars>
          <dgm:hierBranch val="r"/>
        </dgm:presLayoutVars>
      </dgm:prSet>
      <dgm:spPr/>
    </dgm:pt>
    <dgm:pt modelId="{B5A076FC-01B7-4814-9AED-A8B9FECEA766}" type="pres">
      <dgm:prSet presAssocID="{1520E0C6-A2A9-49AD-9302-8C7EFF0E3CA2}" presName="rootComposite" presStyleCnt="0"/>
      <dgm:spPr/>
    </dgm:pt>
    <dgm:pt modelId="{4EA58981-BF08-40FA-804C-81A182C18F3F}" type="pres">
      <dgm:prSet presAssocID="{1520E0C6-A2A9-49AD-9302-8C7EFF0E3CA2}" presName="rootText" presStyleLbl="node4" presStyleIdx="2" presStyleCnt="7">
        <dgm:presLayoutVars>
          <dgm:chPref val="3"/>
        </dgm:presLayoutVars>
      </dgm:prSet>
      <dgm:spPr/>
      <dgm:t>
        <a:bodyPr/>
        <a:lstStyle/>
        <a:p>
          <a:pPr rtl="1"/>
          <a:endParaRPr lang="ar-JO"/>
        </a:p>
      </dgm:t>
    </dgm:pt>
    <dgm:pt modelId="{BD526AF7-105E-476B-8847-90433E05735F}" type="pres">
      <dgm:prSet presAssocID="{1520E0C6-A2A9-49AD-9302-8C7EFF0E3CA2}" presName="rootConnector" presStyleLbl="node4" presStyleIdx="2" presStyleCnt="7"/>
      <dgm:spPr/>
      <dgm:t>
        <a:bodyPr/>
        <a:lstStyle/>
        <a:p>
          <a:pPr rtl="1"/>
          <a:endParaRPr lang="ar-JO"/>
        </a:p>
      </dgm:t>
    </dgm:pt>
    <dgm:pt modelId="{54E7B89C-4DF4-4570-8FEA-8641B5AE8F74}" type="pres">
      <dgm:prSet presAssocID="{1520E0C6-A2A9-49AD-9302-8C7EFF0E3CA2}" presName="hierChild4" presStyleCnt="0"/>
      <dgm:spPr/>
    </dgm:pt>
    <dgm:pt modelId="{DC51080C-938B-49F8-9D05-36723CF03CD0}" type="pres">
      <dgm:prSet presAssocID="{1520E0C6-A2A9-49AD-9302-8C7EFF0E3CA2}" presName="hierChild5" presStyleCnt="0"/>
      <dgm:spPr/>
    </dgm:pt>
    <dgm:pt modelId="{D5DB0453-552F-4A03-9E08-A7A8D05B6D54}" type="pres">
      <dgm:prSet presAssocID="{6B4F5FF8-31A9-4BE9-93D5-C5CCD7749CC2}" presName="Name50" presStyleLbl="parChTrans1D4" presStyleIdx="3" presStyleCnt="7"/>
      <dgm:spPr/>
    </dgm:pt>
    <dgm:pt modelId="{8909CB07-6FE0-43BB-A0BE-BDD3EFF202D4}" type="pres">
      <dgm:prSet presAssocID="{51B1B74A-A91B-4243-93A0-472FA95692FB}" presName="hierRoot2" presStyleCnt="0">
        <dgm:presLayoutVars>
          <dgm:hierBranch val="r"/>
        </dgm:presLayoutVars>
      </dgm:prSet>
      <dgm:spPr/>
    </dgm:pt>
    <dgm:pt modelId="{60093E5F-1A26-4E91-929D-DC8D3568767A}" type="pres">
      <dgm:prSet presAssocID="{51B1B74A-A91B-4243-93A0-472FA95692FB}" presName="rootComposite" presStyleCnt="0"/>
      <dgm:spPr/>
    </dgm:pt>
    <dgm:pt modelId="{01820069-42D6-4871-BE9E-E813E1B78A0C}" type="pres">
      <dgm:prSet presAssocID="{51B1B74A-A91B-4243-93A0-472FA95692FB}" presName="rootText" presStyleLbl="node4" presStyleIdx="3" presStyleCnt="7">
        <dgm:presLayoutVars>
          <dgm:chPref val="3"/>
        </dgm:presLayoutVars>
      </dgm:prSet>
      <dgm:spPr/>
      <dgm:t>
        <a:bodyPr/>
        <a:lstStyle/>
        <a:p>
          <a:pPr rtl="1"/>
          <a:endParaRPr lang="ar-JO"/>
        </a:p>
      </dgm:t>
    </dgm:pt>
    <dgm:pt modelId="{4110B8C1-8FF6-41C0-BD63-98A0955ABFDB}" type="pres">
      <dgm:prSet presAssocID="{51B1B74A-A91B-4243-93A0-472FA95692FB}" presName="rootConnector" presStyleLbl="node4" presStyleIdx="3" presStyleCnt="7"/>
      <dgm:spPr/>
      <dgm:t>
        <a:bodyPr/>
        <a:lstStyle/>
        <a:p>
          <a:pPr rtl="1"/>
          <a:endParaRPr lang="ar-JO"/>
        </a:p>
      </dgm:t>
    </dgm:pt>
    <dgm:pt modelId="{3F7ED4DD-D037-4144-84CC-FD7284528B2E}" type="pres">
      <dgm:prSet presAssocID="{51B1B74A-A91B-4243-93A0-472FA95692FB}" presName="hierChild4" presStyleCnt="0"/>
      <dgm:spPr/>
    </dgm:pt>
    <dgm:pt modelId="{9AD91DC7-87CD-4992-A689-0462D5317E13}" type="pres">
      <dgm:prSet presAssocID="{51B1B74A-A91B-4243-93A0-472FA95692FB}" presName="hierChild5" presStyleCnt="0"/>
      <dgm:spPr/>
    </dgm:pt>
    <dgm:pt modelId="{BC0B5A83-D722-4C4E-AFC7-9F175C4F31C1}" type="pres">
      <dgm:prSet presAssocID="{8A762321-92CF-428B-91F5-884CDD3AEE7B}" presName="hierChild5" presStyleCnt="0"/>
      <dgm:spPr/>
    </dgm:pt>
    <dgm:pt modelId="{C338DEC6-2165-4B49-8B04-7562E4F89719}" type="pres">
      <dgm:prSet presAssocID="{8DCDE421-3BD5-4DCD-B6B6-F336E6A4BFCA}" presName="Name35" presStyleLbl="parChTrans1D3" presStyleIdx="2" presStyleCnt="3"/>
      <dgm:spPr/>
    </dgm:pt>
    <dgm:pt modelId="{BF1323E3-3DDD-41A4-8033-80BB089E3170}" type="pres">
      <dgm:prSet presAssocID="{C573233A-81EB-4A35-91AD-E96E56A8DE75}" presName="hierRoot2" presStyleCnt="0">
        <dgm:presLayoutVars>
          <dgm:hierBranch val="r"/>
        </dgm:presLayoutVars>
      </dgm:prSet>
      <dgm:spPr/>
    </dgm:pt>
    <dgm:pt modelId="{A605FB46-1E91-452D-9908-9C169A662598}" type="pres">
      <dgm:prSet presAssocID="{C573233A-81EB-4A35-91AD-E96E56A8DE75}" presName="rootComposite" presStyleCnt="0"/>
      <dgm:spPr/>
    </dgm:pt>
    <dgm:pt modelId="{72FE8E4F-4B28-4483-87A8-D36B562FA184}" type="pres">
      <dgm:prSet presAssocID="{C573233A-81EB-4A35-91AD-E96E56A8DE75}" presName="rootText" presStyleLbl="node3" presStyleIdx="2" presStyleCnt="3">
        <dgm:presLayoutVars>
          <dgm:chPref val="3"/>
        </dgm:presLayoutVars>
      </dgm:prSet>
      <dgm:spPr/>
      <dgm:t>
        <a:bodyPr/>
        <a:lstStyle/>
        <a:p>
          <a:pPr rtl="1"/>
          <a:endParaRPr lang="ar-JO"/>
        </a:p>
      </dgm:t>
    </dgm:pt>
    <dgm:pt modelId="{E676CB96-5D77-4D49-88AD-1A3AC2034D43}" type="pres">
      <dgm:prSet presAssocID="{C573233A-81EB-4A35-91AD-E96E56A8DE75}" presName="rootConnector" presStyleLbl="node3" presStyleIdx="2" presStyleCnt="3"/>
      <dgm:spPr/>
      <dgm:t>
        <a:bodyPr/>
        <a:lstStyle/>
        <a:p>
          <a:pPr rtl="1"/>
          <a:endParaRPr lang="ar-JO"/>
        </a:p>
      </dgm:t>
    </dgm:pt>
    <dgm:pt modelId="{BF545A0E-43E3-443D-9677-6DDB13281BBA}" type="pres">
      <dgm:prSet presAssocID="{C573233A-81EB-4A35-91AD-E96E56A8DE75}" presName="hierChild4" presStyleCnt="0"/>
      <dgm:spPr/>
    </dgm:pt>
    <dgm:pt modelId="{6D584C4C-8570-40C5-8C0F-69CA9B356A2C}" type="pres">
      <dgm:prSet presAssocID="{CE674E54-362A-4569-BB5F-7305EAB8FBED}" presName="Name50" presStyleLbl="parChTrans1D4" presStyleIdx="4" presStyleCnt="7"/>
      <dgm:spPr/>
    </dgm:pt>
    <dgm:pt modelId="{52967060-F408-4906-A4EF-8D117AB01992}" type="pres">
      <dgm:prSet presAssocID="{5D73F46D-A7EC-4526-ACCB-567A4046D2A2}" presName="hierRoot2" presStyleCnt="0">
        <dgm:presLayoutVars>
          <dgm:hierBranch val="r"/>
        </dgm:presLayoutVars>
      </dgm:prSet>
      <dgm:spPr/>
    </dgm:pt>
    <dgm:pt modelId="{1D6F196F-C5A9-430C-A9ED-0CEE58A922B0}" type="pres">
      <dgm:prSet presAssocID="{5D73F46D-A7EC-4526-ACCB-567A4046D2A2}" presName="rootComposite" presStyleCnt="0"/>
      <dgm:spPr/>
    </dgm:pt>
    <dgm:pt modelId="{D8ADC2C8-EACE-4A76-AF9E-37C5380ADA7D}" type="pres">
      <dgm:prSet presAssocID="{5D73F46D-A7EC-4526-ACCB-567A4046D2A2}" presName="rootText" presStyleLbl="node4" presStyleIdx="4" presStyleCnt="7">
        <dgm:presLayoutVars>
          <dgm:chPref val="3"/>
        </dgm:presLayoutVars>
      </dgm:prSet>
      <dgm:spPr/>
      <dgm:t>
        <a:bodyPr/>
        <a:lstStyle/>
        <a:p>
          <a:pPr rtl="1"/>
          <a:endParaRPr lang="ar-JO"/>
        </a:p>
      </dgm:t>
    </dgm:pt>
    <dgm:pt modelId="{A5EBCFE6-C808-4821-B325-2B53DF987470}" type="pres">
      <dgm:prSet presAssocID="{5D73F46D-A7EC-4526-ACCB-567A4046D2A2}" presName="rootConnector" presStyleLbl="node4" presStyleIdx="4" presStyleCnt="7"/>
      <dgm:spPr/>
      <dgm:t>
        <a:bodyPr/>
        <a:lstStyle/>
        <a:p>
          <a:pPr rtl="1"/>
          <a:endParaRPr lang="ar-JO"/>
        </a:p>
      </dgm:t>
    </dgm:pt>
    <dgm:pt modelId="{EC4FA7B6-FA0D-48DB-80A7-0D9E707F72E5}" type="pres">
      <dgm:prSet presAssocID="{5D73F46D-A7EC-4526-ACCB-567A4046D2A2}" presName="hierChild4" presStyleCnt="0"/>
      <dgm:spPr/>
    </dgm:pt>
    <dgm:pt modelId="{0927CF3C-0083-4CFA-AFC7-6AF25608819D}" type="pres">
      <dgm:prSet presAssocID="{5D73F46D-A7EC-4526-ACCB-567A4046D2A2}" presName="hierChild5" presStyleCnt="0"/>
      <dgm:spPr/>
    </dgm:pt>
    <dgm:pt modelId="{B6D4915B-97D4-4E3C-968A-0FC3982A8C81}" type="pres">
      <dgm:prSet presAssocID="{BD484D8E-5090-45F8-BEA2-502821B8AE09}" presName="Name50" presStyleLbl="parChTrans1D4" presStyleIdx="5" presStyleCnt="7"/>
      <dgm:spPr/>
    </dgm:pt>
    <dgm:pt modelId="{1FC1E124-8E28-456C-90FB-CAB3240C30CB}" type="pres">
      <dgm:prSet presAssocID="{BADF67DF-C00C-4291-8527-774309ACDD39}" presName="hierRoot2" presStyleCnt="0">
        <dgm:presLayoutVars>
          <dgm:hierBranch val="r"/>
        </dgm:presLayoutVars>
      </dgm:prSet>
      <dgm:spPr/>
    </dgm:pt>
    <dgm:pt modelId="{892208F6-3D3C-4366-AD2E-26E1DE23803D}" type="pres">
      <dgm:prSet presAssocID="{BADF67DF-C00C-4291-8527-774309ACDD39}" presName="rootComposite" presStyleCnt="0"/>
      <dgm:spPr/>
    </dgm:pt>
    <dgm:pt modelId="{026E67A6-7C82-49E6-8F74-65E70C7AAD51}" type="pres">
      <dgm:prSet presAssocID="{BADF67DF-C00C-4291-8527-774309ACDD39}" presName="rootText" presStyleLbl="node4" presStyleIdx="5" presStyleCnt="7">
        <dgm:presLayoutVars>
          <dgm:chPref val="3"/>
        </dgm:presLayoutVars>
      </dgm:prSet>
      <dgm:spPr/>
      <dgm:t>
        <a:bodyPr/>
        <a:lstStyle/>
        <a:p>
          <a:pPr rtl="1"/>
          <a:endParaRPr lang="ar-JO"/>
        </a:p>
      </dgm:t>
    </dgm:pt>
    <dgm:pt modelId="{8014DF02-D907-4A50-818B-433D0BD45A07}" type="pres">
      <dgm:prSet presAssocID="{BADF67DF-C00C-4291-8527-774309ACDD39}" presName="rootConnector" presStyleLbl="node4" presStyleIdx="5" presStyleCnt="7"/>
      <dgm:spPr/>
      <dgm:t>
        <a:bodyPr/>
        <a:lstStyle/>
        <a:p>
          <a:pPr rtl="1"/>
          <a:endParaRPr lang="ar-JO"/>
        </a:p>
      </dgm:t>
    </dgm:pt>
    <dgm:pt modelId="{6DB4FD5D-5E0A-46AD-B2B9-D9E24730CACB}" type="pres">
      <dgm:prSet presAssocID="{BADF67DF-C00C-4291-8527-774309ACDD39}" presName="hierChild4" presStyleCnt="0"/>
      <dgm:spPr/>
    </dgm:pt>
    <dgm:pt modelId="{5BB7EDE6-6478-47CC-9BA9-283246EFDA72}" type="pres">
      <dgm:prSet presAssocID="{BADF67DF-C00C-4291-8527-774309ACDD39}" presName="hierChild5" presStyleCnt="0"/>
      <dgm:spPr/>
    </dgm:pt>
    <dgm:pt modelId="{FF6C9881-0665-4A57-B88B-2F2C632F440E}" type="pres">
      <dgm:prSet presAssocID="{74DC21A0-D787-4557-9CD3-8DF8392E812D}" presName="Name50" presStyleLbl="parChTrans1D4" presStyleIdx="6" presStyleCnt="7"/>
      <dgm:spPr/>
    </dgm:pt>
    <dgm:pt modelId="{1B9C36CD-8430-49A2-95DE-964743063D87}" type="pres">
      <dgm:prSet presAssocID="{3B082C96-DE60-4ADF-BA92-3731688A53C7}" presName="hierRoot2" presStyleCnt="0">
        <dgm:presLayoutVars>
          <dgm:hierBranch val="r"/>
        </dgm:presLayoutVars>
      </dgm:prSet>
      <dgm:spPr/>
    </dgm:pt>
    <dgm:pt modelId="{B8813504-54F8-4ED6-8A81-974B88AA6DA0}" type="pres">
      <dgm:prSet presAssocID="{3B082C96-DE60-4ADF-BA92-3731688A53C7}" presName="rootComposite" presStyleCnt="0"/>
      <dgm:spPr/>
    </dgm:pt>
    <dgm:pt modelId="{677CF051-41F2-494F-BB6C-EBE5E4ED13EB}" type="pres">
      <dgm:prSet presAssocID="{3B082C96-DE60-4ADF-BA92-3731688A53C7}" presName="rootText" presStyleLbl="node4" presStyleIdx="6" presStyleCnt="7">
        <dgm:presLayoutVars>
          <dgm:chPref val="3"/>
        </dgm:presLayoutVars>
      </dgm:prSet>
      <dgm:spPr/>
      <dgm:t>
        <a:bodyPr/>
        <a:lstStyle/>
        <a:p>
          <a:pPr rtl="1"/>
          <a:endParaRPr lang="ar-JO"/>
        </a:p>
      </dgm:t>
    </dgm:pt>
    <dgm:pt modelId="{A8B0DA08-830A-4D5E-8959-39C4CFB67786}" type="pres">
      <dgm:prSet presAssocID="{3B082C96-DE60-4ADF-BA92-3731688A53C7}" presName="rootConnector" presStyleLbl="node4" presStyleIdx="6" presStyleCnt="7"/>
      <dgm:spPr/>
      <dgm:t>
        <a:bodyPr/>
        <a:lstStyle/>
        <a:p>
          <a:pPr rtl="1"/>
          <a:endParaRPr lang="ar-JO"/>
        </a:p>
      </dgm:t>
    </dgm:pt>
    <dgm:pt modelId="{F14E1671-8726-4433-BA05-4469EB589DA7}" type="pres">
      <dgm:prSet presAssocID="{3B082C96-DE60-4ADF-BA92-3731688A53C7}" presName="hierChild4" presStyleCnt="0"/>
      <dgm:spPr/>
    </dgm:pt>
    <dgm:pt modelId="{36E9FFA0-8409-47A7-8C0C-737585EB0A7F}" type="pres">
      <dgm:prSet presAssocID="{3B082C96-DE60-4ADF-BA92-3731688A53C7}" presName="hierChild5" presStyleCnt="0"/>
      <dgm:spPr/>
    </dgm:pt>
    <dgm:pt modelId="{479DFC22-7F8A-437C-8E17-DC3E623D2F1E}" type="pres">
      <dgm:prSet presAssocID="{C573233A-81EB-4A35-91AD-E96E56A8DE75}" presName="hierChild5" presStyleCnt="0"/>
      <dgm:spPr/>
    </dgm:pt>
    <dgm:pt modelId="{FC0817BF-532A-442B-A0B2-D88E4E9CB69D}" type="pres">
      <dgm:prSet presAssocID="{375D3D6C-55EA-477A-8F1B-74B2F13C02A3}" presName="hierChild5" presStyleCnt="0"/>
      <dgm:spPr/>
    </dgm:pt>
    <dgm:pt modelId="{8BF052AB-A20E-45CC-9C57-CF5D50916608}" type="pres">
      <dgm:prSet presAssocID="{D9026D4F-EEB9-45AB-95CE-E913F9D7A644}" presName="Name35" presStyleLbl="parChTrans1D2" presStyleIdx="1" presStyleCnt="4"/>
      <dgm:spPr/>
    </dgm:pt>
    <dgm:pt modelId="{B06A550E-CB3B-4E52-851C-D038C6DE912E}" type="pres">
      <dgm:prSet presAssocID="{0A17EC24-8D44-47DB-A71F-0F11DD4661F7}" presName="hierRoot2" presStyleCnt="0">
        <dgm:presLayoutVars>
          <dgm:hierBranch/>
        </dgm:presLayoutVars>
      </dgm:prSet>
      <dgm:spPr/>
    </dgm:pt>
    <dgm:pt modelId="{DE07AD0E-FFB3-46D5-A452-264AA4815A55}" type="pres">
      <dgm:prSet presAssocID="{0A17EC24-8D44-47DB-A71F-0F11DD4661F7}" presName="rootComposite" presStyleCnt="0"/>
      <dgm:spPr/>
    </dgm:pt>
    <dgm:pt modelId="{2CD03B80-7F11-4A62-ABC8-D568F526F6F9}" type="pres">
      <dgm:prSet presAssocID="{0A17EC24-8D44-47DB-A71F-0F11DD4661F7}" presName="rootText" presStyleLbl="node2" presStyleIdx="1" presStyleCnt="3">
        <dgm:presLayoutVars>
          <dgm:chPref val="3"/>
        </dgm:presLayoutVars>
      </dgm:prSet>
      <dgm:spPr/>
      <dgm:t>
        <a:bodyPr/>
        <a:lstStyle/>
        <a:p>
          <a:pPr rtl="1"/>
          <a:endParaRPr lang="ar-JO"/>
        </a:p>
      </dgm:t>
    </dgm:pt>
    <dgm:pt modelId="{6355E5D1-CBEE-4CAB-BF50-E5463C408334}" type="pres">
      <dgm:prSet presAssocID="{0A17EC24-8D44-47DB-A71F-0F11DD4661F7}" presName="rootConnector" presStyleLbl="node2" presStyleIdx="1" presStyleCnt="3"/>
      <dgm:spPr/>
      <dgm:t>
        <a:bodyPr/>
        <a:lstStyle/>
        <a:p>
          <a:pPr rtl="1"/>
          <a:endParaRPr lang="ar-JO"/>
        </a:p>
      </dgm:t>
    </dgm:pt>
    <dgm:pt modelId="{32F57DD0-8482-4FA4-9BE0-07193C77EE7F}" type="pres">
      <dgm:prSet presAssocID="{0A17EC24-8D44-47DB-A71F-0F11DD4661F7}" presName="hierChild4" presStyleCnt="0"/>
      <dgm:spPr/>
    </dgm:pt>
    <dgm:pt modelId="{008EFE09-3E9D-48C8-B417-4E5E7BB0B7AC}" type="pres">
      <dgm:prSet presAssocID="{0A17EC24-8D44-47DB-A71F-0F11DD4661F7}" presName="hierChild5" presStyleCnt="0"/>
      <dgm:spPr/>
    </dgm:pt>
    <dgm:pt modelId="{E3073128-2C9F-4F9A-BE9F-8B9192BE5BF2}" type="pres">
      <dgm:prSet presAssocID="{2C811485-8B89-4E2B-843A-B689FBAA8E35}" presName="Name35" presStyleLbl="parChTrans1D2" presStyleIdx="2" presStyleCnt="4"/>
      <dgm:spPr/>
    </dgm:pt>
    <dgm:pt modelId="{C6309DDB-F397-493F-BD61-EAD58534987B}" type="pres">
      <dgm:prSet presAssocID="{C5F91761-EE12-47DD-B692-768A35B26758}" presName="hierRoot2" presStyleCnt="0">
        <dgm:presLayoutVars>
          <dgm:hierBranch/>
        </dgm:presLayoutVars>
      </dgm:prSet>
      <dgm:spPr/>
    </dgm:pt>
    <dgm:pt modelId="{5D70C7D8-64C0-46FB-95E0-E5CF8A3A7A75}" type="pres">
      <dgm:prSet presAssocID="{C5F91761-EE12-47DD-B692-768A35B26758}" presName="rootComposite" presStyleCnt="0"/>
      <dgm:spPr/>
    </dgm:pt>
    <dgm:pt modelId="{158FB18D-9DBA-4FB9-9C35-1652F611CEE5}" type="pres">
      <dgm:prSet presAssocID="{C5F91761-EE12-47DD-B692-768A35B26758}" presName="rootText" presStyleLbl="node2" presStyleIdx="2" presStyleCnt="3">
        <dgm:presLayoutVars>
          <dgm:chPref val="3"/>
        </dgm:presLayoutVars>
      </dgm:prSet>
      <dgm:spPr/>
      <dgm:t>
        <a:bodyPr/>
        <a:lstStyle/>
        <a:p>
          <a:pPr rtl="1"/>
          <a:endParaRPr lang="ar-JO"/>
        </a:p>
      </dgm:t>
    </dgm:pt>
    <dgm:pt modelId="{D1208EB5-4D10-4349-A1E0-205D265DD229}" type="pres">
      <dgm:prSet presAssocID="{C5F91761-EE12-47DD-B692-768A35B26758}" presName="rootConnector" presStyleLbl="node2" presStyleIdx="2" presStyleCnt="3"/>
      <dgm:spPr/>
      <dgm:t>
        <a:bodyPr/>
        <a:lstStyle/>
        <a:p>
          <a:pPr rtl="1"/>
          <a:endParaRPr lang="ar-JO"/>
        </a:p>
      </dgm:t>
    </dgm:pt>
    <dgm:pt modelId="{5676C3FE-8BB0-4E95-BDFE-97B1EC4C23B0}" type="pres">
      <dgm:prSet presAssocID="{C5F91761-EE12-47DD-B692-768A35B26758}" presName="hierChild4" presStyleCnt="0"/>
      <dgm:spPr/>
    </dgm:pt>
    <dgm:pt modelId="{195D1D16-CB4A-4C55-89FF-9CD75F848EF2}" type="pres">
      <dgm:prSet presAssocID="{C5F91761-EE12-47DD-B692-768A35B26758}" presName="hierChild5" presStyleCnt="0"/>
      <dgm:spPr/>
    </dgm:pt>
    <dgm:pt modelId="{D9941CF1-75DC-4E20-A308-43DD795A6566}" type="pres">
      <dgm:prSet presAssocID="{F59427FF-251B-41EB-AD3F-1B01CA838065}" presName="hierChild3" presStyleCnt="0"/>
      <dgm:spPr/>
    </dgm:pt>
    <dgm:pt modelId="{20305748-426C-45AA-B550-3FFBA887FA29}" type="pres">
      <dgm:prSet presAssocID="{4E9FE874-F52F-4519-B7A3-49FDB681581B}" presName="Name111" presStyleLbl="parChTrans1D2" presStyleIdx="3" presStyleCnt="4"/>
      <dgm:spPr/>
    </dgm:pt>
    <dgm:pt modelId="{6899CA8E-7A57-4619-9C08-C2BBF0071BE0}" type="pres">
      <dgm:prSet presAssocID="{1AD7BBF3-B1D7-414C-A334-C62E16CF6086}" presName="hierRoot3" presStyleCnt="0">
        <dgm:presLayoutVars>
          <dgm:hierBranch/>
        </dgm:presLayoutVars>
      </dgm:prSet>
      <dgm:spPr/>
    </dgm:pt>
    <dgm:pt modelId="{58CE34ED-C3E0-49EF-A289-ECCA4E2ACB7B}" type="pres">
      <dgm:prSet presAssocID="{1AD7BBF3-B1D7-414C-A334-C62E16CF6086}" presName="rootComposite3" presStyleCnt="0"/>
      <dgm:spPr/>
    </dgm:pt>
    <dgm:pt modelId="{EB8A02AF-9939-4619-A2C1-86ABF9E5EC10}" type="pres">
      <dgm:prSet presAssocID="{1AD7BBF3-B1D7-414C-A334-C62E16CF6086}" presName="rootText3" presStyleLbl="asst1" presStyleIdx="0" presStyleCnt="1">
        <dgm:presLayoutVars>
          <dgm:chPref val="3"/>
        </dgm:presLayoutVars>
      </dgm:prSet>
      <dgm:spPr/>
      <dgm:t>
        <a:bodyPr/>
        <a:lstStyle/>
        <a:p>
          <a:pPr rtl="1"/>
          <a:endParaRPr lang="ar-JO"/>
        </a:p>
      </dgm:t>
    </dgm:pt>
    <dgm:pt modelId="{04CBDDDE-6830-45CE-8DBC-45BDC66816EB}" type="pres">
      <dgm:prSet presAssocID="{1AD7BBF3-B1D7-414C-A334-C62E16CF6086}" presName="rootConnector3" presStyleLbl="asst1" presStyleIdx="0" presStyleCnt="1"/>
      <dgm:spPr/>
      <dgm:t>
        <a:bodyPr/>
        <a:lstStyle/>
        <a:p>
          <a:pPr rtl="1"/>
          <a:endParaRPr lang="ar-JO"/>
        </a:p>
      </dgm:t>
    </dgm:pt>
    <dgm:pt modelId="{E8C17FF2-3136-4C03-BB9D-1F48CFF92D92}" type="pres">
      <dgm:prSet presAssocID="{1AD7BBF3-B1D7-414C-A334-C62E16CF6086}" presName="hierChild6" presStyleCnt="0"/>
      <dgm:spPr/>
    </dgm:pt>
    <dgm:pt modelId="{61103DB5-D13D-4487-BD72-F7CB3A06801E}" type="pres">
      <dgm:prSet presAssocID="{1AD7BBF3-B1D7-414C-A334-C62E16CF6086}" presName="hierChild7" presStyleCnt="0"/>
      <dgm:spPr/>
    </dgm:pt>
  </dgm:ptLst>
  <dgm:cxnLst>
    <dgm:cxn modelId="{62A85FBC-0E50-47D7-8D74-10EE5A046E28}" type="presOf" srcId="{1520E0C6-A2A9-49AD-9302-8C7EFF0E3CA2}" destId="{4EA58981-BF08-40FA-804C-81A182C18F3F}" srcOrd="0" destOrd="0" presId="urn:microsoft.com/office/officeart/2005/8/layout/orgChart1"/>
    <dgm:cxn modelId="{1F5A3A71-696D-48CC-89C0-C0C6274184C2}" srcId="{C573233A-81EB-4A35-91AD-E96E56A8DE75}" destId="{3B082C96-DE60-4ADF-BA92-3731688A53C7}" srcOrd="2" destOrd="0" parTransId="{74DC21A0-D787-4557-9CD3-8DF8392E812D}" sibTransId="{608D7690-6EE3-42E6-A74F-1DF9FF782FCB}"/>
    <dgm:cxn modelId="{FB141302-A1CD-44C3-BDC2-1304ECF08622}" srcId="{8A762321-92CF-428B-91F5-884CDD3AEE7B}" destId="{1520E0C6-A2A9-49AD-9302-8C7EFF0E3CA2}" srcOrd="0" destOrd="0" parTransId="{B865A755-4B59-401F-A1B8-69087EF92FD8}" sibTransId="{3DCB639A-154A-43A2-BB85-67924AEDAA70}"/>
    <dgm:cxn modelId="{493C5E44-1B47-4A78-A2D2-77A4E79ADA4B}" type="presOf" srcId="{1AD7BBF3-B1D7-414C-A334-C62E16CF6086}" destId="{04CBDDDE-6830-45CE-8DBC-45BDC66816EB}" srcOrd="1" destOrd="0" presId="urn:microsoft.com/office/officeart/2005/8/layout/orgChart1"/>
    <dgm:cxn modelId="{6BB5C767-CFE1-4141-904F-E470FF9A58D1}" type="presOf" srcId="{5D73F46D-A7EC-4526-ACCB-567A4046D2A2}" destId="{A5EBCFE6-C808-4821-B325-2B53DF987470}" srcOrd="1" destOrd="0" presId="urn:microsoft.com/office/officeart/2005/8/layout/orgChart1"/>
    <dgm:cxn modelId="{45424EF8-7E23-46A4-94F7-E2C8F60A9AF9}" type="presOf" srcId="{FA6ADB32-D748-4FB4-922C-F6421F706C8A}" destId="{BCCCA44F-565B-45CA-95C5-6467C43C00F7}" srcOrd="1" destOrd="0" presId="urn:microsoft.com/office/officeart/2005/8/layout/orgChart1"/>
    <dgm:cxn modelId="{49A1D7A6-96B5-4C68-B626-0D439D2D3BF6}" type="presOf" srcId="{0A17EC24-8D44-47DB-A71F-0F11DD4661F7}" destId="{6355E5D1-CBEE-4CAB-BF50-E5463C408334}" srcOrd="1" destOrd="0" presId="urn:microsoft.com/office/officeart/2005/8/layout/orgChart1"/>
    <dgm:cxn modelId="{A794111D-23C3-4C46-8A20-81BFF465AB00}" type="presOf" srcId="{F59427FF-251B-41EB-AD3F-1B01CA838065}" destId="{311586E3-749B-48B1-8EF8-550F654FEB08}" srcOrd="1" destOrd="0" presId="urn:microsoft.com/office/officeart/2005/8/layout/orgChart1"/>
    <dgm:cxn modelId="{8DC4209F-57E0-4549-926C-46E0D296D753}" type="presOf" srcId="{FA6ADB32-D748-4FB4-922C-F6421F706C8A}" destId="{49F90B69-F6D0-4DB3-9665-571B57603A1B}" srcOrd="0" destOrd="0" presId="urn:microsoft.com/office/officeart/2005/8/layout/orgChart1"/>
    <dgm:cxn modelId="{CAB198ED-E0EB-4AFE-BDF6-5E9507D7E266}" type="presOf" srcId="{3B082C96-DE60-4ADF-BA92-3731688A53C7}" destId="{677CF051-41F2-494F-BB6C-EBE5E4ED13EB}" srcOrd="0" destOrd="0" presId="urn:microsoft.com/office/officeart/2005/8/layout/orgChart1"/>
    <dgm:cxn modelId="{C1175746-D994-48D4-96A3-314253D6F4D0}" type="presOf" srcId="{8A762321-92CF-428B-91F5-884CDD3AEE7B}" destId="{2511C646-3A02-4114-A67C-F9FFB10ED076}" srcOrd="0" destOrd="0" presId="urn:microsoft.com/office/officeart/2005/8/layout/orgChart1"/>
    <dgm:cxn modelId="{9151708A-6F1E-4DE6-A7C0-2CA1BEF13054}" type="presOf" srcId="{3B082C96-DE60-4ADF-BA92-3731688A53C7}" destId="{A8B0DA08-830A-4D5E-8959-39C4CFB67786}" srcOrd="1" destOrd="0" presId="urn:microsoft.com/office/officeart/2005/8/layout/orgChart1"/>
    <dgm:cxn modelId="{C3328B8C-FFD2-4C5E-B87C-606A1B79B1B4}" type="presOf" srcId="{BADF67DF-C00C-4291-8527-774309ACDD39}" destId="{026E67A6-7C82-49E6-8F74-65E70C7AAD51}" srcOrd="0" destOrd="0" presId="urn:microsoft.com/office/officeart/2005/8/layout/orgChart1"/>
    <dgm:cxn modelId="{1B7AFE50-1A60-4395-BB36-367E6A656039}" srcId="{375D3D6C-55EA-477A-8F1B-74B2F13C02A3}" destId="{810C1C9C-B19D-4466-B579-25D3DFDB7363}" srcOrd="0" destOrd="0" parTransId="{CE327404-0C3D-48A2-BCBE-6491F67A8554}" sibTransId="{8D7B85BE-3B69-431F-A2FC-04D4F6B09364}"/>
    <dgm:cxn modelId="{7A2E64B1-EB5A-4D6B-924F-B52943B6CA50}" type="presOf" srcId="{375D3D6C-55EA-477A-8F1B-74B2F13C02A3}" destId="{1C7E4C31-627B-439B-BFCD-F843C8A7A291}" srcOrd="1" destOrd="0" presId="urn:microsoft.com/office/officeart/2005/8/layout/orgChart1"/>
    <dgm:cxn modelId="{08C90C76-646C-4C15-8DC4-FA341E390C36}" srcId="{810C1C9C-B19D-4466-B579-25D3DFDB7363}" destId="{FA6ADB32-D748-4FB4-922C-F6421F706C8A}" srcOrd="1" destOrd="0" parTransId="{109BDFBF-0008-4E4C-8675-137457AE89A9}" sibTransId="{389FC80A-9E66-481D-BCF3-0CB6A8F9A48E}"/>
    <dgm:cxn modelId="{EEE3E06F-E0D9-4547-9087-39BB071E3D2D}" srcId="{F59427FF-251B-41EB-AD3F-1B01CA838065}" destId="{0A17EC24-8D44-47DB-A71F-0F11DD4661F7}" srcOrd="2" destOrd="0" parTransId="{D9026D4F-EEB9-45AB-95CE-E913F9D7A644}" sibTransId="{E14559CF-F7B5-4632-9D7A-345BF3DCC2E2}"/>
    <dgm:cxn modelId="{887F459F-3F1E-42C8-9E6E-3AF6AF9D6C61}" type="presOf" srcId="{109BDFBF-0008-4E4C-8675-137457AE89A9}" destId="{F8C6C9E9-22F9-46DD-B6A2-98BCAE948A1E}" srcOrd="0" destOrd="0" presId="urn:microsoft.com/office/officeart/2005/8/layout/orgChart1"/>
    <dgm:cxn modelId="{CABB571F-D39B-4085-B591-F739B44A811C}" srcId="{12A37995-8365-46A4-87C4-89E13C8BA047}" destId="{F59427FF-251B-41EB-AD3F-1B01CA838065}" srcOrd="0" destOrd="0" parTransId="{FE02C7C5-1840-4CBB-9671-01AB5A2535CB}" sibTransId="{722DDB96-CFF4-41F5-BC75-3BDC08606EB9}"/>
    <dgm:cxn modelId="{85B7C53D-D02C-4C28-8EF7-B46E28919B2F}" type="presOf" srcId="{51B1B74A-A91B-4243-93A0-472FA95692FB}" destId="{01820069-42D6-4871-BE9E-E813E1B78A0C}" srcOrd="0" destOrd="0" presId="urn:microsoft.com/office/officeart/2005/8/layout/orgChart1"/>
    <dgm:cxn modelId="{E998571D-3DDF-4664-A373-2E7E8B46E902}" type="presOf" srcId="{3F1F02AB-96E0-47B2-883A-FFE673783704}" destId="{5C64DFA7-2D98-4636-ADE4-DC00A6BA4711}" srcOrd="0" destOrd="0" presId="urn:microsoft.com/office/officeart/2005/8/layout/orgChart1"/>
    <dgm:cxn modelId="{AD248557-1030-47FB-AB92-B245F0F79A46}" type="presOf" srcId="{0A17EC24-8D44-47DB-A71F-0F11DD4661F7}" destId="{2CD03B80-7F11-4A62-ABC8-D568F526F6F9}" srcOrd="0" destOrd="0" presId="urn:microsoft.com/office/officeart/2005/8/layout/orgChart1"/>
    <dgm:cxn modelId="{34AF6801-7C39-43BF-A13D-B80878829E4B}" type="presOf" srcId="{F59427FF-251B-41EB-AD3F-1B01CA838065}" destId="{E8467DAB-6A67-45C6-8F0E-AA4EA0B69B91}" srcOrd="0" destOrd="0" presId="urn:microsoft.com/office/officeart/2005/8/layout/orgChart1"/>
    <dgm:cxn modelId="{689AE900-D6C2-43C7-9BD1-93F394D0635A}" type="presOf" srcId="{D37966A1-4E9E-4EBC-BCF0-EA49B923CE41}" destId="{C0F59374-285F-4FCB-A207-C74AB7B05717}" srcOrd="0" destOrd="0" presId="urn:microsoft.com/office/officeart/2005/8/layout/orgChart1"/>
    <dgm:cxn modelId="{23E8F0FA-C7E0-48C6-B1B9-1A7486C01C9A}" type="presOf" srcId="{C573233A-81EB-4A35-91AD-E96E56A8DE75}" destId="{72FE8E4F-4B28-4483-87A8-D36B562FA184}" srcOrd="0" destOrd="0" presId="urn:microsoft.com/office/officeart/2005/8/layout/orgChart1"/>
    <dgm:cxn modelId="{E23F5056-B206-4B42-AE63-8F238BD99685}" type="presOf" srcId="{810C1C9C-B19D-4466-B579-25D3DFDB7363}" destId="{D6FD17BB-8EF3-4048-899F-940559B6DAE9}" srcOrd="1" destOrd="0" presId="urn:microsoft.com/office/officeart/2005/8/layout/orgChart1"/>
    <dgm:cxn modelId="{767774D6-A40A-47E9-AFF5-1D7863DC54BE}" type="presOf" srcId="{5D73F46D-A7EC-4526-ACCB-567A4046D2A2}" destId="{D8ADC2C8-EACE-4A76-AF9E-37C5380ADA7D}" srcOrd="0" destOrd="0" presId="urn:microsoft.com/office/officeart/2005/8/layout/orgChart1"/>
    <dgm:cxn modelId="{1E9ACC98-6367-4A01-B559-063E34A1E94C}" type="presOf" srcId="{BD484D8E-5090-45F8-BEA2-502821B8AE09}" destId="{B6D4915B-97D4-4E3C-968A-0FC3982A8C81}" srcOrd="0" destOrd="0" presId="urn:microsoft.com/office/officeart/2005/8/layout/orgChart1"/>
    <dgm:cxn modelId="{15C72275-AF52-406F-B2C5-1D6B1585574E}" type="presOf" srcId="{C573233A-81EB-4A35-91AD-E96E56A8DE75}" destId="{E676CB96-5D77-4D49-88AD-1A3AC2034D43}" srcOrd="1" destOrd="0" presId="urn:microsoft.com/office/officeart/2005/8/layout/orgChart1"/>
    <dgm:cxn modelId="{03A1F00C-C194-4A03-8E7C-210E9A7412FE}" type="presOf" srcId="{12A37995-8365-46A4-87C4-89E13C8BA047}" destId="{AA06D176-F82E-42B6-87A3-DAB820402151}" srcOrd="0" destOrd="0" presId="urn:microsoft.com/office/officeart/2005/8/layout/orgChart1"/>
    <dgm:cxn modelId="{607990D9-9862-4753-A43B-A4EDD3E9D963}" type="presOf" srcId="{6B4F5FF8-31A9-4BE9-93D5-C5CCD7749CC2}" destId="{D5DB0453-552F-4A03-9E08-A7A8D05B6D54}" srcOrd="0" destOrd="0" presId="urn:microsoft.com/office/officeart/2005/8/layout/orgChart1"/>
    <dgm:cxn modelId="{2B1370C4-ACC3-4BD1-B566-C8886689D9A8}" type="presOf" srcId="{8A762321-92CF-428B-91F5-884CDD3AEE7B}" destId="{DD1FA350-6AA0-41C4-8CDC-1930455794E4}" srcOrd="1" destOrd="0" presId="urn:microsoft.com/office/officeart/2005/8/layout/orgChart1"/>
    <dgm:cxn modelId="{46F25375-F8D2-4A6F-897A-5A0586DFEDDE}" type="presOf" srcId="{C5F91761-EE12-47DD-B692-768A35B26758}" destId="{158FB18D-9DBA-4FB9-9C35-1652F611CEE5}" srcOrd="0" destOrd="0" presId="urn:microsoft.com/office/officeart/2005/8/layout/orgChart1"/>
    <dgm:cxn modelId="{8F1087DE-0056-4BC6-8300-724D5D2197B1}" srcId="{C573233A-81EB-4A35-91AD-E96E56A8DE75}" destId="{5D73F46D-A7EC-4526-ACCB-567A4046D2A2}" srcOrd="0" destOrd="0" parTransId="{CE674E54-362A-4569-BB5F-7305EAB8FBED}" sibTransId="{027D9E5E-2E2A-4046-B098-A3ACEDA8C359}"/>
    <dgm:cxn modelId="{91EC030C-7328-45EE-9C19-309BC18BABCD}" srcId="{810C1C9C-B19D-4466-B579-25D3DFDB7363}" destId="{7B12BF6C-6FD8-4F31-B72A-738FAA2EB2F7}" srcOrd="0" destOrd="0" parTransId="{F50E0701-881D-41E2-9460-9C506795A785}" sibTransId="{A5BEA7A8-3E64-49BC-AAB5-89BDA5DE84CC}"/>
    <dgm:cxn modelId="{41A94236-CF2D-43CA-8974-BEDD2B966E4D}" srcId="{8A762321-92CF-428B-91F5-884CDD3AEE7B}" destId="{51B1B74A-A91B-4243-93A0-472FA95692FB}" srcOrd="1" destOrd="0" parTransId="{6B4F5FF8-31A9-4BE9-93D5-C5CCD7749CC2}" sibTransId="{9D9B8EEF-CFFC-4F03-B21F-FB70BA587081}"/>
    <dgm:cxn modelId="{8893A6C1-7034-47C2-9077-665B3A5075C1}" type="presOf" srcId="{4E9FE874-F52F-4519-B7A3-49FDB681581B}" destId="{20305748-426C-45AA-B550-3FFBA887FA29}" srcOrd="0" destOrd="0" presId="urn:microsoft.com/office/officeart/2005/8/layout/orgChart1"/>
    <dgm:cxn modelId="{0BEE6867-678A-4BE7-9C5D-B6EAC6F4CF25}" type="presOf" srcId="{CE674E54-362A-4569-BB5F-7305EAB8FBED}" destId="{6D584C4C-8570-40C5-8C0F-69CA9B356A2C}" srcOrd="0" destOrd="0" presId="urn:microsoft.com/office/officeart/2005/8/layout/orgChart1"/>
    <dgm:cxn modelId="{10364E0C-9B48-4E64-8BC3-B2FD1EC9AD0C}" type="presOf" srcId="{810C1C9C-B19D-4466-B579-25D3DFDB7363}" destId="{DE8E40DC-C02F-4786-86A0-D3E61BA2720C}" srcOrd="0" destOrd="0" presId="urn:microsoft.com/office/officeart/2005/8/layout/orgChart1"/>
    <dgm:cxn modelId="{48626F67-0117-4E3C-93B4-8B09EE12827B}" srcId="{F59427FF-251B-41EB-AD3F-1B01CA838065}" destId="{375D3D6C-55EA-477A-8F1B-74B2F13C02A3}" srcOrd="1" destOrd="0" parTransId="{3F1F02AB-96E0-47B2-883A-FFE673783704}" sibTransId="{E48402A8-9A63-4CF5-96DE-E8F7F9624980}"/>
    <dgm:cxn modelId="{6AFB109D-81F6-4042-B314-B10BBB0D6162}" type="presOf" srcId="{8DCDE421-3BD5-4DCD-B6B6-F336E6A4BFCA}" destId="{C338DEC6-2165-4B49-8B04-7562E4F89719}" srcOrd="0" destOrd="0" presId="urn:microsoft.com/office/officeart/2005/8/layout/orgChart1"/>
    <dgm:cxn modelId="{38C78198-2CCF-45F1-8347-4732FC7D7B3D}" type="presOf" srcId="{B865A755-4B59-401F-A1B8-69087EF92FD8}" destId="{5A3CE965-0815-4871-B85B-A3922C5EDF0C}" srcOrd="0" destOrd="0" presId="urn:microsoft.com/office/officeart/2005/8/layout/orgChart1"/>
    <dgm:cxn modelId="{31A2B533-A138-4F4D-8A9D-319F91D44C21}" srcId="{375D3D6C-55EA-477A-8F1B-74B2F13C02A3}" destId="{8A762321-92CF-428B-91F5-884CDD3AEE7B}" srcOrd="1" destOrd="0" parTransId="{D37966A1-4E9E-4EBC-BCF0-EA49B923CE41}" sibTransId="{F21606A3-189C-4D9C-BD9B-A9D537BA350D}"/>
    <dgm:cxn modelId="{3A5733E1-812B-4C70-A37F-9CB48AC2C114}" type="presOf" srcId="{1520E0C6-A2A9-49AD-9302-8C7EFF0E3CA2}" destId="{BD526AF7-105E-476B-8847-90433E05735F}" srcOrd="1" destOrd="0" presId="urn:microsoft.com/office/officeart/2005/8/layout/orgChart1"/>
    <dgm:cxn modelId="{31E5D481-6083-4CFE-82F4-53F9E0A2F3A9}" srcId="{F59427FF-251B-41EB-AD3F-1B01CA838065}" destId="{1AD7BBF3-B1D7-414C-A334-C62E16CF6086}" srcOrd="0" destOrd="0" parTransId="{4E9FE874-F52F-4519-B7A3-49FDB681581B}" sibTransId="{886FAD03-DE9E-432B-B49C-0CC18D244B51}"/>
    <dgm:cxn modelId="{10E198ED-C7EB-4A15-BCB6-C3E2969403C0}" type="presOf" srcId="{BADF67DF-C00C-4291-8527-774309ACDD39}" destId="{8014DF02-D907-4A50-818B-433D0BD45A07}" srcOrd="1" destOrd="0" presId="urn:microsoft.com/office/officeart/2005/8/layout/orgChart1"/>
    <dgm:cxn modelId="{3108D3F0-FFD0-4B93-BECB-BA771A8408C8}" srcId="{F59427FF-251B-41EB-AD3F-1B01CA838065}" destId="{C5F91761-EE12-47DD-B692-768A35B26758}" srcOrd="3" destOrd="0" parTransId="{2C811485-8B89-4E2B-843A-B689FBAA8E35}" sibTransId="{83C30079-5605-448B-ACB1-55B12D98B977}"/>
    <dgm:cxn modelId="{1626F8E1-BC54-4AC7-8EF3-CEF97E990083}" type="presOf" srcId="{D9026D4F-EEB9-45AB-95CE-E913F9D7A644}" destId="{8BF052AB-A20E-45CC-9C57-CF5D50916608}" srcOrd="0" destOrd="0" presId="urn:microsoft.com/office/officeart/2005/8/layout/orgChart1"/>
    <dgm:cxn modelId="{31CF9567-AFEA-4A7C-AE8C-2976EF14E994}" type="presOf" srcId="{CE327404-0C3D-48A2-BCBE-6491F67A8554}" destId="{48FD6C3F-04C9-45E5-BF94-FA02E0BAFDBA}" srcOrd="0" destOrd="0" presId="urn:microsoft.com/office/officeart/2005/8/layout/orgChart1"/>
    <dgm:cxn modelId="{8279F538-8434-4E46-944F-99FC7582DF85}" type="presOf" srcId="{1AD7BBF3-B1D7-414C-A334-C62E16CF6086}" destId="{EB8A02AF-9939-4619-A2C1-86ABF9E5EC10}" srcOrd="0" destOrd="0" presId="urn:microsoft.com/office/officeart/2005/8/layout/orgChart1"/>
    <dgm:cxn modelId="{6FAE48BB-60F5-402A-A02A-9A740139E908}" type="presOf" srcId="{375D3D6C-55EA-477A-8F1B-74B2F13C02A3}" destId="{A45A091F-E692-435C-B861-69E6B2BA05FA}" srcOrd="0" destOrd="0" presId="urn:microsoft.com/office/officeart/2005/8/layout/orgChart1"/>
    <dgm:cxn modelId="{57507810-A3A8-4B52-93E1-17A61DE3E07E}" type="presOf" srcId="{F50E0701-881D-41E2-9460-9C506795A785}" destId="{A6CDD7E4-AA9A-4491-9C3C-5E0AE5FA36D3}" srcOrd="0" destOrd="0" presId="urn:microsoft.com/office/officeart/2005/8/layout/orgChart1"/>
    <dgm:cxn modelId="{364E09F8-90E6-4046-80DE-E742A416B2EE}" type="presOf" srcId="{51B1B74A-A91B-4243-93A0-472FA95692FB}" destId="{4110B8C1-8FF6-41C0-BD63-98A0955ABFDB}" srcOrd="1" destOrd="0" presId="urn:microsoft.com/office/officeart/2005/8/layout/orgChart1"/>
    <dgm:cxn modelId="{931AD86D-171B-4F2C-8E49-E2B3AE800B7B}" srcId="{375D3D6C-55EA-477A-8F1B-74B2F13C02A3}" destId="{C573233A-81EB-4A35-91AD-E96E56A8DE75}" srcOrd="2" destOrd="0" parTransId="{8DCDE421-3BD5-4DCD-B6B6-F336E6A4BFCA}" sibTransId="{535FBB73-3E00-4C14-9A4F-CFF4D4B4051F}"/>
    <dgm:cxn modelId="{6966D021-1FF1-4198-BA09-525410088E27}" type="presOf" srcId="{7B12BF6C-6FD8-4F31-B72A-738FAA2EB2F7}" destId="{0A030AF1-07CD-462A-8622-81959F17F934}" srcOrd="0" destOrd="0" presId="urn:microsoft.com/office/officeart/2005/8/layout/orgChart1"/>
    <dgm:cxn modelId="{9610DEA1-FE38-48AA-9934-2AA43C397311}" type="presOf" srcId="{7B12BF6C-6FD8-4F31-B72A-738FAA2EB2F7}" destId="{CF80CD4F-849E-49CD-AA18-470E7D5CF555}" srcOrd="1" destOrd="0" presId="urn:microsoft.com/office/officeart/2005/8/layout/orgChart1"/>
    <dgm:cxn modelId="{B92DFCDB-E89C-4F1D-82BD-526A03C3EDBC}" srcId="{C573233A-81EB-4A35-91AD-E96E56A8DE75}" destId="{BADF67DF-C00C-4291-8527-774309ACDD39}" srcOrd="1" destOrd="0" parTransId="{BD484D8E-5090-45F8-BEA2-502821B8AE09}" sibTransId="{59CE7A92-8CA5-406F-A9CF-DCBA4018983C}"/>
    <dgm:cxn modelId="{D7BD2892-58CA-4606-9ED8-2C65274EDD71}" type="presOf" srcId="{74DC21A0-D787-4557-9CD3-8DF8392E812D}" destId="{FF6C9881-0665-4A57-B88B-2F2C632F440E}" srcOrd="0" destOrd="0" presId="urn:microsoft.com/office/officeart/2005/8/layout/orgChart1"/>
    <dgm:cxn modelId="{69C9F305-BDBE-401D-B703-7C539B2DFD26}" type="presOf" srcId="{C5F91761-EE12-47DD-B692-768A35B26758}" destId="{D1208EB5-4D10-4349-A1E0-205D265DD229}" srcOrd="1" destOrd="0" presId="urn:microsoft.com/office/officeart/2005/8/layout/orgChart1"/>
    <dgm:cxn modelId="{27807212-5999-42B4-A4F4-E5FD6A132B3F}" type="presOf" srcId="{2C811485-8B89-4E2B-843A-B689FBAA8E35}" destId="{E3073128-2C9F-4F9A-BE9F-8B9192BE5BF2}" srcOrd="0" destOrd="0" presId="urn:microsoft.com/office/officeart/2005/8/layout/orgChart1"/>
    <dgm:cxn modelId="{812D2998-25D8-48E9-9D46-14396EAEEE80}" type="presParOf" srcId="{AA06D176-F82E-42B6-87A3-DAB820402151}" destId="{023517B9-DDC0-40AD-8773-50B61FBE316B}" srcOrd="0" destOrd="0" presId="urn:microsoft.com/office/officeart/2005/8/layout/orgChart1"/>
    <dgm:cxn modelId="{1CFB7D69-AB30-4E07-9511-BBEB05FF4BB1}" type="presParOf" srcId="{023517B9-DDC0-40AD-8773-50B61FBE316B}" destId="{64C0228E-664D-40F3-BD7B-EE5683435618}" srcOrd="0" destOrd="0" presId="urn:microsoft.com/office/officeart/2005/8/layout/orgChart1"/>
    <dgm:cxn modelId="{94A719A0-48AB-4BED-9E6C-1271DCADA3CF}" type="presParOf" srcId="{64C0228E-664D-40F3-BD7B-EE5683435618}" destId="{E8467DAB-6A67-45C6-8F0E-AA4EA0B69B91}" srcOrd="0" destOrd="0" presId="urn:microsoft.com/office/officeart/2005/8/layout/orgChart1"/>
    <dgm:cxn modelId="{440A81B7-48C7-42B9-8388-A26393ABE4E7}" type="presParOf" srcId="{64C0228E-664D-40F3-BD7B-EE5683435618}" destId="{311586E3-749B-48B1-8EF8-550F654FEB08}" srcOrd="1" destOrd="0" presId="urn:microsoft.com/office/officeart/2005/8/layout/orgChart1"/>
    <dgm:cxn modelId="{FE54CA22-E9AE-4B65-ACDD-9CBCE8012ACA}" type="presParOf" srcId="{023517B9-DDC0-40AD-8773-50B61FBE316B}" destId="{26F72C2D-7074-4774-9362-4B902022CB0D}" srcOrd="1" destOrd="0" presId="urn:microsoft.com/office/officeart/2005/8/layout/orgChart1"/>
    <dgm:cxn modelId="{D8539340-A15F-42BB-B009-36AD2874B4B6}" type="presParOf" srcId="{26F72C2D-7074-4774-9362-4B902022CB0D}" destId="{5C64DFA7-2D98-4636-ADE4-DC00A6BA4711}" srcOrd="0" destOrd="0" presId="urn:microsoft.com/office/officeart/2005/8/layout/orgChart1"/>
    <dgm:cxn modelId="{62EC34C0-53BC-4CC0-99DF-73A829BE5809}" type="presParOf" srcId="{26F72C2D-7074-4774-9362-4B902022CB0D}" destId="{6FECF2C3-4050-4E71-B9CD-9E7971E35829}" srcOrd="1" destOrd="0" presId="urn:microsoft.com/office/officeart/2005/8/layout/orgChart1"/>
    <dgm:cxn modelId="{818C74ED-6358-46DA-B706-E64E845B93C5}" type="presParOf" srcId="{6FECF2C3-4050-4E71-B9CD-9E7971E35829}" destId="{0210719D-564A-4891-BF0B-6825E789E9A6}" srcOrd="0" destOrd="0" presId="urn:microsoft.com/office/officeart/2005/8/layout/orgChart1"/>
    <dgm:cxn modelId="{1CE1DC6C-A49A-4F22-82E9-7C6F23DDF993}" type="presParOf" srcId="{0210719D-564A-4891-BF0B-6825E789E9A6}" destId="{A45A091F-E692-435C-B861-69E6B2BA05FA}" srcOrd="0" destOrd="0" presId="urn:microsoft.com/office/officeart/2005/8/layout/orgChart1"/>
    <dgm:cxn modelId="{E2831D00-284A-499F-B17F-460F5B66FAEE}" type="presParOf" srcId="{0210719D-564A-4891-BF0B-6825E789E9A6}" destId="{1C7E4C31-627B-439B-BFCD-F843C8A7A291}" srcOrd="1" destOrd="0" presId="urn:microsoft.com/office/officeart/2005/8/layout/orgChart1"/>
    <dgm:cxn modelId="{C7CBB879-9C8C-4314-A097-3F48990B0469}" type="presParOf" srcId="{6FECF2C3-4050-4E71-B9CD-9E7971E35829}" destId="{57B89D89-DE6E-41B7-A7A2-B4B59B04EE23}" srcOrd="1" destOrd="0" presId="urn:microsoft.com/office/officeart/2005/8/layout/orgChart1"/>
    <dgm:cxn modelId="{BE29AC22-4D7D-411D-8431-CD1A4027B0A5}" type="presParOf" srcId="{57B89D89-DE6E-41B7-A7A2-B4B59B04EE23}" destId="{48FD6C3F-04C9-45E5-BF94-FA02E0BAFDBA}" srcOrd="0" destOrd="0" presId="urn:microsoft.com/office/officeart/2005/8/layout/orgChart1"/>
    <dgm:cxn modelId="{F00CC018-1439-4B4D-964E-4FD3F4F8A07A}" type="presParOf" srcId="{57B89D89-DE6E-41B7-A7A2-B4B59B04EE23}" destId="{3B4392BF-EB19-4E57-BCD0-50E1A14A4A37}" srcOrd="1" destOrd="0" presId="urn:microsoft.com/office/officeart/2005/8/layout/orgChart1"/>
    <dgm:cxn modelId="{3D6F25E6-FBD4-4B9F-9351-015960FEB4D3}" type="presParOf" srcId="{3B4392BF-EB19-4E57-BCD0-50E1A14A4A37}" destId="{F806EEAF-87CE-4310-9DB4-948E242247E0}" srcOrd="0" destOrd="0" presId="urn:microsoft.com/office/officeart/2005/8/layout/orgChart1"/>
    <dgm:cxn modelId="{B080C207-DCA7-4F6A-9DF6-521CD8F98C9E}" type="presParOf" srcId="{F806EEAF-87CE-4310-9DB4-948E242247E0}" destId="{DE8E40DC-C02F-4786-86A0-D3E61BA2720C}" srcOrd="0" destOrd="0" presId="urn:microsoft.com/office/officeart/2005/8/layout/orgChart1"/>
    <dgm:cxn modelId="{CD7842EE-610B-4817-AE56-84B5087ADAE5}" type="presParOf" srcId="{F806EEAF-87CE-4310-9DB4-948E242247E0}" destId="{D6FD17BB-8EF3-4048-899F-940559B6DAE9}" srcOrd="1" destOrd="0" presId="urn:microsoft.com/office/officeart/2005/8/layout/orgChart1"/>
    <dgm:cxn modelId="{05131F26-C46B-479D-B00F-4573632D8714}" type="presParOf" srcId="{3B4392BF-EB19-4E57-BCD0-50E1A14A4A37}" destId="{77D8BE62-B198-4EC7-9AF9-2BC4F94E919C}" srcOrd="1" destOrd="0" presId="urn:microsoft.com/office/officeart/2005/8/layout/orgChart1"/>
    <dgm:cxn modelId="{A5BDDCCB-2598-43EA-875C-9CB6E615D9D6}" type="presParOf" srcId="{77D8BE62-B198-4EC7-9AF9-2BC4F94E919C}" destId="{A6CDD7E4-AA9A-4491-9C3C-5E0AE5FA36D3}" srcOrd="0" destOrd="0" presId="urn:microsoft.com/office/officeart/2005/8/layout/orgChart1"/>
    <dgm:cxn modelId="{B754A623-539F-4934-A642-BD66F5846EAA}" type="presParOf" srcId="{77D8BE62-B198-4EC7-9AF9-2BC4F94E919C}" destId="{947A3D96-14E0-45BB-B742-66BE7907108A}" srcOrd="1" destOrd="0" presId="urn:microsoft.com/office/officeart/2005/8/layout/orgChart1"/>
    <dgm:cxn modelId="{196B35EC-3CCF-4E53-BBDC-76E495933180}" type="presParOf" srcId="{947A3D96-14E0-45BB-B742-66BE7907108A}" destId="{F6C15EC2-F9A7-45D4-A57C-41D3027AA52B}" srcOrd="0" destOrd="0" presId="urn:microsoft.com/office/officeart/2005/8/layout/orgChart1"/>
    <dgm:cxn modelId="{C5BB1A40-D161-4323-9315-7F4B5AA3ECCD}" type="presParOf" srcId="{F6C15EC2-F9A7-45D4-A57C-41D3027AA52B}" destId="{0A030AF1-07CD-462A-8622-81959F17F934}" srcOrd="0" destOrd="0" presId="urn:microsoft.com/office/officeart/2005/8/layout/orgChart1"/>
    <dgm:cxn modelId="{68D59006-CD5A-4E81-A418-A36EBF82497B}" type="presParOf" srcId="{F6C15EC2-F9A7-45D4-A57C-41D3027AA52B}" destId="{CF80CD4F-849E-49CD-AA18-470E7D5CF555}" srcOrd="1" destOrd="0" presId="urn:microsoft.com/office/officeart/2005/8/layout/orgChart1"/>
    <dgm:cxn modelId="{F578B5E2-F495-4A38-A019-6A985816FFEC}" type="presParOf" srcId="{947A3D96-14E0-45BB-B742-66BE7907108A}" destId="{44128F5C-5348-4DA1-AC4C-1B8ABECB2230}" srcOrd="1" destOrd="0" presId="urn:microsoft.com/office/officeart/2005/8/layout/orgChart1"/>
    <dgm:cxn modelId="{3CF42C94-D29B-473C-AF01-A48D1995DD28}" type="presParOf" srcId="{947A3D96-14E0-45BB-B742-66BE7907108A}" destId="{85559922-2ADE-416E-BFD6-F6709046FC9F}" srcOrd="2" destOrd="0" presId="urn:microsoft.com/office/officeart/2005/8/layout/orgChart1"/>
    <dgm:cxn modelId="{968DE95C-6ECE-4AF1-9075-F3735CC2F54B}" type="presParOf" srcId="{77D8BE62-B198-4EC7-9AF9-2BC4F94E919C}" destId="{F8C6C9E9-22F9-46DD-B6A2-98BCAE948A1E}" srcOrd="2" destOrd="0" presId="urn:microsoft.com/office/officeart/2005/8/layout/orgChart1"/>
    <dgm:cxn modelId="{39463D17-1562-446E-AECD-AE6A534E54BA}" type="presParOf" srcId="{77D8BE62-B198-4EC7-9AF9-2BC4F94E919C}" destId="{F2EB05E9-9E94-4551-B8EC-C9C2EFC4AF0E}" srcOrd="3" destOrd="0" presId="urn:microsoft.com/office/officeart/2005/8/layout/orgChart1"/>
    <dgm:cxn modelId="{73D16143-6751-44CB-969E-D019FDE3FC54}" type="presParOf" srcId="{F2EB05E9-9E94-4551-B8EC-C9C2EFC4AF0E}" destId="{655DF670-FEF4-479D-B1AE-8888B9DC9497}" srcOrd="0" destOrd="0" presId="urn:microsoft.com/office/officeart/2005/8/layout/orgChart1"/>
    <dgm:cxn modelId="{4699679F-2B1C-49A0-96F8-C726B7DA8A9B}" type="presParOf" srcId="{655DF670-FEF4-479D-B1AE-8888B9DC9497}" destId="{49F90B69-F6D0-4DB3-9665-571B57603A1B}" srcOrd="0" destOrd="0" presId="urn:microsoft.com/office/officeart/2005/8/layout/orgChart1"/>
    <dgm:cxn modelId="{7E1ED7F8-7296-44ED-BADB-03CA69B239CC}" type="presParOf" srcId="{655DF670-FEF4-479D-B1AE-8888B9DC9497}" destId="{BCCCA44F-565B-45CA-95C5-6467C43C00F7}" srcOrd="1" destOrd="0" presId="urn:microsoft.com/office/officeart/2005/8/layout/orgChart1"/>
    <dgm:cxn modelId="{BCC67901-A4DE-43AC-A2F0-BAA27A0B4B29}" type="presParOf" srcId="{F2EB05E9-9E94-4551-B8EC-C9C2EFC4AF0E}" destId="{900A9604-904E-4CA5-AD61-EEEE7068457D}" srcOrd="1" destOrd="0" presId="urn:microsoft.com/office/officeart/2005/8/layout/orgChart1"/>
    <dgm:cxn modelId="{7CA33E93-4D22-4634-A332-551458D83A0E}" type="presParOf" srcId="{F2EB05E9-9E94-4551-B8EC-C9C2EFC4AF0E}" destId="{6FDA9C31-C857-498B-B456-389D1EF61DA1}" srcOrd="2" destOrd="0" presId="urn:microsoft.com/office/officeart/2005/8/layout/orgChart1"/>
    <dgm:cxn modelId="{0F579528-85FD-41EA-B248-8D65057DDE5C}" type="presParOf" srcId="{3B4392BF-EB19-4E57-BCD0-50E1A14A4A37}" destId="{A6CB5EC9-6D60-4904-9DD0-DBF9A272F3AE}" srcOrd="2" destOrd="0" presId="urn:microsoft.com/office/officeart/2005/8/layout/orgChart1"/>
    <dgm:cxn modelId="{26519C25-EBA2-4652-BDA4-ADA48635488E}" type="presParOf" srcId="{57B89D89-DE6E-41B7-A7A2-B4B59B04EE23}" destId="{C0F59374-285F-4FCB-A207-C74AB7B05717}" srcOrd="2" destOrd="0" presId="urn:microsoft.com/office/officeart/2005/8/layout/orgChart1"/>
    <dgm:cxn modelId="{7C928295-8412-43DA-BED2-F96879EA458B}" type="presParOf" srcId="{57B89D89-DE6E-41B7-A7A2-B4B59B04EE23}" destId="{D4AD7D58-757E-44F6-93D8-7EAF8FE9CD14}" srcOrd="3" destOrd="0" presId="urn:microsoft.com/office/officeart/2005/8/layout/orgChart1"/>
    <dgm:cxn modelId="{47539B03-4D9F-40C8-9FDA-8DE456BF79A1}" type="presParOf" srcId="{D4AD7D58-757E-44F6-93D8-7EAF8FE9CD14}" destId="{19B56E35-3115-4F82-A423-95A1516770E1}" srcOrd="0" destOrd="0" presId="urn:microsoft.com/office/officeart/2005/8/layout/orgChart1"/>
    <dgm:cxn modelId="{D98A03F1-3F90-4714-8CF9-AA227E0AE0DF}" type="presParOf" srcId="{19B56E35-3115-4F82-A423-95A1516770E1}" destId="{2511C646-3A02-4114-A67C-F9FFB10ED076}" srcOrd="0" destOrd="0" presId="urn:microsoft.com/office/officeart/2005/8/layout/orgChart1"/>
    <dgm:cxn modelId="{93D5DFE3-AC27-4151-8631-3A0009511631}" type="presParOf" srcId="{19B56E35-3115-4F82-A423-95A1516770E1}" destId="{DD1FA350-6AA0-41C4-8CDC-1930455794E4}" srcOrd="1" destOrd="0" presId="urn:microsoft.com/office/officeart/2005/8/layout/orgChart1"/>
    <dgm:cxn modelId="{563AC992-B7EC-4EE4-85D5-1D69DAE84554}" type="presParOf" srcId="{D4AD7D58-757E-44F6-93D8-7EAF8FE9CD14}" destId="{1E9FA526-5AFE-4199-9D15-117A61607350}" srcOrd="1" destOrd="0" presId="urn:microsoft.com/office/officeart/2005/8/layout/orgChart1"/>
    <dgm:cxn modelId="{254F3345-FFF8-49E9-8890-96EC66A96B36}" type="presParOf" srcId="{1E9FA526-5AFE-4199-9D15-117A61607350}" destId="{5A3CE965-0815-4871-B85B-A3922C5EDF0C}" srcOrd="0" destOrd="0" presId="urn:microsoft.com/office/officeart/2005/8/layout/orgChart1"/>
    <dgm:cxn modelId="{7047AF6C-4525-4DB9-8473-82BFBDCFE747}" type="presParOf" srcId="{1E9FA526-5AFE-4199-9D15-117A61607350}" destId="{0ABDBF59-6747-4827-B13A-9B499DADF6C7}" srcOrd="1" destOrd="0" presId="urn:microsoft.com/office/officeart/2005/8/layout/orgChart1"/>
    <dgm:cxn modelId="{2F02D62F-FFDA-4551-87CA-28D4E2C4026D}" type="presParOf" srcId="{0ABDBF59-6747-4827-B13A-9B499DADF6C7}" destId="{B5A076FC-01B7-4814-9AED-A8B9FECEA766}" srcOrd="0" destOrd="0" presId="urn:microsoft.com/office/officeart/2005/8/layout/orgChart1"/>
    <dgm:cxn modelId="{A6CB3C7A-E5F7-4BC9-A86C-51529629E709}" type="presParOf" srcId="{B5A076FC-01B7-4814-9AED-A8B9FECEA766}" destId="{4EA58981-BF08-40FA-804C-81A182C18F3F}" srcOrd="0" destOrd="0" presId="urn:microsoft.com/office/officeart/2005/8/layout/orgChart1"/>
    <dgm:cxn modelId="{451897BC-A284-401A-B8AA-40F42AFEF816}" type="presParOf" srcId="{B5A076FC-01B7-4814-9AED-A8B9FECEA766}" destId="{BD526AF7-105E-476B-8847-90433E05735F}" srcOrd="1" destOrd="0" presId="urn:microsoft.com/office/officeart/2005/8/layout/orgChart1"/>
    <dgm:cxn modelId="{B35A9450-D8FA-4463-AABE-EF51F4653231}" type="presParOf" srcId="{0ABDBF59-6747-4827-B13A-9B499DADF6C7}" destId="{54E7B89C-4DF4-4570-8FEA-8641B5AE8F74}" srcOrd="1" destOrd="0" presId="urn:microsoft.com/office/officeart/2005/8/layout/orgChart1"/>
    <dgm:cxn modelId="{616DB659-85D5-49E6-9C97-760B39FACC16}" type="presParOf" srcId="{0ABDBF59-6747-4827-B13A-9B499DADF6C7}" destId="{DC51080C-938B-49F8-9D05-36723CF03CD0}" srcOrd="2" destOrd="0" presId="urn:microsoft.com/office/officeart/2005/8/layout/orgChart1"/>
    <dgm:cxn modelId="{7A3318B0-E022-4825-BB51-086CD7091A53}" type="presParOf" srcId="{1E9FA526-5AFE-4199-9D15-117A61607350}" destId="{D5DB0453-552F-4A03-9E08-A7A8D05B6D54}" srcOrd="2" destOrd="0" presId="urn:microsoft.com/office/officeart/2005/8/layout/orgChart1"/>
    <dgm:cxn modelId="{7A991718-7AB1-4B5E-BE03-5484C23A49FF}" type="presParOf" srcId="{1E9FA526-5AFE-4199-9D15-117A61607350}" destId="{8909CB07-6FE0-43BB-A0BE-BDD3EFF202D4}" srcOrd="3" destOrd="0" presId="urn:microsoft.com/office/officeart/2005/8/layout/orgChart1"/>
    <dgm:cxn modelId="{0947D0B1-3CE1-4803-BAF9-6AD8BE6FE7DD}" type="presParOf" srcId="{8909CB07-6FE0-43BB-A0BE-BDD3EFF202D4}" destId="{60093E5F-1A26-4E91-929D-DC8D3568767A}" srcOrd="0" destOrd="0" presId="urn:microsoft.com/office/officeart/2005/8/layout/orgChart1"/>
    <dgm:cxn modelId="{EC783732-132B-41CD-99FD-39F61FDB0AF1}" type="presParOf" srcId="{60093E5F-1A26-4E91-929D-DC8D3568767A}" destId="{01820069-42D6-4871-BE9E-E813E1B78A0C}" srcOrd="0" destOrd="0" presId="urn:microsoft.com/office/officeart/2005/8/layout/orgChart1"/>
    <dgm:cxn modelId="{9C334CF6-BCDE-47B1-9B05-52A3F051805D}" type="presParOf" srcId="{60093E5F-1A26-4E91-929D-DC8D3568767A}" destId="{4110B8C1-8FF6-41C0-BD63-98A0955ABFDB}" srcOrd="1" destOrd="0" presId="urn:microsoft.com/office/officeart/2005/8/layout/orgChart1"/>
    <dgm:cxn modelId="{C3D4F1E1-6BEF-43C7-AF53-C4088CD04112}" type="presParOf" srcId="{8909CB07-6FE0-43BB-A0BE-BDD3EFF202D4}" destId="{3F7ED4DD-D037-4144-84CC-FD7284528B2E}" srcOrd="1" destOrd="0" presId="urn:microsoft.com/office/officeart/2005/8/layout/orgChart1"/>
    <dgm:cxn modelId="{ED0442AE-C9AB-4425-92C1-6B114D16E91D}" type="presParOf" srcId="{8909CB07-6FE0-43BB-A0BE-BDD3EFF202D4}" destId="{9AD91DC7-87CD-4992-A689-0462D5317E13}" srcOrd="2" destOrd="0" presId="urn:microsoft.com/office/officeart/2005/8/layout/orgChart1"/>
    <dgm:cxn modelId="{756FBE94-31A2-4558-8A33-C752F9F76806}" type="presParOf" srcId="{D4AD7D58-757E-44F6-93D8-7EAF8FE9CD14}" destId="{BC0B5A83-D722-4C4E-AFC7-9F175C4F31C1}" srcOrd="2" destOrd="0" presId="urn:microsoft.com/office/officeart/2005/8/layout/orgChart1"/>
    <dgm:cxn modelId="{D2EC1EF6-89E5-47F3-BD14-0A91227CEF96}" type="presParOf" srcId="{57B89D89-DE6E-41B7-A7A2-B4B59B04EE23}" destId="{C338DEC6-2165-4B49-8B04-7562E4F89719}" srcOrd="4" destOrd="0" presId="urn:microsoft.com/office/officeart/2005/8/layout/orgChart1"/>
    <dgm:cxn modelId="{8F28E6C8-8AD2-437E-A453-A142B7F94FD9}" type="presParOf" srcId="{57B89D89-DE6E-41B7-A7A2-B4B59B04EE23}" destId="{BF1323E3-3DDD-41A4-8033-80BB089E3170}" srcOrd="5" destOrd="0" presId="urn:microsoft.com/office/officeart/2005/8/layout/orgChart1"/>
    <dgm:cxn modelId="{A2A92FF9-BB14-4C6B-AC89-51E6A0C2B22F}" type="presParOf" srcId="{BF1323E3-3DDD-41A4-8033-80BB089E3170}" destId="{A605FB46-1E91-452D-9908-9C169A662598}" srcOrd="0" destOrd="0" presId="urn:microsoft.com/office/officeart/2005/8/layout/orgChart1"/>
    <dgm:cxn modelId="{7B09B977-1392-432B-9965-97DFC96BDAD7}" type="presParOf" srcId="{A605FB46-1E91-452D-9908-9C169A662598}" destId="{72FE8E4F-4B28-4483-87A8-D36B562FA184}" srcOrd="0" destOrd="0" presId="urn:microsoft.com/office/officeart/2005/8/layout/orgChart1"/>
    <dgm:cxn modelId="{52EF3197-8489-44CF-BBA2-3F84BC27BE0D}" type="presParOf" srcId="{A605FB46-1E91-452D-9908-9C169A662598}" destId="{E676CB96-5D77-4D49-88AD-1A3AC2034D43}" srcOrd="1" destOrd="0" presId="urn:microsoft.com/office/officeart/2005/8/layout/orgChart1"/>
    <dgm:cxn modelId="{0BF9941E-122B-41FC-9041-B158BCB65129}" type="presParOf" srcId="{BF1323E3-3DDD-41A4-8033-80BB089E3170}" destId="{BF545A0E-43E3-443D-9677-6DDB13281BBA}" srcOrd="1" destOrd="0" presId="urn:microsoft.com/office/officeart/2005/8/layout/orgChart1"/>
    <dgm:cxn modelId="{11F02749-7CF6-49D9-9F01-AC27D4571B45}" type="presParOf" srcId="{BF545A0E-43E3-443D-9677-6DDB13281BBA}" destId="{6D584C4C-8570-40C5-8C0F-69CA9B356A2C}" srcOrd="0" destOrd="0" presId="urn:microsoft.com/office/officeart/2005/8/layout/orgChart1"/>
    <dgm:cxn modelId="{A230869D-D66D-435F-A039-11A1537D0ABE}" type="presParOf" srcId="{BF545A0E-43E3-443D-9677-6DDB13281BBA}" destId="{52967060-F408-4906-A4EF-8D117AB01992}" srcOrd="1" destOrd="0" presId="urn:microsoft.com/office/officeart/2005/8/layout/orgChart1"/>
    <dgm:cxn modelId="{C454A40A-D6E2-4AC9-8BD9-1FAA00DE760A}" type="presParOf" srcId="{52967060-F408-4906-A4EF-8D117AB01992}" destId="{1D6F196F-C5A9-430C-A9ED-0CEE58A922B0}" srcOrd="0" destOrd="0" presId="urn:microsoft.com/office/officeart/2005/8/layout/orgChart1"/>
    <dgm:cxn modelId="{8D1C20A1-69EF-42BA-ACD5-914955CCA7B0}" type="presParOf" srcId="{1D6F196F-C5A9-430C-A9ED-0CEE58A922B0}" destId="{D8ADC2C8-EACE-4A76-AF9E-37C5380ADA7D}" srcOrd="0" destOrd="0" presId="urn:microsoft.com/office/officeart/2005/8/layout/orgChart1"/>
    <dgm:cxn modelId="{AFB524AE-B826-48E9-82BF-9F9E766B90A0}" type="presParOf" srcId="{1D6F196F-C5A9-430C-A9ED-0CEE58A922B0}" destId="{A5EBCFE6-C808-4821-B325-2B53DF987470}" srcOrd="1" destOrd="0" presId="urn:microsoft.com/office/officeart/2005/8/layout/orgChart1"/>
    <dgm:cxn modelId="{DE040B74-8A46-4F87-BE1D-124C6DDE2EFF}" type="presParOf" srcId="{52967060-F408-4906-A4EF-8D117AB01992}" destId="{EC4FA7B6-FA0D-48DB-80A7-0D9E707F72E5}" srcOrd="1" destOrd="0" presId="urn:microsoft.com/office/officeart/2005/8/layout/orgChart1"/>
    <dgm:cxn modelId="{E37E703D-B7DA-42E1-AAEF-64DA3F0D3881}" type="presParOf" srcId="{52967060-F408-4906-A4EF-8D117AB01992}" destId="{0927CF3C-0083-4CFA-AFC7-6AF25608819D}" srcOrd="2" destOrd="0" presId="urn:microsoft.com/office/officeart/2005/8/layout/orgChart1"/>
    <dgm:cxn modelId="{E3C2D735-BE98-432B-A2E9-267C2A7ED85E}" type="presParOf" srcId="{BF545A0E-43E3-443D-9677-6DDB13281BBA}" destId="{B6D4915B-97D4-4E3C-968A-0FC3982A8C81}" srcOrd="2" destOrd="0" presId="urn:microsoft.com/office/officeart/2005/8/layout/orgChart1"/>
    <dgm:cxn modelId="{827CFB7A-A509-4D26-916D-53E297E82B9F}" type="presParOf" srcId="{BF545A0E-43E3-443D-9677-6DDB13281BBA}" destId="{1FC1E124-8E28-456C-90FB-CAB3240C30CB}" srcOrd="3" destOrd="0" presId="urn:microsoft.com/office/officeart/2005/8/layout/orgChart1"/>
    <dgm:cxn modelId="{2EFC4E88-BB0D-4D86-B5A4-ADBD750AB8F1}" type="presParOf" srcId="{1FC1E124-8E28-456C-90FB-CAB3240C30CB}" destId="{892208F6-3D3C-4366-AD2E-26E1DE23803D}" srcOrd="0" destOrd="0" presId="urn:microsoft.com/office/officeart/2005/8/layout/orgChart1"/>
    <dgm:cxn modelId="{565CB853-51FE-4D19-B779-6DD8AFFF988D}" type="presParOf" srcId="{892208F6-3D3C-4366-AD2E-26E1DE23803D}" destId="{026E67A6-7C82-49E6-8F74-65E70C7AAD51}" srcOrd="0" destOrd="0" presId="urn:microsoft.com/office/officeart/2005/8/layout/orgChart1"/>
    <dgm:cxn modelId="{02AD65A8-F15C-45BA-8BE0-0A2F9D4FACD5}" type="presParOf" srcId="{892208F6-3D3C-4366-AD2E-26E1DE23803D}" destId="{8014DF02-D907-4A50-818B-433D0BD45A07}" srcOrd="1" destOrd="0" presId="urn:microsoft.com/office/officeart/2005/8/layout/orgChart1"/>
    <dgm:cxn modelId="{87B6F47B-F3C0-4AB9-88FF-175CA594DE31}" type="presParOf" srcId="{1FC1E124-8E28-456C-90FB-CAB3240C30CB}" destId="{6DB4FD5D-5E0A-46AD-B2B9-D9E24730CACB}" srcOrd="1" destOrd="0" presId="urn:microsoft.com/office/officeart/2005/8/layout/orgChart1"/>
    <dgm:cxn modelId="{E0272D37-C507-498B-A153-2A0BD3E16576}" type="presParOf" srcId="{1FC1E124-8E28-456C-90FB-CAB3240C30CB}" destId="{5BB7EDE6-6478-47CC-9BA9-283246EFDA72}" srcOrd="2" destOrd="0" presId="urn:microsoft.com/office/officeart/2005/8/layout/orgChart1"/>
    <dgm:cxn modelId="{FEEF5B52-0DC8-438D-9484-12CCBB8B5570}" type="presParOf" srcId="{BF545A0E-43E3-443D-9677-6DDB13281BBA}" destId="{FF6C9881-0665-4A57-B88B-2F2C632F440E}" srcOrd="4" destOrd="0" presId="urn:microsoft.com/office/officeart/2005/8/layout/orgChart1"/>
    <dgm:cxn modelId="{867FA69B-1270-48A9-80DA-81D8444354CC}" type="presParOf" srcId="{BF545A0E-43E3-443D-9677-6DDB13281BBA}" destId="{1B9C36CD-8430-49A2-95DE-964743063D87}" srcOrd="5" destOrd="0" presId="urn:microsoft.com/office/officeart/2005/8/layout/orgChart1"/>
    <dgm:cxn modelId="{57DDC8B4-128B-476D-B0D6-9706C84CF8CE}" type="presParOf" srcId="{1B9C36CD-8430-49A2-95DE-964743063D87}" destId="{B8813504-54F8-4ED6-8A81-974B88AA6DA0}" srcOrd="0" destOrd="0" presId="urn:microsoft.com/office/officeart/2005/8/layout/orgChart1"/>
    <dgm:cxn modelId="{89B60302-A838-4D16-8320-767D4173C393}" type="presParOf" srcId="{B8813504-54F8-4ED6-8A81-974B88AA6DA0}" destId="{677CF051-41F2-494F-BB6C-EBE5E4ED13EB}" srcOrd="0" destOrd="0" presId="urn:microsoft.com/office/officeart/2005/8/layout/orgChart1"/>
    <dgm:cxn modelId="{9E5E1FA0-9299-4640-8703-C13E1FD9E381}" type="presParOf" srcId="{B8813504-54F8-4ED6-8A81-974B88AA6DA0}" destId="{A8B0DA08-830A-4D5E-8959-39C4CFB67786}" srcOrd="1" destOrd="0" presId="urn:microsoft.com/office/officeart/2005/8/layout/orgChart1"/>
    <dgm:cxn modelId="{900D0CF1-9122-46E2-93AE-1F3387336F63}" type="presParOf" srcId="{1B9C36CD-8430-49A2-95DE-964743063D87}" destId="{F14E1671-8726-4433-BA05-4469EB589DA7}" srcOrd="1" destOrd="0" presId="urn:microsoft.com/office/officeart/2005/8/layout/orgChart1"/>
    <dgm:cxn modelId="{7307D46A-52AA-43E7-9814-DB92D848B993}" type="presParOf" srcId="{1B9C36CD-8430-49A2-95DE-964743063D87}" destId="{36E9FFA0-8409-47A7-8C0C-737585EB0A7F}" srcOrd="2" destOrd="0" presId="urn:microsoft.com/office/officeart/2005/8/layout/orgChart1"/>
    <dgm:cxn modelId="{B1ACC61A-8634-41D0-8C43-9FC766B9E2A9}" type="presParOf" srcId="{BF1323E3-3DDD-41A4-8033-80BB089E3170}" destId="{479DFC22-7F8A-437C-8E17-DC3E623D2F1E}" srcOrd="2" destOrd="0" presId="urn:microsoft.com/office/officeart/2005/8/layout/orgChart1"/>
    <dgm:cxn modelId="{0A553BF5-94AF-4AEF-B3E8-6087D8E29F29}" type="presParOf" srcId="{6FECF2C3-4050-4E71-B9CD-9E7971E35829}" destId="{FC0817BF-532A-442B-A0B2-D88E4E9CB69D}" srcOrd="2" destOrd="0" presId="urn:microsoft.com/office/officeart/2005/8/layout/orgChart1"/>
    <dgm:cxn modelId="{7DB66E54-0CBB-4015-B1D9-6837F97E583D}" type="presParOf" srcId="{26F72C2D-7074-4774-9362-4B902022CB0D}" destId="{8BF052AB-A20E-45CC-9C57-CF5D50916608}" srcOrd="2" destOrd="0" presId="urn:microsoft.com/office/officeart/2005/8/layout/orgChart1"/>
    <dgm:cxn modelId="{6A0359CF-EB43-4D00-BD1A-6A90CBFD59AB}" type="presParOf" srcId="{26F72C2D-7074-4774-9362-4B902022CB0D}" destId="{B06A550E-CB3B-4E52-851C-D038C6DE912E}" srcOrd="3" destOrd="0" presId="urn:microsoft.com/office/officeart/2005/8/layout/orgChart1"/>
    <dgm:cxn modelId="{9769EBA8-F8EA-46C4-889C-89A6F21216BA}" type="presParOf" srcId="{B06A550E-CB3B-4E52-851C-D038C6DE912E}" destId="{DE07AD0E-FFB3-46D5-A452-264AA4815A55}" srcOrd="0" destOrd="0" presId="urn:microsoft.com/office/officeart/2005/8/layout/orgChart1"/>
    <dgm:cxn modelId="{7DD94840-8B3E-4831-A083-B5DB3E22F31F}" type="presParOf" srcId="{DE07AD0E-FFB3-46D5-A452-264AA4815A55}" destId="{2CD03B80-7F11-4A62-ABC8-D568F526F6F9}" srcOrd="0" destOrd="0" presId="urn:microsoft.com/office/officeart/2005/8/layout/orgChart1"/>
    <dgm:cxn modelId="{0AE297C4-6678-46BA-998C-A27020ABD8E1}" type="presParOf" srcId="{DE07AD0E-FFB3-46D5-A452-264AA4815A55}" destId="{6355E5D1-CBEE-4CAB-BF50-E5463C408334}" srcOrd="1" destOrd="0" presId="urn:microsoft.com/office/officeart/2005/8/layout/orgChart1"/>
    <dgm:cxn modelId="{7BE470F9-CDBD-457E-8B92-4535C0F51997}" type="presParOf" srcId="{B06A550E-CB3B-4E52-851C-D038C6DE912E}" destId="{32F57DD0-8482-4FA4-9BE0-07193C77EE7F}" srcOrd="1" destOrd="0" presId="urn:microsoft.com/office/officeart/2005/8/layout/orgChart1"/>
    <dgm:cxn modelId="{89195980-A74D-414E-905B-AF5C7DDE41CA}" type="presParOf" srcId="{B06A550E-CB3B-4E52-851C-D038C6DE912E}" destId="{008EFE09-3E9D-48C8-B417-4E5E7BB0B7AC}" srcOrd="2" destOrd="0" presId="urn:microsoft.com/office/officeart/2005/8/layout/orgChart1"/>
    <dgm:cxn modelId="{64DBA4C3-82CB-4977-BEE6-B60C5FCB5BD9}" type="presParOf" srcId="{26F72C2D-7074-4774-9362-4B902022CB0D}" destId="{E3073128-2C9F-4F9A-BE9F-8B9192BE5BF2}" srcOrd="4" destOrd="0" presId="urn:microsoft.com/office/officeart/2005/8/layout/orgChart1"/>
    <dgm:cxn modelId="{9E0EE21B-1020-42C1-AFF4-A85454539E1F}" type="presParOf" srcId="{26F72C2D-7074-4774-9362-4B902022CB0D}" destId="{C6309DDB-F397-493F-BD61-EAD58534987B}" srcOrd="5" destOrd="0" presId="urn:microsoft.com/office/officeart/2005/8/layout/orgChart1"/>
    <dgm:cxn modelId="{4D805D6A-D321-4E63-86B0-45AF3E286CB0}" type="presParOf" srcId="{C6309DDB-F397-493F-BD61-EAD58534987B}" destId="{5D70C7D8-64C0-46FB-95E0-E5CF8A3A7A75}" srcOrd="0" destOrd="0" presId="urn:microsoft.com/office/officeart/2005/8/layout/orgChart1"/>
    <dgm:cxn modelId="{05F4075A-5CEA-4AF3-A0A5-179858800012}" type="presParOf" srcId="{5D70C7D8-64C0-46FB-95E0-E5CF8A3A7A75}" destId="{158FB18D-9DBA-4FB9-9C35-1652F611CEE5}" srcOrd="0" destOrd="0" presId="urn:microsoft.com/office/officeart/2005/8/layout/orgChart1"/>
    <dgm:cxn modelId="{20F05D5D-5528-4BDD-8883-2AEEE69110A9}" type="presParOf" srcId="{5D70C7D8-64C0-46FB-95E0-E5CF8A3A7A75}" destId="{D1208EB5-4D10-4349-A1E0-205D265DD229}" srcOrd="1" destOrd="0" presId="urn:microsoft.com/office/officeart/2005/8/layout/orgChart1"/>
    <dgm:cxn modelId="{D5D41912-9704-49D5-874A-3C5EB57A7884}" type="presParOf" srcId="{C6309DDB-F397-493F-BD61-EAD58534987B}" destId="{5676C3FE-8BB0-4E95-BDFE-97B1EC4C23B0}" srcOrd="1" destOrd="0" presId="urn:microsoft.com/office/officeart/2005/8/layout/orgChart1"/>
    <dgm:cxn modelId="{2A4ACD44-D662-449A-AE8D-51BF1E9DF645}" type="presParOf" srcId="{C6309DDB-F397-493F-BD61-EAD58534987B}" destId="{195D1D16-CB4A-4C55-89FF-9CD75F848EF2}" srcOrd="2" destOrd="0" presId="urn:microsoft.com/office/officeart/2005/8/layout/orgChart1"/>
    <dgm:cxn modelId="{A8CEEB26-2692-4E0E-8DDE-E6DD1ADE7ADC}" type="presParOf" srcId="{023517B9-DDC0-40AD-8773-50B61FBE316B}" destId="{D9941CF1-75DC-4E20-A308-43DD795A6566}" srcOrd="2" destOrd="0" presId="urn:microsoft.com/office/officeart/2005/8/layout/orgChart1"/>
    <dgm:cxn modelId="{880DBBDD-EF69-4D7D-8765-C739D5CEE146}" type="presParOf" srcId="{D9941CF1-75DC-4E20-A308-43DD795A6566}" destId="{20305748-426C-45AA-B550-3FFBA887FA29}" srcOrd="0" destOrd="0" presId="urn:microsoft.com/office/officeart/2005/8/layout/orgChart1"/>
    <dgm:cxn modelId="{571AF4E8-6251-42C8-8330-24E9DD3AB20B}" type="presParOf" srcId="{D9941CF1-75DC-4E20-A308-43DD795A6566}" destId="{6899CA8E-7A57-4619-9C08-C2BBF0071BE0}" srcOrd="1" destOrd="0" presId="urn:microsoft.com/office/officeart/2005/8/layout/orgChart1"/>
    <dgm:cxn modelId="{884DE791-1846-44C8-8783-297A03EA972C}" type="presParOf" srcId="{6899CA8E-7A57-4619-9C08-C2BBF0071BE0}" destId="{58CE34ED-C3E0-49EF-A289-ECCA4E2ACB7B}" srcOrd="0" destOrd="0" presId="urn:microsoft.com/office/officeart/2005/8/layout/orgChart1"/>
    <dgm:cxn modelId="{DD80786B-2F5C-4833-9F05-43CA0A3728D5}" type="presParOf" srcId="{58CE34ED-C3E0-49EF-A289-ECCA4E2ACB7B}" destId="{EB8A02AF-9939-4619-A2C1-86ABF9E5EC10}" srcOrd="0" destOrd="0" presId="urn:microsoft.com/office/officeart/2005/8/layout/orgChart1"/>
    <dgm:cxn modelId="{F65A62A6-4D1C-4DB0-AA76-7F05A58C3619}" type="presParOf" srcId="{58CE34ED-C3E0-49EF-A289-ECCA4E2ACB7B}" destId="{04CBDDDE-6830-45CE-8DBC-45BDC66816EB}" srcOrd="1" destOrd="0" presId="urn:microsoft.com/office/officeart/2005/8/layout/orgChart1"/>
    <dgm:cxn modelId="{AA2AAE70-6C26-457B-9D0B-4B01DAF7FD21}" type="presParOf" srcId="{6899CA8E-7A57-4619-9C08-C2BBF0071BE0}" destId="{E8C17FF2-3136-4C03-BB9D-1F48CFF92D92}" srcOrd="1" destOrd="0" presId="urn:microsoft.com/office/officeart/2005/8/layout/orgChart1"/>
    <dgm:cxn modelId="{45EB4E33-F996-4FC7-BE34-272A8DE3B519}" type="presParOf" srcId="{6899CA8E-7A57-4619-9C08-C2BBF0071BE0}" destId="{61103DB5-D13D-4487-BD72-F7CB3A06801E}"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9EBE22-C38E-4522-9674-A5BF07E47401}" type="doc">
      <dgm:prSet loTypeId="urn:microsoft.com/office/officeart/2005/8/layout/orgChart1" loCatId="hierarchy" qsTypeId="urn:microsoft.com/office/officeart/2005/8/quickstyle/simple1" qsCatId="simple" csTypeId="urn:microsoft.com/office/officeart/2005/8/colors/accent1_2" csCatId="accent1"/>
      <dgm:spPr/>
    </dgm:pt>
    <dgm:pt modelId="{D6A33C76-C65A-4EBE-BC29-11354F07E4D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Arial" pitchFamily="34" charset="0"/>
              <a:cs typeface="Arial" pitchFamily="34" charset="0"/>
            </a:rPr>
            <a:t>Basel III</a:t>
          </a:r>
        </a:p>
      </dgm:t>
    </dgm:pt>
    <dgm:pt modelId="{EFD9C068-5B6B-4084-8B8D-D17809695586}" type="parTrans" cxnId="{49EDDD9C-B688-4C9B-BB1C-E2B9D33B7873}">
      <dgm:prSet/>
      <dgm:spPr/>
    </dgm:pt>
    <dgm:pt modelId="{F40A3B3A-D581-4175-99EC-E2D3507D3992}" type="sibTrans" cxnId="{49EDDD9C-B688-4C9B-BB1C-E2B9D33B7873}">
      <dgm:prSet/>
      <dgm:spPr/>
    </dgm:pt>
    <dgm:pt modelId="{318BF726-71C0-4FFD-ADD0-AC16FE529C6D}" type="asst">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نطاق التطبيق </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رأس المال التنظيمي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5D0908AD-8C6A-4C7B-A289-80BD4F9FC8D6}" type="parTrans" cxnId="{C693A1E8-F745-48E4-9607-6AA6D30BB8C4}">
      <dgm:prSet/>
      <dgm:spPr/>
    </dgm:pt>
    <dgm:pt modelId="{8947EF7F-C71A-48B3-9EB6-F043EEF25626}" type="sibTrans" cxnId="{C693A1E8-F745-48E4-9607-6AA6D30BB8C4}">
      <dgm:prSet/>
      <dgm:spPr/>
    </dgm:pt>
    <dgm:pt modelId="{B164E508-ACA7-4666-8806-B07074E7F00A}">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الدعامة الاولى</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الحد الادنى لرأس المال </a:t>
          </a:r>
          <a:r>
            <a:rPr kumimoji="0" lang="en-US" b="1" i="0" u="none" strike="noStrike" cap="none" normalizeH="0" baseline="0" smtClean="0">
              <a:ln>
                <a:noFill/>
              </a:ln>
              <a:solidFill>
                <a:schemeClr val="tx1"/>
              </a:solidFill>
              <a:effectLst/>
              <a:latin typeface="Arial" pitchFamily="34" charset="0"/>
              <a:cs typeface="Arial" pitchFamily="34" charset="0"/>
            </a:rPr>
            <a:t>	</a:t>
          </a:r>
        </a:p>
      </dgm:t>
    </dgm:pt>
    <dgm:pt modelId="{EF95B664-DD5E-4233-BBCD-67001FAEB585}" type="parTrans" cxnId="{AC7FFC75-B20F-41EE-9E5D-C4CF4A42E64C}">
      <dgm:prSet/>
      <dgm:spPr/>
    </dgm:pt>
    <dgm:pt modelId="{3F633B2B-81AE-46F0-B8B3-C4AF890677E0}" type="sibTrans" cxnId="{AC7FFC75-B20F-41EE-9E5D-C4CF4A42E64C}">
      <dgm:prSet/>
      <dgm:spPr/>
    </dgm:pt>
    <dgm:pt modelId="{FAA231C8-F811-486D-9036-75E2FF20F6E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مخاطر الائتمان</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F8EDD13F-0CF7-4811-8F64-AD496E56B549}" type="parTrans" cxnId="{20E36AE6-EAD5-421C-862F-122B6CB5990F}">
      <dgm:prSet/>
      <dgm:spPr/>
    </dgm:pt>
    <dgm:pt modelId="{09AA02CE-37DB-4F61-932E-E5E990A71DDB}" type="sibTrans" cxnId="{20E36AE6-EAD5-421C-862F-122B6CB5990F}">
      <dgm:prSet/>
      <dgm:spPr/>
    </dgm:pt>
    <dgm:pt modelId="{C54C08AA-A7D7-458E-BBC8-749BAAED1C2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الاسلوب المعياري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E365B348-7E3D-438F-96C3-02B6D2DF59A7}" type="parTrans" cxnId="{3834E6C4-2FCA-4C1D-A062-82685D24FC60}">
      <dgm:prSet/>
      <dgm:spPr/>
    </dgm:pt>
    <dgm:pt modelId="{F52B71C4-9FB5-47E8-AB51-55BD3E5B37A7}" type="sibTrans" cxnId="{3834E6C4-2FCA-4C1D-A062-82685D24FC60}">
      <dgm:prSet/>
      <dgm:spPr/>
    </dgm:pt>
    <dgm:pt modelId="{419CC42E-553E-4FA1-9692-9D4AF3EA94F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التصنيف الداخلي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24E70C04-00C4-4F2E-B865-D49F2086B95E}" type="parTrans" cxnId="{2F8BC3BF-D13E-4FD3-9399-8E3DF21974D2}">
      <dgm:prSet/>
      <dgm:spPr/>
    </dgm:pt>
    <dgm:pt modelId="{2ADA4FCD-656B-4FE5-9A6F-42BF3A11EFAA}" type="sibTrans" cxnId="{2F8BC3BF-D13E-4FD3-9399-8E3DF21974D2}">
      <dgm:prSet/>
      <dgm:spPr/>
    </dgm:pt>
    <dgm:pt modelId="{9C5BFFE7-E9FB-4C46-829E-058CBBAE82B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مخاطر السوق</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16AF68F9-D5AA-47FC-932D-3A3D048EFEEC}" type="parTrans" cxnId="{2E2596C9-9101-439F-97BA-FBF400295135}">
      <dgm:prSet/>
      <dgm:spPr/>
    </dgm:pt>
    <dgm:pt modelId="{B7F4682A-7A4C-4B35-A68A-9A6E37528C39}" type="sibTrans" cxnId="{2E2596C9-9101-439F-97BA-FBF400295135}">
      <dgm:prSet/>
      <dgm:spPr/>
    </dgm:pt>
    <dgm:pt modelId="{C1A162AD-B407-4EF8-B2D0-59A46E78A35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الاسلوب المعياري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C815860E-28AF-4505-AD52-ACAEE0264354}" type="parTrans" cxnId="{5F2FBDBD-4DC8-4A3F-B1EE-F00181F06E36}">
      <dgm:prSet/>
      <dgm:spPr/>
    </dgm:pt>
    <dgm:pt modelId="{DCA61CE4-F718-4BA4-901C-8338F1862642}" type="sibTrans" cxnId="{5F2FBDBD-4DC8-4A3F-B1EE-F00181F06E36}">
      <dgm:prSet/>
      <dgm:spPr/>
    </dgm:pt>
    <dgm:pt modelId="{D35A41E5-8E96-4DD6-B241-6892A91E846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النموذج الداخلي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2ED10836-B6B7-4EC1-885A-6CEC1480A6E6}" type="parTrans" cxnId="{911A1AE5-4948-48F9-A7E8-E2105451683C}">
      <dgm:prSet/>
      <dgm:spPr/>
    </dgm:pt>
    <dgm:pt modelId="{8DED1AAA-A2A0-40AB-8163-13485B70830B}" type="sibTrans" cxnId="{911A1AE5-4948-48F9-A7E8-E2105451683C}">
      <dgm:prSet/>
      <dgm:spPr/>
    </dgm:pt>
    <dgm:pt modelId="{4C26BD3A-7385-4091-9D55-CA4CE7D8C26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مخاطر التشغيل</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C268A27F-390F-4495-87A5-A4D21457A207}" type="parTrans" cxnId="{7289F908-612D-4FD0-A47E-126FCF77DD0E}">
      <dgm:prSet/>
      <dgm:spPr/>
    </dgm:pt>
    <dgm:pt modelId="{D51F4ED4-8BF6-4EE1-8D8A-1689D7664D7B}" type="sibTrans" cxnId="{7289F908-612D-4FD0-A47E-126FCF77DD0E}">
      <dgm:prSet/>
      <dgm:spPr/>
    </dgm:pt>
    <dgm:pt modelId="{782AAED8-5A62-41AB-9CD4-E2F8121EDAB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المؤشر الاساسي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0A861035-3FAC-4B6C-9A60-278304068E48}" type="parTrans" cxnId="{566B7544-541F-426F-923C-2D8CE65EFCC6}">
      <dgm:prSet/>
      <dgm:spPr/>
    </dgm:pt>
    <dgm:pt modelId="{5089D07F-E69D-4FF4-B7C6-2EC034E1B7AA}" type="sibTrans" cxnId="{566B7544-541F-426F-923C-2D8CE65EFCC6}">
      <dgm:prSet/>
      <dgm:spPr/>
    </dgm:pt>
    <dgm:pt modelId="{C6A20A68-4389-47EE-8811-9C4870D4A96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الاسلوب المعياري</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0C707A6D-A2C7-435D-AD3C-D4E8E9A128AC}" type="parTrans" cxnId="{D90E00B1-C04B-4E50-9F94-B56868585190}">
      <dgm:prSet/>
      <dgm:spPr/>
    </dgm:pt>
    <dgm:pt modelId="{1BEEBBD7-A838-4F7F-A0CC-3B3011931BC0}" type="sibTrans" cxnId="{D90E00B1-C04B-4E50-9F94-B56868585190}">
      <dgm:prSet/>
      <dgm:spPr/>
    </dgm:pt>
    <dgm:pt modelId="{0F6F8EAD-1563-457B-A58F-406E788F87B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اسلوب القياس المتقدم</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483B60E7-4F64-4C09-8C5C-BC54E48500D3}" type="parTrans" cxnId="{BB856FEB-F851-4BAD-8226-7F911B117B2B}">
      <dgm:prSet/>
      <dgm:spPr/>
    </dgm:pt>
    <dgm:pt modelId="{AF8B6CA3-9783-40EE-A2DD-47B844865E8B}" type="sibTrans" cxnId="{BB856FEB-F851-4BAD-8226-7F911B117B2B}">
      <dgm:prSet/>
      <dgm:spPr/>
    </dgm:pt>
    <dgm:pt modelId="{1FABF462-ABAD-4671-B055-5CEE0357D91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الدعامة الثانية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مراجعة السلطات الرقابية</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A252E6F5-C3E0-4E8B-9B32-710D5E48CE6D}" type="parTrans" cxnId="{E03F032B-7F33-4F91-B0A5-F7871BACCF00}">
      <dgm:prSet/>
      <dgm:spPr/>
    </dgm:pt>
    <dgm:pt modelId="{A95159C8-F280-48F8-938A-B4729150C56B}" type="sibTrans" cxnId="{E03F032B-7F33-4F91-B0A5-F7871BACCF00}">
      <dgm:prSet/>
      <dgm:spPr/>
    </dgm:pt>
    <dgm:pt modelId="{9B531705-7903-4AE2-A41E-05861D3F98A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الدعامة الثالثة</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JO" b="1" i="0" u="none" strike="noStrike" cap="none" normalizeH="0" baseline="0" smtClean="0">
              <a:ln>
                <a:noFill/>
              </a:ln>
              <a:solidFill>
                <a:schemeClr val="tx1"/>
              </a:solidFill>
              <a:effectLst/>
              <a:latin typeface="Arial" pitchFamily="34" charset="0"/>
              <a:cs typeface="Arial" pitchFamily="34" charset="0"/>
            </a:rPr>
            <a:t>الافصاح</a:t>
          </a:r>
          <a:endParaRPr kumimoji="0" lang="en-US" b="1" i="0" u="none" strike="noStrike" cap="none" normalizeH="0" baseline="0" smtClean="0">
            <a:ln>
              <a:noFill/>
            </a:ln>
            <a:solidFill>
              <a:schemeClr val="tx1"/>
            </a:solidFill>
            <a:effectLst/>
            <a:latin typeface="Arial" pitchFamily="34" charset="0"/>
            <a:cs typeface="Arial" pitchFamily="34" charset="0"/>
          </a:endParaRPr>
        </a:p>
      </dgm:t>
    </dgm:pt>
    <dgm:pt modelId="{D6B799C8-7D01-4D1E-B51A-D6B5713F4214}" type="parTrans" cxnId="{7E85B5AF-1EFA-43A7-93E9-AF307B7EBF7E}">
      <dgm:prSet/>
      <dgm:spPr/>
    </dgm:pt>
    <dgm:pt modelId="{68E36FF9-E67A-4D8C-8AA7-E7864FDA853F}" type="sibTrans" cxnId="{7E85B5AF-1EFA-43A7-93E9-AF307B7EBF7E}">
      <dgm:prSet/>
      <dgm:spPr/>
    </dgm:pt>
    <dgm:pt modelId="{4555CCB8-2E88-4A27-A4DF-168F4544AA5D}" type="pres">
      <dgm:prSet presAssocID="{009EBE22-C38E-4522-9674-A5BF07E47401}" presName="hierChild1" presStyleCnt="0">
        <dgm:presLayoutVars>
          <dgm:orgChart val="1"/>
          <dgm:chPref val="1"/>
          <dgm:dir/>
          <dgm:animOne val="branch"/>
          <dgm:animLvl val="lvl"/>
          <dgm:resizeHandles/>
        </dgm:presLayoutVars>
      </dgm:prSet>
      <dgm:spPr/>
    </dgm:pt>
    <dgm:pt modelId="{BB7FAA28-86EB-400D-B15A-E41B2440442D}" type="pres">
      <dgm:prSet presAssocID="{D6A33C76-C65A-4EBE-BC29-11354F07E4D3}" presName="hierRoot1" presStyleCnt="0">
        <dgm:presLayoutVars>
          <dgm:hierBranch/>
        </dgm:presLayoutVars>
      </dgm:prSet>
      <dgm:spPr/>
    </dgm:pt>
    <dgm:pt modelId="{3BF54DBC-41AF-401A-ADFE-068C3FCAC1EB}" type="pres">
      <dgm:prSet presAssocID="{D6A33C76-C65A-4EBE-BC29-11354F07E4D3}" presName="rootComposite1" presStyleCnt="0"/>
      <dgm:spPr/>
    </dgm:pt>
    <dgm:pt modelId="{C3C1BE6A-0FC8-4CCA-9945-70ADF5F5C3F5}" type="pres">
      <dgm:prSet presAssocID="{D6A33C76-C65A-4EBE-BC29-11354F07E4D3}" presName="rootText1" presStyleLbl="node0" presStyleIdx="0" presStyleCnt="1">
        <dgm:presLayoutVars>
          <dgm:chPref val="3"/>
        </dgm:presLayoutVars>
      </dgm:prSet>
      <dgm:spPr/>
      <dgm:t>
        <a:bodyPr/>
        <a:lstStyle/>
        <a:p>
          <a:pPr rtl="1"/>
          <a:endParaRPr lang="ar-JO"/>
        </a:p>
      </dgm:t>
    </dgm:pt>
    <dgm:pt modelId="{7834B5F4-B076-4109-921B-4A1A1897726D}" type="pres">
      <dgm:prSet presAssocID="{D6A33C76-C65A-4EBE-BC29-11354F07E4D3}" presName="rootConnector1" presStyleLbl="node1" presStyleIdx="0" presStyleCnt="0"/>
      <dgm:spPr/>
      <dgm:t>
        <a:bodyPr/>
        <a:lstStyle/>
        <a:p>
          <a:pPr rtl="1"/>
          <a:endParaRPr lang="ar-JO"/>
        </a:p>
      </dgm:t>
    </dgm:pt>
    <dgm:pt modelId="{1088B1E1-BFB6-4F0E-A64D-7CC07E98266B}" type="pres">
      <dgm:prSet presAssocID="{D6A33C76-C65A-4EBE-BC29-11354F07E4D3}" presName="hierChild2" presStyleCnt="0"/>
      <dgm:spPr/>
    </dgm:pt>
    <dgm:pt modelId="{B6145368-5236-4B0E-AE59-3F1A249B3F20}" type="pres">
      <dgm:prSet presAssocID="{EF95B664-DD5E-4233-BBCD-67001FAEB585}" presName="Name35" presStyleLbl="parChTrans1D2" presStyleIdx="0" presStyleCnt="4"/>
      <dgm:spPr/>
    </dgm:pt>
    <dgm:pt modelId="{C594D0C9-8259-4F3D-A69F-BBFA61AA10CC}" type="pres">
      <dgm:prSet presAssocID="{B164E508-ACA7-4666-8806-B07074E7F00A}" presName="hierRoot2" presStyleCnt="0">
        <dgm:presLayoutVars>
          <dgm:hierBranch/>
        </dgm:presLayoutVars>
      </dgm:prSet>
      <dgm:spPr/>
    </dgm:pt>
    <dgm:pt modelId="{CD2F91D0-CDFD-4270-9F1A-1CC6DE19802F}" type="pres">
      <dgm:prSet presAssocID="{B164E508-ACA7-4666-8806-B07074E7F00A}" presName="rootComposite" presStyleCnt="0"/>
      <dgm:spPr/>
    </dgm:pt>
    <dgm:pt modelId="{EF5F195F-83F8-40C2-A843-F446A4998D56}" type="pres">
      <dgm:prSet presAssocID="{B164E508-ACA7-4666-8806-B07074E7F00A}" presName="rootText" presStyleLbl="node2" presStyleIdx="0" presStyleCnt="3">
        <dgm:presLayoutVars>
          <dgm:chPref val="3"/>
        </dgm:presLayoutVars>
      </dgm:prSet>
      <dgm:spPr/>
      <dgm:t>
        <a:bodyPr/>
        <a:lstStyle/>
        <a:p>
          <a:pPr rtl="1"/>
          <a:endParaRPr lang="ar-JO"/>
        </a:p>
      </dgm:t>
    </dgm:pt>
    <dgm:pt modelId="{65AA3DC8-B9F8-403B-9C89-594470E57284}" type="pres">
      <dgm:prSet presAssocID="{B164E508-ACA7-4666-8806-B07074E7F00A}" presName="rootConnector" presStyleLbl="node2" presStyleIdx="0" presStyleCnt="3"/>
      <dgm:spPr/>
      <dgm:t>
        <a:bodyPr/>
        <a:lstStyle/>
        <a:p>
          <a:pPr rtl="1"/>
          <a:endParaRPr lang="ar-JO"/>
        </a:p>
      </dgm:t>
    </dgm:pt>
    <dgm:pt modelId="{6E1132E3-72FD-43C4-B4D7-771D8C67DC83}" type="pres">
      <dgm:prSet presAssocID="{B164E508-ACA7-4666-8806-B07074E7F00A}" presName="hierChild4" presStyleCnt="0"/>
      <dgm:spPr/>
    </dgm:pt>
    <dgm:pt modelId="{1302C75B-5C52-4B88-8A57-2D5AAF91B74F}" type="pres">
      <dgm:prSet presAssocID="{F8EDD13F-0CF7-4811-8F64-AD496E56B549}" presName="Name35" presStyleLbl="parChTrans1D3" presStyleIdx="0" presStyleCnt="3"/>
      <dgm:spPr/>
    </dgm:pt>
    <dgm:pt modelId="{F58F5B47-9951-4A2F-A5CB-DEF8D6F836B5}" type="pres">
      <dgm:prSet presAssocID="{FAA231C8-F811-486D-9036-75E2FF20F6E1}" presName="hierRoot2" presStyleCnt="0">
        <dgm:presLayoutVars>
          <dgm:hierBranch val="r"/>
        </dgm:presLayoutVars>
      </dgm:prSet>
      <dgm:spPr/>
    </dgm:pt>
    <dgm:pt modelId="{66B80B66-653C-4280-856F-C8DEC928894E}" type="pres">
      <dgm:prSet presAssocID="{FAA231C8-F811-486D-9036-75E2FF20F6E1}" presName="rootComposite" presStyleCnt="0"/>
      <dgm:spPr/>
    </dgm:pt>
    <dgm:pt modelId="{3ED126E8-F631-4993-83AA-AC4F35E9918D}" type="pres">
      <dgm:prSet presAssocID="{FAA231C8-F811-486D-9036-75E2FF20F6E1}" presName="rootText" presStyleLbl="node3" presStyleIdx="0" presStyleCnt="3">
        <dgm:presLayoutVars>
          <dgm:chPref val="3"/>
        </dgm:presLayoutVars>
      </dgm:prSet>
      <dgm:spPr/>
      <dgm:t>
        <a:bodyPr/>
        <a:lstStyle/>
        <a:p>
          <a:pPr rtl="1"/>
          <a:endParaRPr lang="ar-JO"/>
        </a:p>
      </dgm:t>
    </dgm:pt>
    <dgm:pt modelId="{7FF013C0-56C7-4AD2-A00B-E32E8F9410C5}" type="pres">
      <dgm:prSet presAssocID="{FAA231C8-F811-486D-9036-75E2FF20F6E1}" presName="rootConnector" presStyleLbl="node3" presStyleIdx="0" presStyleCnt="3"/>
      <dgm:spPr/>
      <dgm:t>
        <a:bodyPr/>
        <a:lstStyle/>
        <a:p>
          <a:pPr rtl="1"/>
          <a:endParaRPr lang="ar-JO"/>
        </a:p>
      </dgm:t>
    </dgm:pt>
    <dgm:pt modelId="{88A12184-F066-4835-8E9E-9963FFF89E58}" type="pres">
      <dgm:prSet presAssocID="{FAA231C8-F811-486D-9036-75E2FF20F6E1}" presName="hierChild4" presStyleCnt="0"/>
      <dgm:spPr/>
    </dgm:pt>
    <dgm:pt modelId="{E3E65BBB-D74B-4A78-9A53-1883220F48C3}" type="pres">
      <dgm:prSet presAssocID="{E365B348-7E3D-438F-96C3-02B6D2DF59A7}" presName="Name50" presStyleLbl="parChTrans1D4" presStyleIdx="0" presStyleCnt="7"/>
      <dgm:spPr/>
    </dgm:pt>
    <dgm:pt modelId="{43F6068A-6398-4987-A571-8F8C4BA97122}" type="pres">
      <dgm:prSet presAssocID="{C54C08AA-A7D7-458E-BBC8-749BAAED1C2D}" presName="hierRoot2" presStyleCnt="0">
        <dgm:presLayoutVars>
          <dgm:hierBranch val="r"/>
        </dgm:presLayoutVars>
      </dgm:prSet>
      <dgm:spPr/>
    </dgm:pt>
    <dgm:pt modelId="{3EC0705F-B3D5-48D0-B6E1-2F07DDF3851F}" type="pres">
      <dgm:prSet presAssocID="{C54C08AA-A7D7-458E-BBC8-749BAAED1C2D}" presName="rootComposite" presStyleCnt="0"/>
      <dgm:spPr/>
    </dgm:pt>
    <dgm:pt modelId="{0FA62BCB-AFB6-4026-B2DE-779B6C27DE30}" type="pres">
      <dgm:prSet presAssocID="{C54C08AA-A7D7-458E-BBC8-749BAAED1C2D}" presName="rootText" presStyleLbl="node4" presStyleIdx="0" presStyleCnt="7">
        <dgm:presLayoutVars>
          <dgm:chPref val="3"/>
        </dgm:presLayoutVars>
      </dgm:prSet>
      <dgm:spPr/>
      <dgm:t>
        <a:bodyPr/>
        <a:lstStyle/>
        <a:p>
          <a:pPr rtl="1"/>
          <a:endParaRPr lang="ar-JO"/>
        </a:p>
      </dgm:t>
    </dgm:pt>
    <dgm:pt modelId="{344FFDBE-5241-4DD6-967B-027EE5332115}" type="pres">
      <dgm:prSet presAssocID="{C54C08AA-A7D7-458E-BBC8-749BAAED1C2D}" presName="rootConnector" presStyleLbl="node4" presStyleIdx="0" presStyleCnt="7"/>
      <dgm:spPr/>
      <dgm:t>
        <a:bodyPr/>
        <a:lstStyle/>
        <a:p>
          <a:pPr rtl="1"/>
          <a:endParaRPr lang="ar-JO"/>
        </a:p>
      </dgm:t>
    </dgm:pt>
    <dgm:pt modelId="{F4B416BA-5AC4-4CE6-802C-014359513863}" type="pres">
      <dgm:prSet presAssocID="{C54C08AA-A7D7-458E-BBC8-749BAAED1C2D}" presName="hierChild4" presStyleCnt="0"/>
      <dgm:spPr/>
    </dgm:pt>
    <dgm:pt modelId="{7C6F6F77-03C2-42A6-A8E2-35C77305BD5A}" type="pres">
      <dgm:prSet presAssocID="{C54C08AA-A7D7-458E-BBC8-749BAAED1C2D}" presName="hierChild5" presStyleCnt="0"/>
      <dgm:spPr/>
    </dgm:pt>
    <dgm:pt modelId="{F8597AA3-EE92-43C9-B97A-E235EFE54832}" type="pres">
      <dgm:prSet presAssocID="{24E70C04-00C4-4F2E-B865-D49F2086B95E}" presName="Name50" presStyleLbl="parChTrans1D4" presStyleIdx="1" presStyleCnt="7"/>
      <dgm:spPr/>
    </dgm:pt>
    <dgm:pt modelId="{832E2C60-140D-4E0C-B50E-FFC182BB020B}" type="pres">
      <dgm:prSet presAssocID="{419CC42E-553E-4FA1-9692-9D4AF3EA94FA}" presName="hierRoot2" presStyleCnt="0">
        <dgm:presLayoutVars>
          <dgm:hierBranch val="r"/>
        </dgm:presLayoutVars>
      </dgm:prSet>
      <dgm:spPr/>
    </dgm:pt>
    <dgm:pt modelId="{E7CF4817-4D21-47BC-B348-FDEF82E837C0}" type="pres">
      <dgm:prSet presAssocID="{419CC42E-553E-4FA1-9692-9D4AF3EA94FA}" presName="rootComposite" presStyleCnt="0"/>
      <dgm:spPr/>
    </dgm:pt>
    <dgm:pt modelId="{1538B19C-0352-47FA-B7BC-8F70CA3EDAA8}" type="pres">
      <dgm:prSet presAssocID="{419CC42E-553E-4FA1-9692-9D4AF3EA94FA}" presName="rootText" presStyleLbl="node4" presStyleIdx="1" presStyleCnt="7">
        <dgm:presLayoutVars>
          <dgm:chPref val="3"/>
        </dgm:presLayoutVars>
      </dgm:prSet>
      <dgm:spPr/>
      <dgm:t>
        <a:bodyPr/>
        <a:lstStyle/>
        <a:p>
          <a:pPr rtl="1"/>
          <a:endParaRPr lang="ar-JO"/>
        </a:p>
      </dgm:t>
    </dgm:pt>
    <dgm:pt modelId="{8E1B368B-A5F0-4F86-BD4A-2131D39BEA9A}" type="pres">
      <dgm:prSet presAssocID="{419CC42E-553E-4FA1-9692-9D4AF3EA94FA}" presName="rootConnector" presStyleLbl="node4" presStyleIdx="1" presStyleCnt="7"/>
      <dgm:spPr/>
      <dgm:t>
        <a:bodyPr/>
        <a:lstStyle/>
        <a:p>
          <a:pPr rtl="1"/>
          <a:endParaRPr lang="ar-JO"/>
        </a:p>
      </dgm:t>
    </dgm:pt>
    <dgm:pt modelId="{A5DCFACE-86A1-49AF-B458-BA5F1CFB87E8}" type="pres">
      <dgm:prSet presAssocID="{419CC42E-553E-4FA1-9692-9D4AF3EA94FA}" presName="hierChild4" presStyleCnt="0"/>
      <dgm:spPr/>
    </dgm:pt>
    <dgm:pt modelId="{30B592FA-627D-4975-84C4-095C99FBF8D7}" type="pres">
      <dgm:prSet presAssocID="{419CC42E-553E-4FA1-9692-9D4AF3EA94FA}" presName="hierChild5" presStyleCnt="0"/>
      <dgm:spPr/>
    </dgm:pt>
    <dgm:pt modelId="{7DC02C29-ADF4-437C-BF5B-2C039CF307B0}" type="pres">
      <dgm:prSet presAssocID="{FAA231C8-F811-486D-9036-75E2FF20F6E1}" presName="hierChild5" presStyleCnt="0"/>
      <dgm:spPr/>
    </dgm:pt>
    <dgm:pt modelId="{136F89E6-2A22-4058-8683-93C36014C8C3}" type="pres">
      <dgm:prSet presAssocID="{16AF68F9-D5AA-47FC-932D-3A3D048EFEEC}" presName="Name35" presStyleLbl="parChTrans1D3" presStyleIdx="1" presStyleCnt="3"/>
      <dgm:spPr/>
    </dgm:pt>
    <dgm:pt modelId="{D4DEC92C-D4E4-4DBF-A5A5-1758F903B63D}" type="pres">
      <dgm:prSet presAssocID="{9C5BFFE7-E9FB-4C46-829E-058CBBAE82BA}" presName="hierRoot2" presStyleCnt="0">
        <dgm:presLayoutVars>
          <dgm:hierBranch val="r"/>
        </dgm:presLayoutVars>
      </dgm:prSet>
      <dgm:spPr/>
    </dgm:pt>
    <dgm:pt modelId="{203CD394-0134-4D05-959D-C7D1FB752366}" type="pres">
      <dgm:prSet presAssocID="{9C5BFFE7-E9FB-4C46-829E-058CBBAE82BA}" presName="rootComposite" presStyleCnt="0"/>
      <dgm:spPr/>
    </dgm:pt>
    <dgm:pt modelId="{88350CEC-253C-4B93-B432-4F6B6B81CF4E}" type="pres">
      <dgm:prSet presAssocID="{9C5BFFE7-E9FB-4C46-829E-058CBBAE82BA}" presName="rootText" presStyleLbl="node3" presStyleIdx="1" presStyleCnt="3">
        <dgm:presLayoutVars>
          <dgm:chPref val="3"/>
        </dgm:presLayoutVars>
      </dgm:prSet>
      <dgm:spPr/>
      <dgm:t>
        <a:bodyPr/>
        <a:lstStyle/>
        <a:p>
          <a:pPr rtl="1"/>
          <a:endParaRPr lang="ar-JO"/>
        </a:p>
      </dgm:t>
    </dgm:pt>
    <dgm:pt modelId="{399BEF18-A6DA-4F05-8A89-AAB62E569E37}" type="pres">
      <dgm:prSet presAssocID="{9C5BFFE7-E9FB-4C46-829E-058CBBAE82BA}" presName="rootConnector" presStyleLbl="node3" presStyleIdx="1" presStyleCnt="3"/>
      <dgm:spPr/>
      <dgm:t>
        <a:bodyPr/>
        <a:lstStyle/>
        <a:p>
          <a:pPr rtl="1"/>
          <a:endParaRPr lang="ar-JO"/>
        </a:p>
      </dgm:t>
    </dgm:pt>
    <dgm:pt modelId="{FA1F88EB-CDDB-49DA-A82B-5E6F6814580E}" type="pres">
      <dgm:prSet presAssocID="{9C5BFFE7-E9FB-4C46-829E-058CBBAE82BA}" presName="hierChild4" presStyleCnt="0"/>
      <dgm:spPr/>
    </dgm:pt>
    <dgm:pt modelId="{C644BA07-E555-497E-8249-A050F5EAF081}" type="pres">
      <dgm:prSet presAssocID="{C815860E-28AF-4505-AD52-ACAEE0264354}" presName="Name50" presStyleLbl="parChTrans1D4" presStyleIdx="2" presStyleCnt="7"/>
      <dgm:spPr/>
    </dgm:pt>
    <dgm:pt modelId="{9AB9D53F-6441-42A0-BE11-6581DA4E0498}" type="pres">
      <dgm:prSet presAssocID="{C1A162AD-B407-4EF8-B2D0-59A46E78A358}" presName="hierRoot2" presStyleCnt="0">
        <dgm:presLayoutVars>
          <dgm:hierBranch val="r"/>
        </dgm:presLayoutVars>
      </dgm:prSet>
      <dgm:spPr/>
    </dgm:pt>
    <dgm:pt modelId="{2571CBEA-F33D-428B-B8F7-6FB1065BCC14}" type="pres">
      <dgm:prSet presAssocID="{C1A162AD-B407-4EF8-B2D0-59A46E78A358}" presName="rootComposite" presStyleCnt="0"/>
      <dgm:spPr/>
    </dgm:pt>
    <dgm:pt modelId="{95DCB749-FBE0-487B-9FD4-BF55A53F02A7}" type="pres">
      <dgm:prSet presAssocID="{C1A162AD-B407-4EF8-B2D0-59A46E78A358}" presName="rootText" presStyleLbl="node4" presStyleIdx="2" presStyleCnt="7">
        <dgm:presLayoutVars>
          <dgm:chPref val="3"/>
        </dgm:presLayoutVars>
      </dgm:prSet>
      <dgm:spPr/>
      <dgm:t>
        <a:bodyPr/>
        <a:lstStyle/>
        <a:p>
          <a:pPr rtl="1"/>
          <a:endParaRPr lang="ar-JO"/>
        </a:p>
      </dgm:t>
    </dgm:pt>
    <dgm:pt modelId="{FD4F2810-2D34-48E4-8566-9E3603BAEBE6}" type="pres">
      <dgm:prSet presAssocID="{C1A162AD-B407-4EF8-B2D0-59A46E78A358}" presName="rootConnector" presStyleLbl="node4" presStyleIdx="2" presStyleCnt="7"/>
      <dgm:spPr/>
      <dgm:t>
        <a:bodyPr/>
        <a:lstStyle/>
        <a:p>
          <a:pPr rtl="1"/>
          <a:endParaRPr lang="ar-JO"/>
        </a:p>
      </dgm:t>
    </dgm:pt>
    <dgm:pt modelId="{53CF9DA2-0A7E-4868-BE89-2C6034717D6D}" type="pres">
      <dgm:prSet presAssocID="{C1A162AD-B407-4EF8-B2D0-59A46E78A358}" presName="hierChild4" presStyleCnt="0"/>
      <dgm:spPr/>
    </dgm:pt>
    <dgm:pt modelId="{EF84A8EA-D494-4430-8923-2A5B03F1D50E}" type="pres">
      <dgm:prSet presAssocID="{C1A162AD-B407-4EF8-B2D0-59A46E78A358}" presName="hierChild5" presStyleCnt="0"/>
      <dgm:spPr/>
    </dgm:pt>
    <dgm:pt modelId="{470B604F-855E-4405-9393-00B041730585}" type="pres">
      <dgm:prSet presAssocID="{2ED10836-B6B7-4EC1-885A-6CEC1480A6E6}" presName="Name50" presStyleLbl="parChTrans1D4" presStyleIdx="3" presStyleCnt="7"/>
      <dgm:spPr/>
    </dgm:pt>
    <dgm:pt modelId="{743476A3-6FD3-41A1-B517-AB2B66871F4D}" type="pres">
      <dgm:prSet presAssocID="{D35A41E5-8E96-4DD6-B241-6892A91E846A}" presName="hierRoot2" presStyleCnt="0">
        <dgm:presLayoutVars>
          <dgm:hierBranch val="r"/>
        </dgm:presLayoutVars>
      </dgm:prSet>
      <dgm:spPr/>
    </dgm:pt>
    <dgm:pt modelId="{768FDD97-84C8-4D26-9644-4DA9A45168F9}" type="pres">
      <dgm:prSet presAssocID="{D35A41E5-8E96-4DD6-B241-6892A91E846A}" presName="rootComposite" presStyleCnt="0"/>
      <dgm:spPr/>
    </dgm:pt>
    <dgm:pt modelId="{5C8AAEB9-20C0-46FF-A902-D8F8339BD0D8}" type="pres">
      <dgm:prSet presAssocID="{D35A41E5-8E96-4DD6-B241-6892A91E846A}" presName="rootText" presStyleLbl="node4" presStyleIdx="3" presStyleCnt="7">
        <dgm:presLayoutVars>
          <dgm:chPref val="3"/>
        </dgm:presLayoutVars>
      </dgm:prSet>
      <dgm:spPr/>
      <dgm:t>
        <a:bodyPr/>
        <a:lstStyle/>
        <a:p>
          <a:pPr rtl="1"/>
          <a:endParaRPr lang="ar-JO"/>
        </a:p>
      </dgm:t>
    </dgm:pt>
    <dgm:pt modelId="{8037AF00-2DBA-464C-AE81-85639FD540D2}" type="pres">
      <dgm:prSet presAssocID="{D35A41E5-8E96-4DD6-B241-6892A91E846A}" presName="rootConnector" presStyleLbl="node4" presStyleIdx="3" presStyleCnt="7"/>
      <dgm:spPr/>
      <dgm:t>
        <a:bodyPr/>
        <a:lstStyle/>
        <a:p>
          <a:pPr rtl="1"/>
          <a:endParaRPr lang="ar-JO"/>
        </a:p>
      </dgm:t>
    </dgm:pt>
    <dgm:pt modelId="{7BB7D262-0CA2-49DB-A20D-45FEBE3FFB10}" type="pres">
      <dgm:prSet presAssocID="{D35A41E5-8E96-4DD6-B241-6892A91E846A}" presName="hierChild4" presStyleCnt="0"/>
      <dgm:spPr/>
    </dgm:pt>
    <dgm:pt modelId="{EADC8094-CA91-45C9-B5DF-AC8D7C9C2320}" type="pres">
      <dgm:prSet presAssocID="{D35A41E5-8E96-4DD6-B241-6892A91E846A}" presName="hierChild5" presStyleCnt="0"/>
      <dgm:spPr/>
    </dgm:pt>
    <dgm:pt modelId="{5ACFF4FE-07D0-4E55-8BC3-3E17B248F2D9}" type="pres">
      <dgm:prSet presAssocID="{9C5BFFE7-E9FB-4C46-829E-058CBBAE82BA}" presName="hierChild5" presStyleCnt="0"/>
      <dgm:spPr/>
    </dgm:pt>
    <dgm:pt modelId="{9B8E854D-CCC1-418C-852B-BFFF6F64D0D4}" type="pres">
      <dgm:prSet presAssocID="{C268A27F-390F-4495-87A5-A4D21457A207}" presName="Name35" presStyleLbl="parChTrans1D3" presStyleIdx="2" presStyleCnt="3"/>
      <dgm:spPr/>
    </dgm:pt>
    <dgm:pt modelId="{40E7D1AC-42E9-4458-9AC3-F4B6CC716D38}" type="pres">
      <dgm:prSet presAssocID="{4C26BD3A-7385-4091-9D55-CA4CE7D8C267}" presName="hierRoot2" presStyleCnt="0">
        <dgm:presLayoutVars>
          <dgm:hierBranch val="r"/>
        </dgm:presLayoutVars>
      </dgm:prSet>
      <dgm:spPr/>
    </dgm:pt>
    <dgm:pt modelId="{7BF0DE99-8046-479F-9BF1-4ECD11D80D4E}" type="pres">
      <dgm:prSet presAssocID="{4C26BD3A-7385-4091-9D55-CA4CE7D8C267}" presName="rootComposite" presStyleCnt="0"/>
      <dgm:spPr/>
    </dgm:pt>
    <dgm:pt modelId="{25CD3F0C-455D-47C9-8651-B39EBCE75B3F}" type="pres">
      <dgm:prSet presAssocID="{4C26BD3A-7385-4091-9D55-CA4CE7D8C267}" presName="rootText" presStyleLbl="node3" presStyleIdx="2" presStyleCnt="3">
        <dgm:presLayoutVars>
          <dgm:chPref val="3"/>
        </dgm:presLayoutVars>
      </dgm:prSet>
      <dgm:spPr/>
      <dgm:t>
        <a:bodyPr/>
        <a:lstStyle/>
        <a:p>
          <a:pPr rtl="1"/>
          <a:endParaRPr lang="ar-JO"/>
        </a:p>
      </dgm:t>
    </dgm:pt>
    <dgm:pt modelId="{00FA858E-CCD7-4573-968E-635F3E63C803}" type="pres">
      <dgm:prSet presAssocID="{4C26BD3A-7385-4091-9D55-CA4CE7D8C267}" presName="rootConnector" presStyleLbl="node3" presStyleIdx="2" presStyleCnt="3"/>
      <dgm:spPr/>
      <dgm:t>
        <a:bodyPr/>
        <a:lstStyle/>
        <a:p>
          <a:pPr rtl="1"/>
          <a:endParaRPr lang="ar-JO"/>
        </a:p>
      </dgm:t>
    </dgm:pt>
    <dgm:pt modelId="{0EBCEB33-5F07-4998-9EAF-0BDA80433C8A}" type="pres">
      <dgm:prSet presAssocID="{4C26BD3A-7385-4091-9D55-CA4CE7D8C267}" presName="hierChild4" presStyleCnt="0"/>
      <dgm:spPr/>
    </dgm:pt>
    <dgm:pt modelId="{45DB3112-A7FF-4EBA-8573-530FE9CEF882}" type="pres">
      <dgm:prSet presAssocID="{0A861035-3FAC-4B6C-9A60-278304068E48}" presName="Name50" presStyleLbl="parChTrans1D4" presStyleIdx="4" presStyleCnt="7"/>
      <dgm:spPr/>
    </dgm:pt>
    <dgm:pt modelId="{95BF0738-70FD-46CD-8E32-5584855F0958}" type="pres">
      <dgm:prSet presAssocID="{782AAED8-5A62-41AB-9CD4-E2F8121EDABB}" presName="hierRoot2" presStyleCnt="0">
        <dgm:presLayoutVars>
          <dgm:hierBranch val="r"/>
        </dgm:presLayoutVars>
      </dgm:prSet>
      <dgm:spPr/>
    </dgm:pt>
    <dgm:pt modelId="{B429106C-709E-4958-9692-98AA109486C1}" type="pres">
      <dgm:prSet presAssocID="{782AAED8-5A62-41AB-9CD4-E2F8121EDABB}" presName="rootComposite" presStyleCnt="0"/>
      <dgm:spPr/>
    </dgm:pt>
    <dgm:pt modelId="{2CA31BE2-E0C4-4B9E-AD50-7E5B7BF355CA}" type="pres">
      <dgm:prSet presAssocID="{782AAED8-5A62-41AB-9CD4-E2F8121EDABB}" presName="rootText" presStyleLbl="node4" presStyleIdx="4" presStyleCnt="7">
        <dgm:presLayoutVars>
          <dgm:chPref val="3"/>
        </dgm:presLayoutVars>
      </dgm:prSet>
      <dgm:spPr/>
      <dgm:t>
        <a:bodyPr/>
        <a:lstStyle/>
        <a:p>
          <a:pPr rtl="1"/>
          <a:endParaRPr lang="ar-JO"/>
        </a:p>
      </dgm:t>
    </dgm:pt>
    <dgm:pt modelId="{FE7A6286-7E63-46FB-BEC1-A114C1E1EA6B}" type="pres">
      <dgm:prSet presAssocID="{782AAED8-5A62-41AB-9CD4-E2F8121EDABB}" presName="rootConnector" presStyleLbl="node4" presStyleIdx="4" presStyleCnt="7"/>
      <dgm:spPr/>
      <dgm:t>
        <a:bodyPr/>
        <a:lstStyle/>
        <a:p>
          <a:pPr rtl="1"/>
          <a:endParaRPr lang="ar-JO"/>
        </a:p>
      </dgm:t>
    </dgm:pt>
    <dgm:pt modelId="{C05EFC3D-B3F7-4FF4-947B-DDD837936607}" type="pres">
      <dgm:prSet presAssocID="{782AAED8-5A62-41AB-9CD4-E2F8121EDABB}" presName="hierChild4" presStyleCnt="0"/>
      <dgm:spPr/>
    </dgm:pt>
    <dgm:pt modelId="{9175CEF9-76E0-4B76-98D3-63C71730EA89}" type="pres">
      <dgm:prSet presAssocID="{782AAED8-5A62-41AB-9CD4-E2F8121EDABB}" presName="hierChild5" presStyleCnt="0"/>
      <dgm:spPr/>
    </dgm:pt>
    <dgm:pt modelId="{26ED5A6C-73BE-4793-A6F2-A2919C00922D}" type="pres">
      <dgm:prSet presAssocID="{0C707A6D-A2C7-435D-AD3C-D4E8E9A128AC}" presName="Name50" presStyleLbl="parChTrans1D4" presStyleIdx="5" presStyleCnt="7"/>
      <dgm:spPr/>
    </dgm:pt>
    <dgm:pt modelId="{AC459D16-8246-40FB-AA5B-FE45152033F5}" type="pres">
      <dgm:prSet presAssocID="{C6A20A68-4389-47EE-8811-9C4870D4A96F}" presName="hierRoot2" presStyleCnt="0">
        <dgm:presLayoutVars>
          <dgm:hierBranch val="r"/>
        </dgm:presLayoutVars>
      </dgm:prSet>
      <dgm:spPr/>
    </dgm:pt>
    <dgm:pt modelId="{65A15D43-28DA-4E10-AB88-0DFC84FCC667}" type="pres">
      <dgm:prSet presAssocID="{C6A20A68-4389-47EE-8811-9C4870D4A96F}" presName="rootComposite" presStyleCnt="0"/>
      <dgm:spPr/>
    </dgm:pt>
    <dgm:pt modelId="{1A37E493-A519-44F0-86C9-AAAE4C516870}" type="pres">
      <dgm:prSet presAssocID="{C6A20A68-4389-47EE-8811-9C4870D4A96F}" presName="rootText" presStyleLbl="node4" presStyleIdx="5" presStyleCnt="7">
        <dgm:presLayoutVars>
          <dgm:chPref val="3"/>
        </dgm:presLayoutVars>
      </dgm:prSet>
      <dgm:spPr/>
      <dgm:t>
        <a:bodyPr/>
        <a:lstStyle/>
        <a:p>
          <a:pPr rtl="1"/>
          <a:endParaRPr lang="ar-JO"/>
        </a:p>
      </dgm:t>
    </dgm:pt>
    <dgm:pt modelId="{C0ECBD30-3B29-42F5-AD5F-F4BD70C58F95}" type="pres">
      <dgm:prSet presAssocID="{C6A20A68-4389-47EE-8811-9C4870D4A96F}" presName="rootConnector" presStyleLbl="node4" presStyleIdx="5" presStyleCnt="7"/>
      <dgm:spPr/>
      <dgm:t>
        <a:bodyPr/>
        <a:lstStyle/>
        <a:p>
          <a:pPr rtl="1"/>
          <a:endParaRPr lang="ar-JO"/>
        </a:p>
      </dgm:t>
    </dgm:pt>
    <dgm:pt modelId="{6C8984DE-494B-4165-A9D9-B6486B02BF69}" type="pres">
      <dgm:prSet presAssocID="{C6A20A68-4389-47EE-8811-9C4870D4A96F}" presName="hierChild4" presStyleCnt="0"/>
      <dgm:spPr/>
    </dgm:pt>
    <dgm:pt modelId="{39A7C37C-58D3-48EF-A339-6AD38C022EDC}" type="pres">
      <dgm:prSet presAssocID="{C6A20A68-4389-47EE-8811-9C4870D4A96F}" presName="hierChild5" presStyleCnt="0"/>
      <dgm:spPr/>
    </dgm:pt>
    <dgm:pt modelId="{46978ACE-1AA5-4B94-9083-CC8D50F7C3FF}" type="pres">
      <dgm:prSet presAssocID="{483B60E7-4F64-4C09-8C5C-BC54E48500D3}" presName="Name50" presStyleLbl="parChTrans1D4" presStyleIdx="6" presStyleCnt="7"/>
      <dgm:spPr/>
    </dgm:pt>
    <dgm:pt modelId="{887219F3-5EEE-41C8-AF04-0089B0CC1A59}" type="pres">
      <dgm:prSet presAssocID="{0F6F8EAD-1563-457B-A58F-406E788F87B3}" presName="hierRoot2" presStyleCnt="0">
        <dgm:presLayoutVars>
          <dgm:hierBranch val="r"/>
        </dgm:presLayoutVars>
      </dgm:prSet>
      <dgm:spPr/>
    </dgm:pt>
    <dgm:pt modelId="{167E0144-EC7C-42A5-8018-1E2C530A5059}" type="pres">
      <dgm:prSet presAssocID="{0F6F8EAD-1563-457B-A58F-406E788F87B3}" presName="rootComposite" presStyleCnt="0"/>
      <dgm:spPr/>
    </dgm:pt>
    <dgm:pt modelId="{EE8EEDC0-5877-46B9-9D0F-EFEE9D9782BD}" type="pres">
      <dgm:prSet presAssocID="{0F6F8EAD-1563-457B-A58F-406E788F87B3}" presName="rootText" presStyleLbl="node4" presStyleIdx="6" presStyleCnt="7">
        <dgm:presLayoutVars>
          <dgm:chPref val="3"/>
        </dgm:presLayoutVars>
      </dgm:prSet>
      <dgm:spPr/>
      <dgm:t>
        <a:bodyPr/>
        <a:lstStyle/>
        <a:p>
          <a:pPr rtl="1"/>
          <a:endParaRPr lang="ar-JO"/>
        </a:p>
      </dgm:t>
    </dgm:pt>
    <dgm:pt modelId="{688A4D5C-D376-4101-B6B5-C01A0C313F34}" type="pres">
      <dgm:prSet presAssocID="{0F6F8EAD-1563-457B-A58F-406E788F87B3}" presName="rootConnector" presStyleLbl="node4" presStyleIdx="6" presStyleCnt="7"/>
      <dgm:spPr/>
      <dgm:t>
        <a:bodyPr/>
        <a:lstStyle/>
        <a:p>
          <a:pPr rtl="1"/>
          <a:endParaRPr lang="ar-JO"/>
        </a:p>
      </dgm:t>
    </dgm:pt>
    <dgm:pt modelId="{2D48DC19-2285-4D0A-B2F0-BFE1F76AED6F}" type="pres">
      <dgm:prSet presAssocID="{0F6F8EAD-1563-457B-A58F-406E788F87B3}" presName="hierChild4" presStyleCnt="0"/>
      <dgm:spPr/>
    </dgm:pt>
    <dgm:pt modelId="{FA7B59BB-23F9-49AE-9801-7308B8A81F88}" type="pres">
      <dgm:prSet presAssocID="{0F6F8EAD-1563-457B-A58F-406E788F87B3}" presName="hierChild5" presStyleCnt="0"/>
      <dgm:spPr/>
    </dgm:pt>
    <dgm:pt modelId="{7475EBA3-411E-49C2-9A25-69C5D6B21122}" type="pres">
      <dgm:prSet presAssocID="{4C26BD3A-7385-4091-9D55-CA4CE7D8C267}" presName="hierChild5" presStyleCnt="0"/>
      <dgm:spPr/>
    </dgm:pt>
    <dgm:pt modelId="{1BCBC2FA-F015-4910-9BF9-776651A024C4}" type="pres">
      <dgm:prSet presAssocID="{B164E508-ACA7-4666-8806-B07074E7F00A}" presName="hierChild5" presStyleCnt="0"/>
      <dgm:spPr/>
    </dgm:pt>
    <dgm:pt modelId="{77F41041-76BA-45B0-80C1-0167A735963B}" type="pres">
      <dgm:prSet presAssocID="{A252E6F5-C3E0-4E8B-9B32-710D5E48CE6D}" presName="Name35" presStyleLbl="parChTrans1D2" presStyleIdx="1" presStyleCnt="4"/>
      <dgm:spPr/>
    </dgm:pt>
    <dgm:pt modelId="{B93E64D5-6E47-49F9-9AD5-B2F274206009}" type="pres">
      <dgm:prSet presAssocID="{1FABF462-ABAD-4671-B055-5CEE0357D91F}" presName="hierRoot2" presStyleCnt="0">
        <dgm:presLayoutVars>
          <dgm:hierBranch/>
        </dgm:presLayoutVars>
      </dgm:prSet>
      <dgm:spPr/>
    </dgm:pt>
    <dgm:pt modelId="{DAC66B36-85FA-4A1B-8670-A36BE5A5F2A4}" type="pres">
      <dgm:prSet presAssocID="{1FABF462-ABAD-4671-B055-5CEE0357D91F}" presName="rootComposite" presStyleCnt="0"/>
      <dgm:spPr/>
    </dgm:pt>
    <dgm:pt modelId="{1BCDC913-BAED-4486-8141-016406170A73}" type="pres">
      <dgm:prSet presAssocID="{1FABF462-ABAD-4671-B055-5CEE0357D91F}" presName="rootText" presStyleLbl="node2" presStyleIdx="1" presStyleCnt="3">
        <dgm:presLayoutVars>
          <dgm:chPref val="3"/>
        </dgm:presLayoutVars>
      </dgm:prSet>
      <dgm:spPr/>
      <dgm:t>
        <a:bodyPr/>
        <a:lstStyle/>
        <a:p>
          <a:pPr rtl="1"/>
          <a:endParaRPr lang="ar-JO"/>
        </a:p>
      </dgm:t>
    </dgm:pt>
    <dgm:pt modelId="{1AF5D817-F35C-4222-AFF9-D5CC0751B191}" type="pres">
      <dgm:prSet presAssocID="{1FABF462-ABAD-4671-B055-5CEE0357D91F}" presName="rootConnector" presStyleLbl="node2" presStyleIdx="1" presStyleCnt="3"/>
      <dgm:spPr/>
      <dgm:t>
        <a:bodyPr/>
        <a:lstStyle/>
        <a:p>
          <a:pPr rtl="1"/>
          <a:endParaRPr lang="ar-JO"/>
        </a:p>
      </dgm:t>
    </dgm:pt>
    <dgm:pt modelId="{5A109A1D-396A-4316-BA30-BA5BB999967F}" type="pres">
      <dgm:prSet presAssocID="{1FABF462-ABAD-4671-B055-5CEE0357D91F}" presName="hierChild4" presStyleCnt="0"/>
      <dgm:spPr/>
    </dgm:pt>
    <dgm:pt modelId="{9715AC59-472E-4D67-8FC7-6CFAE73BA26F}" type="pres">
      <dgm:prSet presAssocID="{1FABF462-ABAD-4671-B055-5CEE0357D91F}" presName="hierChild5" presStyleCnt="0"/>
      <dgm:spPr/>
    </dgm:pt>
    <dgm:pt modelId="{4D9ABAB4-D047-4837-8CEA-E801E1946DC0}" type="pres">
      <dgm:prSet presAssocID="{D6B799C8-7D01-4D1E-B51A-D6B5713F4214}" presName="Name35" presStyleLbl="parChTrans1D2" presStyleIdx="2" presStyleCnt="4"/>
      <dgm:spPr/>
    </dgm:pt>
    <dgm:pt modelId="{4A1FDB6C-A7E1-4B23-BDD2-6E7A34B0421D}" type="pres">
      <dgm:prSet presAssocID="{9B531705-7903-4AE2-A41E-05861D3F98A6}" presName="hierRoot2" presStyleCnt="0">
        <dgm:presLayoutVars>
          <dgm:hierBranch/>
        </dgm:presLayoutVars>
      </dgm:prSet>
      <dgm:spPr/>
    </dgm:pt>
    <dgm:pt modelId="{734CF721-CE6D-4D2F-9224-AA6B2B16BD95}" type="pres">
      <dgm:prSet presAssocID="{9B531705-7903-4AE2-A41E-05861D3F98A6}" presName="rootComposite" presStyleCnt="0"/>
      <dgm:spPr/>
    </dgm:pt>
    <dgm:pt modelId="{F0060D87-3251-4AD3-9BCE-69A1E42C9145}" type="pres">
      <dgm:prSet presAssocID="{9B531705-7903-4AE2-A41E-05861D3F98A6}" presName="rootText" presStyleLbl="node2" presStyleIdx="2" presStyleCnt="3">
        <dgm:presLayoutVars>
          <dgm:chPref val="3"/>
        </dgm:presLayoutVars>
      </dgm:prSet>
      <dgm:spPr/>
      <dgm:t>
        <a:bodyPr/>
        <a:lstStyle/>
        <a:p>
          <a:pPr rtl="1"/>
          <a:endParaRPr lang="ar-JO"/>
        </a:p>
      </dgm:t>
    </dgm:pt>
    <dgm:pt modelId="{7B975CA6-2547-42C8-9D15-DD58B52D4E43}" type="pres">
      <dgm:prSet presAssocID="{9B531705-7903-4AE2-A41E-05861D3F98A6}" presName="rootConnector" presStyleLbl="node2" presStyleIdx="2" presStyleCnt="3"/>
      <dgm:spPr/>
      <dgm:t>
        <a:bodyPr/>
        <a:lstStyle/>
        <a:p>
          <a:pPr rtl="1"/>
          <a:endParaRPr lang="ar-JO"/>
        </a:p>
      </dgm:t>
    </dgm:pt>
    <dgm:pt modelId="{02AEC078-5AF2-4457-AA74-8CE55CD80F62}" type="pres">
      <dgm:prSet presAssocID="{9B531705-7903-4AE2-A41E-05861D3F98A6}" presName="hierChild4" presStyleCnt="0"/>
      <dgm:spPr/>
    </dgm:pt>
    <dgm:pt modelId="{FF09EDAE-A9D2-4009-813B-3632B1E7CECE}" type="pres">
      <dgm:prSet presAssocID="{9B531705-7903-4AE2-A41E-05861D3F98A6}" presName="hierChild5" presStyleCnt="0"/>
      <dgm:spPr/>
    </dgm:pt>
    <dgm:pt modelId="{E676E27A-DD0D-4EC0-8517-B594F9613923}" type="pres">
      <dgm:prSet presAssocID="{D6A33C76-C65A-4EBE-BC29-11354F07E4D3}" presName="hierChild3" presStyleCnt="0"/>
      <dgm:spPr/>
    </dgm:pt>
    <dgm:pt modelId="{B4288DEB-1C74-4576-9D1A-FF376D3B8BDE}" type="pres">
      <dgm:prSet presAssocID="{5D0908AD-8C6A-4C7B-A289-80BD4F9FC8D6}" presName="Name111" presStyleLbl="parChTrans1D2" presStyleIdx="3" presStyleCnt="4"/>
      <dgm:spPr/>
    </dgm:pt>
    <dgm:pt modelId="{022AA4E5-1690-4591-BCF4-1DDC07F58D9F}" type="pres">
      <dgm:prSet presAssocID="{318BF726-71C0-4FFD-ADD0-AC16FE529C6D}" presName="hierRoot3" presStyleCnt="0">
        <dgm:presLayoutVars>
          <dgm:hierBranch/>
        </dgm:presLayoutVars>
      </dgm:prSet>
      <dgm:spPr/>
    </dgm:pt>
    <dgm:pt modelId="{797B8127-2ED6-43F0-A390-0C841F9F661D}" type="pres">
      <dgm:prSet presAssocID="{318BF726-71C0-4FFD-ADD0-AC16FE529C6D}" presName="rootComposite3" presStyleCnt="0"/>
      <dgm:spPr/>
    </dgm:pt>
    <dgm:pt modelId="{ACAE6E53-70E6-4BB7-9AC1-F377E2A87224}" type="pres">
      <dgm:prSet presAssocID="{318BF726-71C0-4FFD-ADD0-AC16FE529C6D}" presName="rootText3" presStyleLbl="asst1" presStyleIdx="0" presStyleCnt="1">
        <dgm:presLayoutVars>
          <dgm:chPref val="3"/>
        </dgm:presLayoutVars>
      </dgm:prSet>
      <dgm:spPr/>
      <dgm:t>
        <a:bodyPr/>
        <a:lstStyle/>
        <a:p>
          <a:pPr rtl="1"/>
          <a:endParaRPr lang="ar-JO"/>
        </a:p>
      </dgm:t>
    </dgm:pt>
    <dgm:pt modelId="{D049F57B-209F-4F8D-92E5-ABE158A3220B}" type="pres">
      <dgm:prSet presAssocID="{318BF726-71C0-4FFD-ADD0-AC16FE529C6D}" presName="rootConnector3" presStyleLbl="asst1" presStyleIdx="0" presStyleCnt="1"/>
      <dgm:spPr/>
      <dgm:t>
        <a:bodyPr/>
        <a:lstStyle/>
        <a:p>
          <a:pPr rtl="1"/>
          <a:endParaRPr lang="ar-JO"/>
        </a:p>
      </dgm:t>
    </dgm:pt>
    <dgm:pt modelId="{438AB5FD-2A84-4787-BE7B-CBC0FD381694}" type="pres">
      <dgm:prSet presAssocID="{318BF726-71C0-4FFD-ADD0-AC16FE529C6D}" presName="hierChild6" presStyleCnt="0"/>
      <dgm:spPr/>
    </dgm:pt>
    <dgm:pt modelId="{14B237D1-3ECA-4D28-87F8-FF5FCDB0C52D}" type="pres">
      <dgm:prSet presAssocID="{318BF726-71C0-4FFD-ADD0-AC16FE529C6D}" presName="hierChild7" presStyleCnt="0"/>
      <dgm:spPr/>
    </dgm:pt>
  </dgm:ptLst>
  <dgm:cxnLst>
    <dgm:cxn modelId="{890D1087-4D64-4857-B8F9-A871AA4D3632}" type="presOf" srcId="{1FABF462-ABAD-4671-B055-5CEE0357D91F}" destId="{1AF5D817-F35C-4222-AFF9-D5CC0751B191}" srcOrd="1" destOrd="0" presId="urn:microsoft.com/office/officeart/2005/8/layout/orgChart1"/>
    <dgm:cxn modelId="{F18DFE39-6B57-458D-9F4B-F8D2D2C06F7F}" type="presOf" srcId="{FAA231C8-F811-486D-9036-75E2FF20F6E1}" destId="{3ED126E8-F631-4993-83AA-AC4F35E9918D}" srcOrd="0" destOrd="0" presId="urn:microsoft.com/office/officeart/2005/8/layout/orgChart1"/>
    <dgm:cxn modelId="{20E36AE6-EAD5-421C-862F-122B6CB5990F}" srcId="{B164E508-ACA7-4666-8806-B07074E7F00A}" destId="{FAA231C8-F811-486D-9036-75E2FF20F6E1}" srcOrd="0" destOrd="0" parTransId="{F8EDD13F-0CF7-4811-8F64-AD496E56B549}" sibTransId="{09AA02CE-37DB-4F61-932E-E5E990A71DDB}"/>
    <dgm:cxn modelId="{D90E00B1-C04B-4E50-9F94-B56868585190}" srcId="{4C26BD3A-7385-4091-9D55-CA4CE7D8C267}" destId="{C6A20A68-4389-47EE-8811-9C4870D4A96F}" srcOrd="1" destOrd="0" parTransId="{0C707A6D-A2C7-435D-AD3C-D4E8E9A128AC}" sibTransId="{1BEEBBD7-A838-4F7F-A0CC-3B3011931BC0}"/>
    <dgm:cxn modelId="{911A1AE5-4948-48F9-A7E8-E2105451683C}" srcId="{9C5BFFE7-E9FB-4C46-829E-058CBBAE82BA}" destId="{D35A41E5-8E96-4DD6-B241-6892A91E846A}" srcOrd="1" destOrd="0" parTransId="{2ED10836-B6B7-4EC1-885A-6CEC1480A6E6}" sibTransId="{8DED1AAA-A2A0-40AB-8163-13485B70830B}"/>
    <dgm:cxn modelId="{E03F032B-7F33-4F91-B0A5-F7871BACCF00}" srcId="{D6A33C76-C65A-4EBE-BC29-11354F07E4D3}" destId="{1FABF462-ABAD-4671-B055-5CEE0357D91F}" srcOrd="2" destOrd="0" parTransId="{A252E6F5-C3E0-4E8B-9B32-710D5E48CE6D}" sibTransId="{A95159C8-F280-48F8-938A-B4729150C56B}"/>
    <dgm:cxn modelId="{58671E8B-2724-4BF6-8593-19292515FB59}" type="presOf" srcId="{782AAED8-5A62-41AB-9CD4-E2F8121EDABB}" destId="{2CA31BE2-E0C4-4B9E-AD50-7E5B7BF355CA}" srcOrd="0" destOrd="0" presId="urn:microsoft.com/office/officeart/2005/8/layout/orgChart1"/>
    <dgm:cxn modelId="{BAAEC477-0DE1-4CB1-8ECF-0377CA5F3582}" type="presOf" srcId="{9B531705-7903-4AE2-A41E-05861D3F98A6}" destId="{F0060D87-3251-4AD3-9BCE-69A1E42C9145}" srcOrd="0" destOrd="0" presId="urn:microsoft.com/office/officeart/2005/8/layout/orgChart1"/>
    <dgm:cxn modelId="{8B881C30-0C96-4914-A0E4-4F960B887C5F}" type="presOf" srcId="{A252E6F5-C3E0-4E8B-9B32-710D5E48CE6D}" destId="{77F41041-76BA-45B0-80C1-0167A735963B}" srcOrd="0" destOrd="0" presId="urn:microsoft.com/office/officeart/2005/8/layout/orgChart1"/>
    <dgm:cxn modelId="{618F5C47-04AF-4118-B16D-5D1372D75E53}" type="presOf" srcId="{D35A41E5-8E96-4DD6-B241-6892A91E846A}" destId="{8037AF00-2DBA-464C-AE81-85639FD540D2}" srcOrd="1" destOrd="0" presId="urn:microsoft.com/office/officeart/2005/8/layout/orgChart1"/>
    <dgm:cxn modelId="{47C20E3F-4AA2-433B-A612-9550FE9AE6E3}" type="presOf" srcId="{9C5BFFE7-E9FB-4C46-829E-058CBBAE82BA}" destId="{399BEF18-A6DA-4F05-8A89-AAB62E569E37}" srcOrd="1" destOrd="0" presId="urn:microsoft.com/office/officeart/2005/8/layout/orgChart1"/>
    <dgm:cxn modelId="{566B7544-541F-426F-923C-2D8CE65EFCC6}" srcId="{4C26BD3A-7385-4091-9D55-CA4CE7D8C267}" destId="{782AAED8-5A62-41AB-9CD4-E2F8121EDABB}" srcOrd="0" destOrd="0" parTransId="{0A861035-3FAC-4B6C-9A60-278304068E48}" sibTransId="{5089D07F-E69D-4FF4-B7C6-2EC034E1B7AA}"/>
    <dgm:cxn modelId="{DD041715-6C4A-4375-823B-3462B3DB0C15}" type="presOf" srcId="{419CC42E-553E-4FA1-9692-9D4AF3EA94FA}" destId="{8E1B368B-A5F0-4F86-BD4A-2131D39BEA9A}" srcOrd="1" destOrd="0" presId="urn:microsoft.com/office/officeart/2005/8/layout/orgChart1"/>
    <dgm:cxn modelId="{F69999F8-6AE4-4362-BE25-4CF61DE30429}" type="presOf" srcId="{483B60E7-4F64-4C09-8C5C-BC54E48500D3}" destId="{46978ACE-1AA5-4B94-9083-CC8D50F7C3FF}" srcOrd="0" destOrd="0" presId="urn:microsoft.com/office/officeart/2005/8/layout/orgChart1"/>
    <dgm:cxn modelId="{385E7C5A-EC1D-4884-8833-CA87B9C283CD}" type="presOf" srcId="{009EBE22-C38E-4522-9674-A5BF07E47401}" destId="{4555CCB8-2E88-4A27-A4DF-168F4544AA5D}" srcOrd="0" destOrd="0" presId="urn:microsoft.com/office/officeart/2005/8/layout/orgChart1"/>
    <dgm:cxn modelId="{FD31FD05-A6C3-44FA-9451-C34029607699}" type="presOf" srcId="{C268A27F-390F-4495-87A5-A4D21457A207}" destId="{9B8E854D-CCC1-418C-852B-BFFF6F64D0D4}" srcOrd="0" destOrd="0" presId="urn:microsoft.com/office/officeart/2005/8/layout/orgChart1"/>
    <dgm:cxn modelId="{12C495D7-02C9-440A-9EE6-EAD3154DD104}" type="presOf" srcId="{0C707A6D-A2C7-435D-AD3C-D4E8E9A128AC}" destId="{26ED5A6C-73BE-4793-A6F2-A2919C00922D}" srcOrd="0" destOrd="0" presId="urn:microsoft.com/office/officeart/2005/8/layout/orgChart1"/>
    <dgm:cxn modelId="{50699B99-E03A-4E81-9DA6-F4610B88B708}" type="presOf" srcId="{0A861035-3FAC-4B6C-9A60-278304068E48}" destId="{45DB3112-A7FF-4EBA-8573-530FE9CEF882}" srcOrd="0" destOrd="0" presId="urn:microsoft.com/office/officeart/2005/8/layout/orgChart1"/>
    <dgm:cxn modelId="{F89E12D1-D611-4EC6-9BE3-BD8BBC4114FF}" type="presOf" srcId="{1FABF462-ABAD-4671-B055-5CEE0357D91F}" destId="{1BCDC913-BAED-4486-8141-016406170A73}" srcOrd="0" destOrd="0" presId="urn:microsoft.com/office/officeart/2005/8/layout/orgChart1"/>
    <dgm:cxn modelId="{3C85269D-FF96-4162-8F5D-8C459C950FA3}" type="presOf" srcId="{9C5BFFE7-E9FB-4C46-829E-058CBBAE82BA}" destId="{88350CEC-253C-4B93-B432-4F6B6B81CF4E}" srcOrd="0" destOrd="0" presId="urn:microsoft.com/office/officeart/2005/8/layout/orgChart1"/>
    <dgm:cxn modelId="{1C64902B-3144-467C-AFBE-F839697D5570}" type="presOf" srcId="{B164E508-ACA7-4666-8806-B07074E7F00A}" destId="{EF5F195F-83F8-40C2-A843-F446A4998D56}" srcOrd="0" destOrd="0" presId="urn:microsoft.com/office/officeart/2005/8/layout/orgChart1"/>
    <dgm:cxn modelId="{B8AC9F55-0662-4C3F-9FE0-EF210A6C8993}" type="presOf" srcId="{D6A33C76-C65A-4EBE-BC29-11354F07E4D3}" destId="{7834B5F4-B076-4109-921B-4A1A1897726D}" srcOrd="1" destOrd="0" presId="urn:microsoft.com/office/officeart/2005/8/layout/orgChart1"/>
    <dgm:cxn modelId="{43BE286C-F157-4097-BDD0-372DE6703A07}" type="presOf" srcId="{0F6F8EAD-1563-457B-A58F-406E788F87B3}" destId="{EE8EEDC0-5877-46B9-9D0F-EFEE9D9782BD}" srcOrd="0" destOrd="0" presId="urn:microsoft.com/office/officeart/2005/8/layout/orgChart1"/>
    <dgm:cxn modelId="{C693A1E8-F745-48E4-9607-6AA6D30BB8C4}" srcId="{D6A33C76-C65A-4EBE-BC29-11354F07E4D3}" destId="{318BF726-71C0-4FFD-ADD0-AC16FE529C6D}" srcOrd="0" destOrd="0" parTransId="{5D0908AD-8C6A-4C7B-A289-80BD4F9FC8D6}" sibTransId="{8947EF7F-C71A-48B3-9EB6-F043EEF25626}"/>
    <dgm:cxn modelId="{8D869809-511C-4013-8A50-D149502F9708}" type="presOf" srcId="{419CC42E-553E-4FA1-9692-9D4AF3EA94FA}" destId="{1538B19C-0352-47FA-B7BC-8F70CA3EDAA8}" srcOrd="0" destOrd="0" presId="urn:microsoft.com/office/officeart/2005/8/layout/orgChart1"/>
    <dgm:cxn modelId="{5F2FBDBD-4DC8-4A3F-B1EE-F00181F06E36}" srcId="{9C5BFFE7-E9FB-4C46-829E-058CBBAE82BA}" destId="{C1A162AD-B407-4EF8-B2D0-59A46E78A358}" srcOrd="0" destOrd="0" parTransId="{C815860E-28AF-4505-AD52-ACAEE0264354}" sibTransId="{DCA61CE4-F718-4BA4-901C-8338F1862642}"/>
    <dgm:cxn modelId="{57F5EE12-2A0D-4C21-AD18-8BE49D517B8D}" type="presOf" srcId="{E365B348-7E3D-438F-96C3-02B6D2DF59A7}" destId="{E3E65BBB-D74B-4A78-9A53-1883220F48C3}" srcOrd="0" destOrd="0" presId="urn:microsoft.com/office/officeart/2005/8/layout/orgChart1"/>
    <dgm:cxn modelId="{A3CFDFB0-124D-4176-AD24-1B1210480DA9}" type="presOf" srcId="{B164E508-ACA7-4666-8806-B07074E7F00A}" destId="{65AA3DC8-B9F8-403B-9C89-594470E57284}" srcOrd="1" destOrd="0" presId="urn:microsoft.com/office/officeart/2005/8/layout/orgChart1"/>
    <dgm:cxn modelId="{88D02258-B9A2-4258-AA68-688CEA048C87}" type="presOf" srcId="{782AAED8-5A62-41AB-9CD4-E2F8121EDABB}" destId="{FE7A6286-7E63-46FB-BEC1-A114C1E1EA6B}" srcOrd="1" destOrd="0" presId="urn:microsoft.com/office/officeart/2005/8/layout/orgChart1"/>
    <dgm:cxn modelId="{7289F908-612D-4FD0-A47E-126FCF77DD0E}" srcId="{B164E508-ACA7-4666-8806-B07074E7F00A}" destId="{4C26BD3A-7385-4091-9D55-CA4CE7D8C267}" srcOrd="2" destOrd="0" parTransId="{C268A27F-390F-4495-87A5-A4D21457A207}" sibTransId="{D51F4ED4-8BF6-4EE1-8D8A-1689D7664D7B}"/>
    <dgm:cxn modelId="{F56D83E8-A800-4064-97E2-9222CACD1376}" type="presOf" srcId="{4C26BD3A-7385-4091-9D55-CA4CE7D8C267}" destId="{25CD3F0C-455D-47C9-8651-B39EBCE75B3F}" srcOrd="0" destOrd="0" presId="urn:microsoft.com/office/officeart/2005/8/layout/orgChart1"/>
    <dgm:cxn modelId="{2038C8FD-D571-4AAC-879D-7CC0B1CA4998}" type="presOf" srcId="{EF95B664-DD5E-4233-BBCD-67001FAEB585}" destId="{B6145368-5236-4B0E-AE59-3F1A249B3F20}" srcOrd="0" destOrd="0" presId="urn:microsoft.com/office/officeart/2005/8/layout/orgChart1"/>
    <dgm:cxn modelId="{2E2596C9-9101-439F-97BA-FBF400295135}" srcId="{B164E508-ACA7-4666-8806-B07074E7F00A}" destId="{9C5BFFE7-E9FB-4C46-829E-058CBBAE82BA}" srcOrd="1" destOrd="0" parTransId="{16AF68F9-D5AA-47FC-932D-3A3D048EFEEC}" sibTransId="{B7F4682A-7A4C-4B35-A68A-9A6E37528C39}"/>
    <dgm:cxn modelId="{ED0B9329-2592-4872-8AD0-DB26FFE9156E}" type="presOf" srcId="{C54C08AA-A7D7-458E-BBC8-749BAAED1C2D}" destId="{0FA62BCB-AFB6-4026-B2DE-779B6C27DE30}" srcOrd="0" destOrd="0" presId="urn:microsoft.com/office/officeart/2005/8/layout/orgChart1"/>
    <dgm:cxn modelId="{9F1B081D-3449-48DF-A8AE-752FA0CFAF08}" type="presOf" srcId="{318BF726-71C0-4FFD-ADD0-AC16FE529C6D}" destId="{ACAE6E53-70E6-4BB7-9AC1-F377E2A87224}" srcOrd="0" destOrd="0" presId="urn:microsoft.com/office/officeart/2005/8/layout/orgChart1"/>
    <dgm:cxn modelId="{96DCBCD3-14DB-4267-94EC-846D03FC2FC8}" type="presOf" srcId="{D6A33C76-C65A-4EBE-BC29-11354F07E4D3}" destId="{C3C1BE6A-0FC8-4CCA-9945-70ADF5F5C3F5}" srcOrd="0" destOrd="0" presId="urn:microsoft.com/office/officeart/2005/8/layout/orgChart1"/>
    <dgm:cxn modelId="{7E0637BD-311F-4A53-9771-C9C0EB8F0D59}" type="presOf" srcId="{5D0908AD-8C6A-4C7B-A289-80BD4F9FC8D6}" destId="{B4288DEB-1C74-4576-9D1A-FF376D3B8BDE}" srcOrd="0" destOrd="0" presId="urn:microsoft.com/office/officeart/2005/8/layout/orgChart1"/>
    <dgm:cxn modelId="{B8551212-ED54-4A74-B6FB-64A8A1626B70}" type="presOf" srcId="{16AF68F9-D5AA-47FC-932D-3A3D048EFEEC}" destId="{136F89E6-2A22-4058-8683-93C36014C8C3}" srcOrd="0" destOrd="0" presId="urn:microsoft.com/office/officeart/2005/8/layout/orgChart1"/>
    <dgm:cxn modelId="{BFB63709-F61F-4380-80E6-3D75114D4ACB}" type="presOf" srcId="{C6A20A68-4389-47EE-8811-9C4870D4A96F}" destId="{1A37E493-A519-44F0-86C9-AAAE4C516870}" srcOrd="0" destOrd="0" presId="urn:microsoft.com/office/officeart/2005/8/layout/orgChart1"/>
    <dgm:cxn modelId="{0DB7C4E5-06F8-468F-9690-A17548643DFF}" type="presOf" srcId="{4C26BD3A-7385-4091-9D55-CA4CE7D8C267}" destId="{00FA858E-CCD7-4573-968E-635F3E63C803}" srcOrd="1" destOrd="0" presId="urn:microsoft.com/office/officeart/2005/8/layout/orgChart1"/>
    <dgm:cxn modelId="{BB856FEB-F851-4BAD-8226-7F911B117B2B}" srcId="{4C26BD3A-7385-4091-9D55-CA4CE7D8C267}" destId="{0F6F8EAD-1563-457B-A58F-406E788F87B3}" srcOrd="2" destOrd="0" parTransId="{483B60E7-4F64-4C09-8C5C-BC54E48500D3}" sibTransId="{AF8B6CA3-9783-40EE-A2DD-47B844865E8B}"/>
    <dgm:cxn modelId="{7E85B5AF-1EFA-43A7-93E9-AF307B7EBF7E}" srcId="{D6A33C76-C65A-4EBE-BC29-11354F07E4D3}" destId="{9B531705-7903-4AE2-A41E-05861D3F98A6}" srcOrd="3" destOrd="0" parTransId="{D6B799C8-7D01-4D1E-B51A-D6B5713F4214}" sibTransId="{68E36FF9-E67A-4D8C-8AA7-E7864FDA853F}"/>
    <dgm:cxn modelId="{BA5C02D9-B0FB-4B7D-8634-9CAC43972041}" type="presOf" srcId="{D6B799C8-7D01-4D1E-B51A-D6B5713F4214}" destId="{4D9ABAB4-D047-4837-8CEA-E801E1946DC0}" srcOrd="0" destOrd="0" presId="urn:microsoft.com/office/officeart/2005/8/layout/orgChart1"/>
    <dgm:cxn modelId="{09DAE758-C1CF-4D71-9412-D54CE89CA11B}" type="presOf" srcId="{C815860E-28AF-4505-AD52-ACAEE0264354}" destId="{C644BA07-E555-497E-8249-A050F5EAF081}" srcOrd="0" destOrd="0" presId="urn:microsoft.com/office/officeart/2005/8/layout/orgChart1"/>
    <dgm:cxn modelId="{79B8C3DE-5B90-43E8-8980-E842042CE429}" type="presOf" srcId="{C1A162AD-B407-4EF8-B2D0-59A46E78A358}" destId="{FD4F2810-2D34-48E4-8566-9E3603BAEBE6}" srcOrd="1" destOrd="0" presId="urn:microsoft.com/office/officeart/2005/8/layout/orgChart1"/>
    <dgm:cxn modelId="{77B1CC77-D612-4844-819C-4F57D1CAEE73}" type="presOf" srcId="{C1A162AD-B407-4EF8-B2D0-59A46E78A358}" destId="{95DCB749-FBE0-487B-9FD4-BF55A53F02A7}" srcOrd="0" destOrd="0" presId="urn:microsoft.com/office/officeart/2005/8/layout/orgChart1"/>
    <dgm:cxn modelId="{81007D6C-74B1-44D3-A0CB-D1E0FD0B344C}" type="presOf" srcId="{318BF726-71C0-4FFD-ADD0-AC16FE529C6D}" destId="{D049F57B-209F-4F8D-92E5-ABE158A3220B}" srcOrd="1" destOrd="0" presId="urn:microsoft.com/office/officeart/2005/8/layout/orgChart1"/>
    <dgm:cxn modelId="{DE0EDBB8-0A2C-404D-8EAD-04AA3B662288}" type="presOf" srcId="{9B531705-7903-4AE2-A41E-05861D3F98A6}" destId="{7B975CA6-2547-42C8-9D15-DD58B52D4E43}" srcOrd="1" destOrd="0" presId="urn:microsoft.com/office/officeart/2005/8/layout/orgChart1"/>
    <dgm:cxn modelId="{F474C37E-C4BC-4FC0-A488-2584780A4578}" type="presOf" srcId="{C6A20A68-4389-47EE-8811-9C4870D4A96F}" destId="{C0ECBD30-3B29-42F5-AD5F-F4BD70C58F95}" srcOrd="1" destOrd="0" presId="urn:microsoft.com/office/officeart/2005/8/layout/orgChart1"/>
    <dgm:cxn modelId="{6E1BE938-E139-4718-8121-CEA1C3973F11}" type="presOf" srcId="{C54C08AA-A7D7-458E-BBC8-749BAAED1C2D}" destId="{344FFDBE-5241-4DD6-967B-027EE5332115}" srcOrd="1" destOrd="0" presId="urn:microsoft.com/office/officeart/2005/8/layout/orgChart1"/>
    <dgm:cxn modelId="{3A25DA30-3371-4E0B-A31F-4662B1F6B3D6}" type="presOf" srcId="{FAA231C8-F811-486D-9036-75E2FF20F6E1}" destId="{7FF013C0-56C7-4AD2-A00B-E32E8F9410C5}" srcOrd="1" destOrd="0" presId="urn:microsoft.com/office/officeart/2005/8/layout/orgChart1"/>
    <dgm:cxn modelId="{3834E6C4-2FCA-4C1D-A062-82685D24FC60}" srcId="{FAA231C8-F811-486D-9036-75E2FF20F6E1}" destId="{C54C08AA-A7D7-458E-BBC8-749BAAED1C2D}" srcOrd="0" destOrd="0" parTransId="{E365B348-7E3D-438F-96C3-02B6D2DF59A7}" sibTransId="{F52B71C4-9FB5-47E8-AB51-55BD3E5B37A7}"/>
    <dgm:cxn modelId="{970180FA-A1D7-41A2-A2F2-F3AF8D1423F9}" type="presOf" srcId="{24E70C04-00C4-4F2E-B865-D49F2086B95E}" destId="{F8597AA3-EE92-43C9-B97A-E235EFE54832}" srcOrd="0" destOrd="0" presId="urn:microsoft.com/office/officeart/2005/8/layout/orgChart1"/>
    <dgm:cxn modelId="{CC35980C-9964-4FBE-8607-A98C5052A46D}" type="presOf" srcId="{F8EDD13F-0CF7-4811-8F64-AD496E56B549}" destId="{1302C75B-5C52-4B88-8A57-2D5AAF91B74F}" srcOrd="0" destOrd="0" presId="urn:microsoft.com/office/officeart/2005/8/layout/orgChart1"/>
    <dgm:cxn modelId="{12822D11-B142-4D94-865F-B33BC3270282}" type="presOf" srcId="{2ED10836-B6B7-4EC1-885A-6CEC1480A6E6}" destId="{470B604F-855E-4405-9393-00B041730585}" srcOrd="0" destOrd="0" presId="urn:microsoft.com/office/officeart/2005/8/layout/orgChart1"/>
    <dgm:cxn modelId="{AC7FFC75-B20F-41EE-9E5D-C4CF4A42E64C}" srcId="{D6A33C76-C65A-4EBE-BC29-11354F07E4D3}" destId="{B164E508-ACA7-4666-8806-B07074E7F00A}" srcOrd="1" destOrd="0" parTransId="{EF95B664-DD5E-4233-BBCD-67001FAEB585}" sibTransId="{3F633B2B-81AE-46F0-B8B3-C4AF890677E0}"/>
    <dgm:cxn modelId="{9613F8E1-BCEA-45F0-9C6D-1368AE7B6994}" type="presOf" srcId="{0F6F8EAD-1563-457B-A58F-406E788F87B3}" destId="{688A4D5C-D376-4101-B6B5-C01A0C313F34}" srcOrd="1" destOrd="0" presId="urn:microsoft.com/office/officeart/2005/8/layout/orgChart1"/>
    <dgm:cxn modelId="{49EDDD9C-B688-4C9B-BB1C-E2B9D33B7873}" srcId="{009EBE22-C38E-4522-9674-A5BF07E47401}" destId="{D6A33C76-C65A-4EBE-BC29-11354F07E4D3}" srcOrd="0" destOrd="0" parTransId="{EFD9C068-5B6B-4084-8B8D-D17809695586}" sibTransId="{F40A3B3A-D581-4175-99EC-E2D3507D3992}"/>
    <dgm:cxn modelId="{2F8BC3BF-D13E-4FD3-9399-8E3DF21974D2}" srcId="{FAA231C8-F811-486D-9036-75E2FF20F6E1}" destId="{419CC42E-553E-4FA1-9692-9D4AF3EA94FA}" srcOrd="1" destOrd="0" parTransId="{24E70C04-00C4-4F2E-B865-D49F2086B95E}" sibTransId="{2ADA4FCD-656B-4FE5-9A6F-42BF3A11EFAA}"/>
    <dgm:cxn modelId="{3CE58D99-5A4B-4633-A1A6-BD8C848AB2E2}" type="presOf" srcId="{D35A41E5-8E96-4DD6-B241-6892A91E846A}" destId="{5C8AAEB9-20C0-46FF-A902-D8F8339BD0D8}" srcOrd="0" destOrd="0" presId="urn:microsoft.com/office/officeart/2005/8/layout/orgChart1"/>
    <dgm:cxn modelId="{209E2EF7-D7DB-4E8A-9262-C2679BCA5D7F}" type="presParOf" srcId="{4555CCB8-2E88-4A27-A4DF-168F4544AA5D}" destId="{BB7FAA28-86EB-400D-B15A-E41B2440442D}" srcOrd="0" destOrd="0" presId="urn:microsoft.com/office/officeart/2005/8/layout/orgChart1"/>
    <dgm:cxn modelId="{80349524-9593-4638-965E-BADB433D7AE6}" type="presParOf" srcId="{BB7FAA28-86EB-400D-B15A-E41B2440442D}" destId="{3BF54DBC-41AF-401A-ADFE-068C3FCAC1EB}" srcOrd="0" destOrd="0" presId="urn:microsoft.com/office/officeart/2005/8/layout/orgChart1"/>
    <dgm:cxn modelId="{AEF3F78E-293C-4751-856D-3B57BF7F28C2}" type="presParOf" srcId="{3BF54DBC-41AF-401A-ADFE-068C3FCAC1EB}" destId="{C3C1BE6A-0FC8-4CCA-9945-70ADF5F5C3F5}" srcOrd="0" destOrd="0" presId="urn:microsoft.com/office/officeart/2005/8/layout/orgChart1"/>
    <dgm:cxn modelId="{20518A27-24C0-406B-AD1A-4578B4EC006C}" type="presParOf" srcId="{3BF54DBC-41AF-401A-ADFE-068C3FCAC1EB}" destId="{7834B5F4-B076-4109-921B-4A1A1897726D}" srcOrd="1" destOrd="0" presId="urn:microsoft.com/office/officeart/2005/8/layout/orgChart1"/>
    <dgm:cxn modelId="{8150F1EB-8BC2-45E1-8618-1E41F25D9CD2}" type="presParOf" srcId="{BB7FAA28-86EB-400D-B15A-E41B2440442D}" destId="{1088B1E1-BFB6-4F0E-A64D-7CC07E98266B}" srcOrd="1" destOrd="0" presId="urn:microsoft.com/office/officeart/2005/8/layout/orgChart1"/>
    <dgm:cxn modelId="{33A73DEE-45FC-4812-B5E1-0117C31B1286}" type="presParOf" srcId="{1088B1E1-BFB6-4F0E-A64D-7CC07E98266B}" destId="{B6145368-5236-4B0E-AE59-3F1A249B3F20}" srcOrd="0" destOrd="0" presId="urn:microsoft.com/office/officeart/2005/8/layout/orgChart1"/>
    <dgm:cxn modelId="{B4253D4E-A5F1-4FBE-8A60-175AF491BD0B}" type="presParOf" srcId="{1088B1E1-BFB6-4F0E-A64D-7CC07E98266B}" destId="{C594D0C9-8259-4F3D-A69F-BBFA61AA10CC}" srcOrd="1" destOrd="0" presId="urn:microsoft.com/office/officeart/2005/8/layout/orgChart1"/>
    <dgm:cxn modelId="{9B30B4B0-DE6D-455D-A470-CE042BA92AFE}" type="presParOf" srcId="{C594D0C9-8259-4F3D-A69F-BBFA61AA10CC}" destId="{CD2F91D0-CDFD-4270-9F1A-1CC6DE19802F}" srcOrd="0" destOrd="0" presId="urn:microsoft.com/office/officeart/2005/8/layout/orgChart1"/>
    <dgm:cxn modelId="{77BF3B1E-7011-47C3-8820-1C61C1C18770}" type="presParOf" srcId="{CD2F91D0-CDFD-4270-9F1A-1CC6DE19802F}" destId="{EF5F195F-83F8-40C2-A843-F446A4998D56}" srcOrd="0" destOrd="0" presId="urn:microsoft.com/office/officeart/2005/8/layout/orgChart1"/>
    <dgm:cxn modelId="{02525EEA-B005-4C34-8EB3-4C8794EF729E}" type="presParOf" srcId="{CD2F91D0-CDFD-4270-9F1A-1CC6DE19802F}" destId="{65AA3DC8-B9F8-403B-9C89-594470E57284}" srcOrd="1" destOrd="0" presId="urn:microsoft.com/office/officeart/2005/8/layout/orgChart1"/>
    <dgm:cxn modelId="{0896A2BF-927A-407A-91A6-6C2A304AE4DC}" type="presParOf" srcId="{C594D0C9-8259-4F3D-A69F-BBFA61AA10CC}" destId="{6E1132E3-72FD-43C4-B4D7-771D8C67DC83}" srcOrd="1" destOrd="0" presId="urn:microsoft.com/office/officeart/2005/8/layout/orgChart1"/>
    <dgm:cxn modelId="{67F3B9FD-48AC-4A31-BB28-D7FC7928DB82}" type="presParOf" srcId="{6E1132E3-72FD-43C4-B4D7-771D8C67DC83}" destId="{1302C75B-5C52-4B88-8A57-2D5AAF91B74F}" srcOrd="0" destOrd="0" presId="urn:microsoft.com/office/officeart/2005/8/layout/orgChart1"/>
    <dgm:cxn modelId="{E1103947-C70C-4BF7-BA4B-FB1B7B60B779}" type="presParOf" srcId="{6E1132E3-72FD-43C4-B4D7-771D8C67DC83}" destId="{F58F5B47-9951-4A2F-A5CB-DEF8D6F836B5}" srcOrd="1" destOrd="0" presId="urn:microsoft.com/office/officeart/2005/8/layout/orgChart1"/>
    <dgm:cxn modelId="{8A56A55B-140F-4AD0-8954-216358E63093}" type="presParOf" srcId="{F58F5B47-9951-4A2F-A5CB-DEF8D6F836B5}" destId="{66B80B66-653C-4280-856F-C8DEC928894E}" srcOrd="0" destOrd="0" presId="urn:microsoft.com/office/officeart/2005/8/layout/orgChart1"/>
    <dgm:cxn modelId="{EACCDE7C-4CC5-4870-9F8D-A3B553A1CBD7}" type="presParOf" srcId="{66B80B66-653C-4280-856F-C8DEC928894E}" destId="{3ED126E8-F631-4993-83AA-AC4F35E9918D}" srcOrd="0" destOrd="0" presId="urn:microsoft.com/office/officeart/2005/8/layout/orgChart1"/>
    <dgm:cxn modelId="{66398AC4-7E3B-4368-B465-FE2CD101ACAD}" type="presParOf" srcId="{66B80B66-653C-4280-856F-C8DEC928894E}" destId="{7FF013C0-56C7-4AD2-A00B-E32E8F9410C5}" srcOrd="1" destOrd="0" presId="urn:microsoft.com/office/officeart/2005/8/layout/orgChart1"/>
    <dgm:cxn modelId="{072BC53C-5936-4B8B-B514-43879F38891E}" type="presParOf" srcId="{F58F5B47-9951-4A2F-A5CB-DEF8D6F836B5}" destId="{88A12184-F066-4835-8E9E-9963FFF89E58}" srcOrd="1" destOrd="0" presId="urn:microsoft.com/office/officeart/2005/8/layout/orgChart1"/>
    <dgm:cxn modelId="{7A69D3B4-B243-4E15-992C-60DD23E207CF}" type="presParOf" srcId="{88A12184-F066-4835-8E9E-9963FFF89E58}" destId="{E3E65BBB-D74B-4A78-9A53-1883220F48C3}" srcOrd="0" destOrd="0" presId="urn:microsoft.com/office/officeart/2005/8/layout/orgChart1"/>
    <dgm:cxn modelId="{9061E424-4F51-467E-9D3E-09E6BFE95567}" type="presParOf" srcId="{88A12184-F066-4835-8E9E-9963FFF89E58}" destId="{43F6068A-6398-4987-A571-8F8C4BA97122}" srcOrd="1" destOrd="0" presId="urn:microsoft.com/office/officeart/2005/8/layout/orgChart1"/>
    <dgm:cxn modelId="{51B874C1-D9D9-412A-A812-15C7E218C969}" type="presParOf" srcId="{43F6068A-6398-4987-A571-8F8C4BA97122}" destId="{3EC0705F-B3D5-48D0-B6E1-2F07DDF3851F}" srcOrd="0" destOrd="0" presId="urn:microsoft.com/office/officeart/2005/8/layout/orgChart1"/>
    <dgm:cxn modelId="{591CB465-022B-49A2-BB7D-E1AB66A523C8}" type="presParOf" srcId="{3EC0705F-B3D5-48D0-B6E1-2F07DDF3851F}" destId="{0FA62BCB-AFB6-4026-B2DE-779B6C27DE30}" srcOrd="0" destOrd="0" presId="urn:microsoft.com/office/officeart/2005/8/layout/orgChart1"/>
    <dgm:cxn modelId="{DE602227-FD9A-4CD6-BF0E-98088013D7C4}" type="presParOf" srcId="{3EC0705F-B3D5-48D0-B6E1-2F07DDF3851F}" destId="{344FFDBE-5241-4DD6-967B-027EE5332115}" srcOrd="1" destOrd="0" presId="urn:microsoft.com/office/officeart/2005/8/layout/orgChart1"/>
    <dgm:cxn modelId="{EC2BC33E-E916-474D-A498-D953F5D4CDC9}" type="presParOf" srcId="{43F6068A-6398-4987-A571-8F8C4BA97122}" destId="{F4B416BA-5AC4-4CE6-802C-014359513863}" srcOrd="1" destOrd="0" presId="urn:microsoft.com/office/officeart/2005/8/layout/orgChart1"/>
    <dgm:cxn modelId="{2F38565E-9C02-4DB0-8D90-FFC035B4EF30}" type="presParOf" srcId="{43F6068A-6398-4987-A571-8F8C4BA97122}" destId="{7C6F6F77-03C2-42A6-A8E2-35C77305BD5A}" srcOrd="2" destOrd="0" presId="urn:microsoft.com/office/officeart/2005/8/layout/orgChart1"/>
    <dgm:cxn modelId="{ACA5B86A-0DEB-489F-A59F-552149E2EDAB}" type="presParOf" srcId="{88A12184-F066-4835-8E9E-9963FFF89E58}" destId="{F8597AA3-EE92-43C9-B97A-E235EFE54832}" srcOrd="2" destOrd="0" presId="urn:microsoft.com/office/officeart/2005/8/layout/orgChart1"/>
    <dgm:cxn modelId="{227489A7-5861-40B1-A4AE-29443B64D1F8}" type="presParOf" srcId="{88A12184-F066-4835-8E9E-9963FFF89E58}" destId="{832E2C60-140D-4E0C-B50E-FFC182BB020B}" srcOrd="3" destOrd="0" presId="urn:microsoft.com/office/officeart/2005/8/layout/orgChart1"/>
    <dgm:cxn modelId="{4DD199A4-7D93-4621-9D6D-C4FA190D2486}" type="presParOf" srcId="{832E2C60-140D-4E0C-B50E-FFC182BB020B}" destId="{E7CF4817-4D21-47BC-B348-FDEF82E837C0}" srcOrd="0" destOrd="0" presId="urn:microsoft.com/office/officeart/2005/8/layout/orgChart1"/>
    <dgm:cxn modelId="{A815909A-B783-43E1-B1A1-66EA13562059}" type="presParOf" srcId="{E7CF4817-4D21-47BC-B348-FDEF82E837C0}" destId="{1538B19C-0352-47FA-B7BC-8F70CA3EDAA8}" srcOrd="0" destOrd="0" presId="urn:microsoft.com/office/officeart/2005/8/layout/orgChart1"/>
    <dgm:cxn modelId="{BB8679CB-4328-4D76-9A82-61904D2769B1}" type="presParOf" srcId="{E7CF4817-4D21-47BC-B348-FDEF82E837C0}" destId="{8E1B368B-A5F0-4F86-BD4A-2131D39BEA9A}" srcOrd="1" destOrd="0" presId="urn:microsoft.com/office/officeart/2005/8/layout/orgChart1"/>
    <dgm:cxn modelId="{4F9E1B6A-20AE-47A2-BA06-38F7F344B6CB}" type="presParOf" srcId="{832E2C60-140D-4E0C-B50E-FFC182BB020B}" destId="{A5DCFACE-86A1-49AF-B458-BA5F1CFB87E8}" srcOrd="1" destOrd="0" presId="urn:microsoft.com/office/officeart/2005/8/layout/orgChart1"/>
    <dgm:cxn modelId="{6CC6B57A-124E-448E-B837-5713BF1BB685}" type="presParOf" srcId="{832E2C60-140D-4E0C-B50E-FFC182BB020B}" destId="{30B592FA-627D-4975-84C4-095C99FBF8D7}" srcOrd="2" destOrd="0" presId="urn:microsoft.com/office/officeart/2005/8/layout/orgChart1"/>
    <dgm:cxn modelId="{2D3C4FFF-3239-4C5C-8ADF-20B28C3F4B15}" type="presParOf" srcId="{F58F5B47-9951-4A2F-A5CB-DEF8D6F836B5}" destId="{7DC02C29-ADF4-437C-BF5B-2C039CF307B0}" srcOrd="2" destOrd="0" presId="urn:microsoft.com/office/officeart/2005/8/layout/orgChart1"/>
    <dgm:cxn modelId="{BA5354AC-CFA7-46E0-9FEB-50E2961B2815}" type="presParOf" srcId="{6E1132E3-72FD-43C4-B4D7-771D8C67DC83}" destId="{136F89E6-2A22-4058-8683-93C36014C8C3}" srcOrd="2" destOrd="0" presId="urn:microsoft.com/office/officeart/2005/8/layout/orgChart1"/>
    <dgm:cxn modelId="{D38396BA-A941-451D-8E7F-ADADB2F22864}" type="presParOf" srcId="{6E1132E3-72FD-43C4-B4D7-771D8C67DC83}" destId="{D4DEC92C-D4E4-4DBF-A5A5-1758F903B63D}" srcOrd="3" destOrd="0" presId="urn:microsoft.com/office/officeart/2005/8/layout/orgChart1"/>
    <dgm:cxn modelId="{29AC1A6B-693E-44AC-AA6F-2C0B51541344}" type="presParOf" srcId="{D4DEC92C-D4E4-4DBF-A5A5-1758F903B63D}" destId="{203CD394-0134-4D05-959D-C7D1FB752366}" srcOrd="0" destOrd="0" presId="urn:microsoft.com/office/officeart/2005/8/layout/orgChart1"/>
    <dgm:cxn modelId="{C8963D13-4B0D-4F8E-99C9-635AFCC80F22}" type="presParOf" srcId="{203CD394-0134-4D05-959D-C7D1FB752366}" destId="{88350CEC-253C-4B93-B432-4F6B6B81CF4E}" srcOrd="0" destOrd="0" presId="urn:microsoft.com/office/officeart/2005/8/layout/orgChart1"/>
    <dgm:cxn modelId="{7874B038-1A72-4373-A23B-A3AC1D657C6F}" type="presParOf" srcId="{203CD394-0134-4D05-959D-C7D1FB752366}" destId="{399BEF18-A6DA-4F05-8A89-AAB62E569E37}" srcOrd="1" destOrd="0" presId="urn:microsoft.com/office/officeart/2005/8/layout/orgChart1"/>
    <dgm:cxn modelId="{351CF11C-8FCA-44AC-A52A-D736F309F0FA}" type="presParOf" srcId="{D4DEC92C-D4E4-4DBF-A5A5-1758F903B63D}" destId="{FA1F88EB-CDDB-49DA-A82B-5E6F6814580E}" srcOrd="1" destOrd="0" presId="urn:microsoft.com/office/officeart/2005/8/layout/orgChart1"/>
    <dgm:cxn modelId="{F50026A1-C603-44D7-9746-D19F8BA354CF}" type="presParOf" srcId="{FA1F88EB-CDDB-49DA-A82B-5E6F6814580E}" destId="{C644BA07-E555-497E-8249-A050F5EAF081}" srcOrd="0" destOrd="0" presId="urn:microsoft.com/office/officeart/2005/8/layout/orgChart1"/>
    <dgm:cxn modelId="{BB634670-2957-43C5-9225-6FFC3FAF211E}" type="presParOf" srcId="{FA1F88EB-CDDB-49DA-A82B-5E6F6814580E}" destId="{9AB9D53F-6441-42A0-BE11-6581DA4E0498}" srcOrd="1" destOrd="0" presId="urn:microsoft.com/office/officeart/2005/8/layout/orgChart1"/>
    <dgm:cxn modelId="{6F252A5F-EA37-4524-A6DD-F2158B0FDF80}" type="presParOf" srcId="{9AB9D53F-6441-42A0-BE11-6581DA4E0498}" destId="{2571CBEA-F33D-428B-B8F7-6FB1065BCC14}" srcOrd="0" destOrd="0" presId="urn:microsoft.com/office/officeart/2005/8/layout/orgChart1"/>
    <dgm:cxn modelId="{C8D46B8C-18FB-4205-AFF2-CEE966B1C929}" type="presParOf" srcId="{2571CBEA-F33D-428B-B8F7-6FB1065BCC14}" destId="{95DCB749-FBE0-487B-9FD4-BF55A53F02A7}" srcOrd="0" destOrd="0" presId="urn:microsoft.com/office/officeart/2005/8/layout/orgChart1"/>
    <dgm:cxn modelId="{C87E797A-BB8C-4CA7-AE6F-E0C763BFCFBA}" type="presParOf" srcId="{2571CBEA-F33D-428B-B8F7-6FB1065BCC14}" destId="{FD4F2810-2D34-48E4-8566-9E3603BAEBE6}" srcOrd="1" destOrd="0" presId="urn:microsoft.com/office/officeart/2005/8/layout/orgChart1"/>
    <dgm:cxn modelId="{EE9A6DAD-E307-4FD1-91FA-8E2765E11B9C}" type="presParOf" srcId="{9AB9D53F-6441-42A0-BE11-6581DA4E0498}" destId="{53CF9DA2-0A7E-4868-BE89-2C6034717D6D}" srcOrd="1" destOrd="0" presId="urn:microsoft.com/office/officeart/2005/8/layout/orgChart1"/>
    <dgm:cxn modelId="{B6311D99-A0F1-4987-BD8F-5A5DBC07157D}" type="presParOf" srcId="{9AB9D53F-6441-42A0-BE11-6581DA4E0498}" destId="{EF84A8EA-D494-4430-8923-2A5B03F1D50E}" srcOrd="2" destOrd="0" presId="urn:microsoft.com/office/officeart/2005/8/layout/orgChart1"/>
    <dgm:cxn modelId="{9EDEA7A9-7F0F-48B7-A8DC-60CD6CE1C26E}" type="presParOf" srcId="{FA1F88EB-CDDB-49DA-A82B-5E6F6814580E}" destId="{470B604F-855E-4405-9393-00B041730585}" srcOrd="2" destOrd="0" presId="urn:microsoft.com/office/officeart/2005/8/layout/orgChart1"/>
    <dgm:cxn modelId="{0355359C-8872-430C-ABEA-B4E312577DFA}" type="presParOf" srcId="{FA1F88EB-CDDB-49DA-A82B-5E6F6814580E}" destId="{743476A3-6FD3-41A1-B517-AB2B66871F4D}" srcOrd="3" destOrd="0" presId="urn:microsoft.com/office/officeart/2005/8/layout/orgChart1"/>
    <dgm:cxn modelId="{49624A83-1BFC-408B-AE98-31AE2C3B80E1}" type="presParOf" srcId="{743476A3-6FD3-41A1-B517-AB2B66871F4D}" destId="{768FDD97-84C8-4D26-9644-4DA9A45168F9}" srcOrd="0" destOrd="0" presId="urn:microsoft.com/office/officeart/2005/8/layout/orgChart1"/>
    <dgm:cxn modelId="{8DC77A48-4D0D-4DC4-895C-FBFE7801DCC4}" type="presParOf" srcId="{768FDD97-84C8-4D26-9644-4DA9A45168F9}" destId="{5C8AAEB9-20C0-46FF-A902-D8F8339BD0D8}" srcOrd="0" destOrd="0" presId="urn:microsoft.com/office/officeart/2005/8/layout/orgChart1"/>
    <dgm:cxn modelId="{3875D34C-EFAF-4BEA-B566-11F9191F62E6}" type="presParOf" srcId="{768FDD97-84C8-4D26-9644-4DA9A45168F9}" destId="{8037AF00-2DBA-464C-AE81-85639FD540D2}" srcOrd="1" destOrd="0" presId="urn:microsoft.com/office/officeart/2005/8/layout/orgChart1"/>
    <dgm:cxn modelId="{7A13B303-60B6-425E-9069-CB50CBFD1371}" type="presParOf" srcId="{743476A3-6FD3-41A1-B517-AB2B66871F4D}" destId="{7BB7D262-0CA2-49DB-A20D-45FEBE3FFB10}" srcOrd="1" destOrd="0" presId="urn:microsoft.com/office/officeart/2005/8/layout/orgChart1"/>
    <dgm:cxn modelId="{79524D79-D945-4DE6-BF86-08B8BDF38199}" type="presParOf" srcId="{743476A3-6FD3-41A1-B517-AB2B66871F4D}" destId="{EADC8094-CA91-45C9-B5DF-AC8D7C9C2320}" srcOrd="2" destOrd="0" presId="urn:microsoft.com/office/officeart/2005/8/layout/orgChart1"/>
    <dgm:cxn modelId="{C0FB6AB8-CE2A-4A92-9DF2-5235B6AD9025}" type="presParOf" srcId="{D4DEC92C-D4E4-4DBF-A5A5-1758F903B63D}" destId="{5ACFF4FE-07D0-4E55-8BC3-3E17B248F2D9}" srcOrd="2" destOrd="0" presId="urn:microsoft.com/office/officeart/2005/8/layout/orgChart1"/>
    <dgm:cxn modelId="{B490B006-B8C4-4464-B3F1-FF2541CB13DA}" type="presParOf" srcId="{6E1132E3-72FD-43C4-B4D7-771D8C67DC83}" destId="{9B8E854D-CCC1-418C-852B-BFFF6F64D0D4}" srcOrd="4" destOrd="0" presId="urn:microsoft.com/office/officeart/2005/8/layout/orgChart1"/>
    <dgm:cxn modelId="{B50F4F1C-B6C7-4A7B-8E53-3FFF2862527B}" type="presParOf" srcId="{6E1132E3-72FD-43C4-B4D7-771D8C67DC83}" destId="{40E7D1AC-42E9-4458-9AC3-F4B6CC716D38}" srcOrd="5" destOrd="0" presId="urn:microsoft.com/office/officeart/2005/8/layout/orgChart1"/>
    <dgm:cxn modelId="{CBF9F611-5028-480A-A16E-C1CD69EF652B}" type="presParOf" srcId="{40E7D1AC-42E9-4458-9AC3-F4B6CC716D38}" destId="{7BF0DE99-8046-479F-9BF1-4ECD11D80D4E}" srcOrd="0" destOrd="0" presId="urn:microsoft.com/office/officeart/2005/8/layout/orgChart1"/>
    <dgm:cxn modelId="{BDFA3906-1C83-4FEA-B5FE-4769DE453BA5}" type="presParOf" srcId="{7BF0DE99-8046-479F-9BF1-4ECD11D80D4E}" destId="{25CD3F0C-455D-47C9-8651-B39EBCE75B3F}" srcOrd="0" destOrd="0" presId="urn:microsoft.com/office/officeart/2005/8/layout/orgChart1"/>
    <dgm:cxn modelId="{4EE26858-C7AE-4787-AB4A-B75FEE980C73}" type="presParOf" srcId="{7BF0DE99-8046-479F-9BF1-4ECD11D80D4E}" destId="{00FA858E-CCD7-4573-968E-635F3E63C803}" srcOrd="1" destOrd="0" presId="urn:microsoft.com/office/officeart/2005/8/layout/orgChart1"/>
    <dgm:cxn modelId="{651D1693-0F08-41CD-A33B-0FA4F346A5AD}" type="presParOf" srcId="{40E7D1AC-42E9-4458-9AC3-F4B6CC716D38}" destId="{0EBCEB33-5F07-4998-9EAF-0BDA80433C8A}" srcOrd="1" destOrd="0" presId="urn:microsoft.com/office/officeart/2005/8/layout/orgChart1"/>
    <dgm:cxn modelId="{712A8DB2-2BA8-4174-B143-C74CF52A1C73}" type="presParOf" srcId="{0EBCEB33-5F07-4998-9EAF-0BDA80433C8A}" destId="{45DB3112-A7FF-4EBA-8573-530FE9CEF882}" srcOrd="0" destOrd="0" presId="urn:microsoft.com/office/officeart/2005/8/layout/orgChart1"/>
    <dgm:cxn modelId="{6CB8A15E-140A-4581-9217-17D24F8A1AF3}" type="presParOf" srcId="{0EBCEB33-5F07-4998-9EAF-0BDA80433C8A}" destId="{95BF0738-70FD-46CD-8E32-5584855F0958}" srcOrd="1" destOrd="0" presId="urn:microsoft.com/office/officeart/2005/8/layout/orgChart1"/>
    <dgm:cxn modelId="{5EF0C4C6-C0AA-4F12-B264-8B0265EA3D0B}" type="presParOf" srcId="{95BF0738-70FD-46CD-8E32-5584855F0958}" destId="{B429106C-709E-4958-9692-98AA109486C1}" srcOrd="0" destOrd="0" presId="urn:microsoft.com/office/officeart/2005/8/layout/orgChart1"/>
    <dgm:cxn modelId="{E17D382D-ACE2-4238-86B1-9C84092A06C2}" type="presParOf" srcId="{B429106C-709E-4958-9692-98AA109486C1}" destId="{2CA31BE2-E0C4-4B9E-AD50-7E5B7BF355CA}" srcOrd="0" destOrd="0" presId="urn:microsoft.com/office/officeart/2005/8/layout/orgChart1"/>
    <dgm:cxn modelId="{ED3C9482-C063-4910-82D4-D5FCA3193E2E}" type="presParOf" srcId="{B429106C-709E-4958-9692-98AA109486C1}" destId="{FE7A6286-7E63-46FB-BEC1-A114C1E1EA6B}" srcOrd="1" destOrd="0" presId="urn:microsoft.com/office/officeart/2005/8/layout/orgChart1"/>
    <dgm:cxn modelId="{3DBC6016-481E-402D-910B-9E878EA51373}" type="presParOf" srcId="{95BF0738-70FD-46CD-8E32-5584855F0958}" destId="{C05EFC3D-B3F7-4FF4-947B-DDD837936607}" srcOrd="1" destOrd="0" presId="urn:microsoft.com/office/officeart/2005/8/layout/orgChart1"/>
    <dgm:cxn modelId="{AD1B8F3F-712F-458F-8D82-8DE0F313937C}" type="presParOf" srcId="{95BF0738-70FD-46CD-8E32-5584855F0958}" destId="{9175CEF9-76E0-4B76-98D3-63C71730EA89}" srcOrd="2" destOrd="0" presId="urn:microsoft.com/office/officeart/2005/8/layout/orgChart1"/>
    <dgm:cxn modelId="{9B676018-CC59-458B-9418-2BE079483559}" type="presParOf" srcId="{0EBCEB33-5F07-4998-9EAF-0BDA80433C8A}" destId="{26ED5A6C-73BE-4793-A6F2-A2919C00922D}" srcOrd="2" destOrd="0" presId="urn:microsoft.com/office/officeart/2005/8/layout/orgChart1"/>
    <dgm:cxn modelId="{75C6FF34-F582-4F4D-AFCC-7517D432DF16}" type="presParOf" srcId="{0EBCEB33-5F07-4998-9EAF-0BDA80433C8A}" destId="{AC459D16-8246-40FB-AA5B-FE45152033F5}" srcOrd="3" destOrd="0" presId="urn:microsoft.com/office/officeart/2005/8/layout/orgChart1"/>
    <dgm:cxn modelId="{55AD2270-69CE-4155-A9BB-1770FE2CD347}" type="presParOf" srcId="{AC459D16-8246-40FB-AA5B-FE45152033F5}" destId="{65A15D43-28DA-4E10-AB88-0DFC84FCC667}" srcOrd="0" destOrd="0" presId="urn:microsoft.com/office/officeart/2005/8/layout/orgChart1"/>
    <dgm:cxn modelId="{CB9E383A-2854-4A2F-9B75-9AC316A66DF5}" type="presParOf" srcId="{65A15D43-28DA-4E10-AB88-0DFC84FCC667}" destId="{1A37E493-A519-44F0-86C9-AAAE4C516870}" srcOrd="0" destOrd="0" presId="urn:microsoft.com/office/officeart/2005/8/layout/orgChart1"/>
    <dgm:cxn modelId="{8FACCD38-2FA5-4FFF-ABC1-B2A40A95A4E0}" type="presParOf" srcId="{65A15D43-28DA-4E10-AB88-0DFC84FCC667}" destId="{C0ECBD30-3B29-42F5-AD5F-F4BD70C58F95}" srcOrd="1" destOrd="0" presId="urn:microsoft.com/office/officeart/2005/8/layout/orgChart1"/>
    <dgm:cxn modelId="{1DCFB300-4069-4A78-B617-827EEC0B1826}" type="presParOf" srcId="{AC459D16-8246-40FB-AA5B-FE45152033F5}" destId="{6C8984DE-494B-4165-A9D9-B6486B02BF69}" srcOrd="1" destOrd="0" presId="urn:microsoft.com/office/officeart/2005/8/layout/orgChart1"/>
    <dgm:cxn modelId="{AD9B2C96-06F9-4A00-842C-96E3EC5DAABA}" type="presParOf" srcId="{AC459D16-8246-40FB-AA5B-FE45152033F5}" destId="{39A7C37C-58D3-48EF-A339-6AD38C022EDC}" srcOrd="2" destOrd="0" presId="urn:microsoft.com/office/officeart/2005/8/layout/orgChart1"/>
    <dgm:cxn modelId="{579D3B13-DAD6-4D34-89C3-4FEA013E509C}" type="presParOf" srcId="{0EBCEB33-5F07-4998-9EAF-0BDA80433C8A}" destId="{46978ACE-1AA5-4B94-9083-CC8D50F7C3FF}" srcOrd="4" destOrd="0" presId="urn:microsoft.com/office/officeart/2005/8/layout/orgChart1"/>
    <dgm:cxn modelId="{3990DB53-B379-41C2-9889-4D537C1D1E0C}" type="presParOf" srcId="{0EBCEB33-5F07-4998-9EAF-0BDA80433C8A}" destId="{887219F3-5EEE-41C8-AF04-0089B0CC1A59}" srcOrd="5" destOrd="0" presId="urn:microsoft.com/office/officeart/2005/8/layout/orgChart1"/>
    <dgm:cxn modelId="{68F3BA9C-CDEA-48D0-BEC8-B672A31062C3}" type="presParOf" srcId="{887219F3-5EEE-41C8-AF04-0089B0CC1A59}" destId="{167E0144-EC7C-42A5-8018-1E2C530A5059}" srcOrd="0" destOrd="0" presId="urn:microsoft.com/office/officeart/2005/8/layout/orgChart1"/>
    <dgm:cxn modelId="{5A896F2A-3129-4088-9347-07A81749BD83}" type="presParOf" srcId="{167E0144-EC7C-42A5-8018-1E2C530A5059}" destId="{EE8EEDC0-5877-46B9-9D0F-EFEE9D9782BD}" srcOrd="0" destOrd="0" presId="urn:microsoft.com/office/officeart/2005/8/layout/orgChart1"/>
    <dgm:cxn modelId="{8F9A07DE-A71B-4F26-B6CF-0535A91B6543}" type="presParOf" srcId="{167E0144-EC7C-42A5-8018-1E2C530A5059}" destId="{688A4D5C-D376-4101-B6B5-C01A0C313F34}" srcOrd="1" destOrd="0" presId="urn:microsoft.com/office/officeart/2005/8/layout/orgChart1"/>
    <dgm:cxn modelId="{772E9804-C56B-4A93-94D3-33A9C51C30E6}" type="presParOf" srcId="{887219F3-5EEE-41C8-AF04-0089B0CC1A59}" destId="{2D48DC19-2285-4D0A-B2F0-BFE1F76AED6F}" srcOrd="1" destOrd="0" presId="urn:microsoft.com/office/officeart/2005/8/layout/orgChart1"/>
    <dgm:cxn modelId="{FB5E5F10-8073-4082-87AF-33B111DE1D75}" type="presParOf" srcId="{887219F3-5EEE-41C8-AF04-0089B0CC1A59}" destId="{FA7B59BB-23F9-49AE-9801-7308B8A81F88}" srcOrd="2" destOrd="0" presId="urn:microsoft.com/office/officeart/2005/8/layout/orgChart1"/>
    <dgm:cxn modelId="{86EF9B27-7B89-4150-9C74-14A05B8CF5A7}" type="presParOf" srcId="{40E7D1AC-42E9-4458-9AC3-F4B6CC716D38}" destId="{7475EBA3-411E-49C2-9A25-69C5D6B21122}" srcOrd="2" destOrd="0" presId="urn:microsoft.com/office/officeart/2005/8/layout/orgChart1"/>
    <dgm:cxn modelId="{B46B764E-C5D7-4161-97CC-6A166A9E3868}" type="presParOf" srcId="{C594D0C9-8259-4F3D-A69F-BBFA61AA10CC}" destId="{1BCBC2FA-F015-4910-9BF9-776651A024C4}" srcOrd="2" destOrd="0" presId="urn:microsoft.com/office/officeart/2005/8/layout/orgChart1"/>
    <dgm:cxn modelId="{41A5773A-5365-49B3-9A6E-29AF642ECFF6}" type="presParOf" srcId="{1088B1E1-BFB6-4F0E-A64D-7CC07E98266B}" destId="{77F41041-76BA-45B0-80C1-0167A735963B}" srcOrd="2" destOrd="0" presId="urn:microsoft.com/office/officeart/2005/8/layout/orgChart1"/>
    <dgm:cxn modelId="{F71FD57E-2B98-421E-90AE-124DF3621CE3}" type="presParOf" srcId="{1088B1E1-BFB6-4F0E-A64D-7CC07E98266B}" destId="{B93E64D5-6E47-49F9-9AD5-B2F274206009}" srcOrd="3" destOrd="0" presId="urn:microsoft.com/office/officeart/2005/8/layout/orgChart1"/>
    <dgm:cxn modelId="{4036D2A0-E8B2-4A0E-8CB4-3C649CB73BA3}" type="presParOf" srcId="{B93E64D5-6E47-49F9-9AD5-B2F274206009}" destId="{DAC66B36-85FA-4A1B-8670-A36BE5A5F2A4}" srcOrd="0" destOrd="0" presId="urn:microsoft.com/office/officeart/2005/8/layout/orgChart1"/>
    <dgm:cxn modelId="{28F80388-F81F-49CF-A69C-B777B3AD270F}" type="presParOf" srcId="{DAC66B36-85FA-4A1B-8670-A36BE5A5F2A4}" destId="{1BCDC913-BAED-4486-8141-016406170A73}" srcOrd="0" destOrd="0" presId="urn:microsoft.com/office/officeart/2005/8/layout/orgChart1"/>
    <dgm:cxn modelId="{02055219-8A33-44E1-8597-F6743FA16571}" type="presParOf" srcId="{DAC66B36-85FA-4A1B-8670-A36BE5A5F2A4}" destId="{1AF5D817-F35C-4222-AFF9-D5CC0751B191}" srcOrd="1" destOrd="0" presId="urn:microsoft.com/office/officeart/2005/8/layout/orgChart1"/>
    <dgm:cxn modelId="{E3F63092-5A79-4ABB-8EEF-5E2262B24EA2}" type="presParOf" srcId="{B93E64D5-6E47-49F9-9AD5-B2F274206009}" destId="{5A109A1D-396A-4316-BA30-BA5BB999967F}" srcOrd="1" destOrd="0" presId="urn:microsoft.com/office/officeart/2005/8/layout/orgChart1"/>
    <dgm:cxn modelId="{3B384207-5EE8-4355-9050-391CCF57276C}" type="presParOf" srcId="{B93E64D5-6E47-49F9-9AD5-B2F274206009}" destId="{9715AC59-472E-4D67-8FC7-6CFAE73BA26F}" srcOrd="2" destOrd="0" presId="urn:microsoft.com/office/officeart/2005/8/layout/orgChart1"/>
    <dgm:cxn modelId="{70E0AEA0-9224-48DE-BC21-084035B7D114}" type="presParOf" srcId="{1088B1E1-BFB6-4F0E-A64D-7CC07E98266B}" destId="{4D9ABAB4-D047-4837-8CEA-E801E1946DC0}" srcOrd="4" destOrd="0" presId="urn:microsoft.com/office/officeart/2005/8/layout/orgChart1"/>
    <dgm:cxn modelId="{D28BB0B1-7F72-4474-B899-EB5AE74201C1}" type="presParOf" srcId="{1088B1E1-BFB6-4F0E-A64D-7CC07E98266B}" destId="{4A1FDB6C-A7E1-4B23-BDD2-6E7A34B0421D}" srcOrd="5" destOrd="0" presId="urn:microsoft.com/office/officeart/2005/8/layout/orgChart1"/>
    <dgm:cxn modelId="{0AC0BA3E-A2C0-421F-84C7-931E0CB422F4}" type="presParOf" srcId="{4A1FDB6C-A7E1-4B23-BDD2-6E7A34B0421D}" destId="{734CF721-CE6D-4D2F-9224-AA6B2B16BD95}" srcOrd="0" destOrd="0" presId="urn:microsoft.com/office/officeart/2005/8/layout/orgChart1"/>
    <dgm:cxn modelId="{24E588E7-345D-4F1B-892C-6931130EE70E}" type="presParOf" srcId="{734CF721-CE6D-4D2F-9224-AA6B2B16BD95}" destId="{F0060D87-3251-4AD3-9BCE-69A1E42C9145}" srcOrd="0" destOrd="0" presId="urn:microsoft.com/office/officeart/2005/8/layout/orgChart1"/>
    <dgm:cxn modelId="{CD5451DC-566A-4F85-B583-707848EC81DF}" type="presParOf" srcId="{734CF721-CE6D-4D2F-9224-AA6B2B16BD95}" destId="{7B975CA6-2547-42C8-9D15-DD58B52D4E43}" srcOrd="1" destOrd="0" presId="urn:microsoft.com/office/officeart/2005/8/layout/orgChart1"/>
    <dgm:cxn modelId="{6F338D5B-F594-4221-8CE3-BD1E9B50AB5E}" type="presParOf" srcId="{4A1FDB6C-A7E1-4B23-BDD2-6E7A34B0421D}" destId="{02AEC078-5AF2-4457-AA74-8CE55CD80F62}" srcOrd="1" destOrd="0" presId="urn:microsoft.com/office/officeart/2005/8/layout/orgChart1"/>
    <dgm:cxn modelId="{D849AE2E-395A-4C73-A5A3-80014D4A1470}" type="presParOf" srcId="{4A1FDB6C-A7E1-4B23-BDD2-6E7A34B0421D}" destId="{FF09EDAE-A9D2-4009-813B-3632B1E7CECE}" srcOrd="2" destOrd="0" presId="urn:microsoft.com/office/officeart/2005/8/layout/orgChart1"/>
    <dgm:cxn modelId="{7AB17AEE-178D-4191-820A-BDE1BAF63310}" type="presParOf" srcId="{BB7FAA28-86EB-400D-B15A-E41B2440442D}" destId="{E676E27A-DD0D-4EC0-8517-B594F9613923}" srcOrd="2" destOrd="0" presId="urn:microsoft.com/office/officeart/2005/8/layout/orgChart1"/>
    <dgm:cxn modelId="{1E763BCE-A228-4E3C-A9C0-4B8FA678113D}" type="presParOf" srcId="{E676E27A-DD0D-4EC0-8517-B594F9613923}" destId="{B4288DEB-1C74-4576-9D1A-FF376D3B8BDE}" srcOrd="0" destOrd="0" presId="urn:microsoft.com/office/officeart/2005/8/layout/orgChart1"/>
    <dgm:cxn modelId="{CA73A091-0510-4D03-88CA-36E7B2385D66}" type="presParOf" srcId="{E676E27A-DD0D-4EC0-8517-B594F9613923}" destId="{022AA4E5-1690-4591-BCF4-1DDC07F58D9F}" srcOrd="1" destOrd="0" presId="urn:microsoft.com/office/officeart/2005/8/layout/orgChart1"/>
    <dgm:cxn modelId="{C3F6A499-F94E-41AE-8FAD-24DD2C828810}" type="presParOf" srcId="{022AA4E5-1690-4591-BCF4-1DDC07F58D9F}" destId="{797B8127-2ED6-43F0-A390-0C841F9F661D}" srcOrd="0" destOrd="0" presId="urn:microsoft.com/office/officeart/2005/8/layout/orgChart1"/>
    <dgm:cxn modelId="{5287AF5F-CB4A-4E16-B909-C97A2A39FFA2}" type="presParOf" srcId="{797B8127-2ED6-43F0-A390-0C841F9F661D}" destId="{ACAE6E53-70E6-4BB7-9AC1-F377E2A87224}" srcOrd="0" destOrd="0" presId="urn:microsoft.com/office/officeart/2005/8/layout/orgChart1"/>
    <dgm:cxn modelId="{BF0A846A-84EC-4DE2-9832-BE41880A19DC}" type="presParOf" srcId="{797B8127-2ED6-43F0-A390-0C841F9F661D}" destId="{D049F57B-209F-4F8D-92E5-ABE158A3220B}" srcOrd="1" destOrd="0" presId="urn:microsoft.com/office/officeart/2005/8/layout/orgChart1"/>
    <dgm:cxn modelId="{6781B918-E5DA-4487-858A-E231654744D6}" type="presParOf" srcId="{022AA4E5-1690-4591-BCF4-1DDC07F58D9F}" destId="{438AB5FD-2A84-4787-BE7B-CBC0FD381694}" srcOrd="1" destOrd="0" presId="urn:microsoft.com/office/officeart/2005/8/layout/orgChart1"/>
    <dgm:cxn modelId="{B1AB10F0-BC63-4620-9704-8322DA473E93}" type="presParOf" srcId="{022AA4E5-1690-4591-BCF4-1DDC07F58D9F}" destId="{14B237D1-3ECA-4D28-87F8-FF5FCDB0C52D}"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1A5C31-23AC-46D7-A3B5-DAC2C2E8E316}" type="datetimeFigureOut">
              <a:rPr lang="en-GB" smtClean="0"/>
              <a:pPr/>
              <a:t>05/08/2015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54237-B3ED-49BF-B13C-99DED1F31F7E}" type="slidenum">
              <a:rPr lang="en-GB" smtClean="0"/>
              <a:pPr/>
              <a:t>‹#›</a:t>
            </a:fld>
            <a:endParaRPr lang="en-GB"/>
          </a:p>
        </p:txBody>
      </p:sp>
    </p:spTree>
    <p:extLst>
      <p:ext uri="{BB962C8B-B14F-4D97-AF65-F5344CB8AC3E}">
        <p14:creationId xmlns:p14="http://schemas.microsoft.com/office/powerpoint/2010/main" xmlns="" val="1980224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Slide Image Placeholder 1"/>
          <p:cNvSpPr>
            <a:spLocks noGrp="1" noRot="1" noChangeAspect="1" noTextEdit="1"/>
          </p:cNvSpPr>
          <p:nvPr>
            <p:ph type="sldImg"/>
          </p:nvPr>
        </p:nvSpPr>
        <p:spPr>
          <a:ln/>
        </p:spPr>
      </p:sp>
      <p:sp>
        <p:nvSpPr>
          <p:cNvPr id="173059" name="Notes Placeholder 2"/>
          <p:cNvSpPr>
            <a:spLocks noGrp="1"/>
          </p:cNvSpPr>
          <p:nvPr>
            <p:ph type="body" idx="1"/>
          </p:nvPr>
        </p:nvSpPr>
        <p:spPr>
          <a:noFill/>
          <a:ln/>
        </p:spPr>
        <p:txBody>
          <a:bodyPr/>
          <a:lstStyle/>
          <a:p>
            <a:endParaRPr lang="en-GB" dirty="0" smtClean="0">
              <a:latin typeface="Arial" pitchFamily="34" charset="0"/>
              <a:cs typeface="Arial" pitchFamily="34" charset="0"/>
            </a:endParaRPr>
          </a:p>
        </p:txBody>
      </p:sp>
      <p:sp>
        <p:nvSpPr>
          <p:cNvPr id="173060" name="Slide Number Placeholder 3"/>
          <p:cNvSpPr>
            <a:spLocks noGrp="1"/>
          </p:cNvSpPr>
          <p:nvPr>
            <p:ph type="sldNum" sz="quarter" idx="5"/>
          </p:nvPr>
        </p:nvSpPr>
        <p:spPr>
          <a:noFill/>
        </p:spPr>
        <p:txBody>
          <a:bodyPr/>
          <a:lstStyle/>
          <a:p>
            <a:fld id="{88778879-5419-48E8-B0D8-89D2FFC06B3D}" type="slidenum">
              <a:rPr lang="en-GB" smtClean="0">
                <a:latin typeface="Arial" pitchFamily="34" charset="0"/>
                <a:cs typeface="Arial" pitchFamily="34" charset="0"/>
              </a:rPr>
              <a:pPr/>
              <a:t>22</a:t>
            </a:fld>
            <a:endParaRPr lang="en-GB" dirty="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Platshållare för bildobjekt 1"/>
          <p:cNvSpPr>
            <a:spLocks noGrp="1" noRot="1" noChangeAspect="1" noTextEdit="1"/>
          </p:cNvSpPr>
          <p:nvPr>
            <p:ph type="sldImg"/>
          </p:nvPr>
        </p:nvSpPr>
        <p:spPr>
          <a:ln/>
        </p:spPr>
      </p:sp>
      <p:sp>
        <p:nvSpPr>
          <p:cNvPr id="158723" name="Platshållare för anteckningar 2"/>
          <p:cNvSpPr>
            <a:spLocks noGrp="1"/>
          </p:cNvSpPr>
          <p:nvPr>
            <p:ph type="body" idx="1"/>
          </p:nvPr>
        </p:nvSpPr>
        <p:spPr>
          <a:noFill/>
          <a:ln/>
        </p:spPr>
        <p:txBody>
          <a:bodyPr/>
          <a:lstStyle/>
          <a:p>
            <a:pPr eaLnBrk="1" hangingPunct="1">
              <a:spcBef>
                <a:spcPct val="0"/>
              </a:spcBef>
            </a:pPr>
            <a:endParaRPr lang="en-US" smtClean="0">
              <a:latin typeface="Arial" pitchFamily="34" charset="0"/>
              <a:cs typeface="Arial" pitchFamily="34" charset="0"/>
            </a:endParaRPr>
          </a:p>
        </p:txBody>
      </p:sp>
      <p:sp>
        <p:nvSpPr>
          <p:cNvPr id="158724" name="Platshållare för bildnummer 3"/>
          <p:cNvSpPr>
            <a:spLocks noGrp="1"/>
          </p:cNvSpPr>
          <p:nvPr>
            <p:ph type="sldNum" sz="quarter" idx="5"/>
          </p:nvPr>
        </p:nvSpPr>
        <p:spPr>
          <a:noFill/>
        </p:spPr>
        <p:txBody>
          <a:bodyPr/>
          <a:lstStyle/>
          <a:p>
            <a:fld id="{FD22C89B-CE58-4BDF-8501-F7A157AB3F0F}" type="slidenum">
              <a:rPr lang="sv-SE" smtClean="0">
                <a:latin typeface="Syntax" pitchFamily="34" charset="0"/>
                <a:cs typeface="Arial" pitchFamily="34" charset="0"/>
              </a:rPr>
              <a:pPr/>
              <a:t>23</a:t>
            </a:fld>
            <a:endParaRPr lang="sv-SE" smtClean="0">
              <a:latin typeface="Syntax"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Platshållare för bildobjekt 1"/>
          <p:cNvSpPr>
            <a:spLocks noGrp="1" noRot="1" noChangeAspect="1" noTextEdit="1"/>
          </p:cNvSpPr>
          <p:nvPr>
            <p:ph type="sldImg"/>
          </p:nvPr>
        </p:nvSpPr>
        <p:spPr>
          <a:ln/>
        </p:spPr>
      </p:sp>
      <p:sp>
        <p:nvSpPr>
          <p:cNvPr id="159747" name="Platshållare för anteckningar 2"/>
          <p:cNvSpPr>
            <a:spLocks noGrp="1"/>
          </p:cNvSpPr>
          <p:nvPr>
            <p:ph type="body" idx="1"/>
          </p:nvPr>
        </p:nvSpPr>
        <p:spPr>
          <a:noFill/>
          <a:ln/>
        </p:spPr>
        <p:txBody>
          <a:bodyPr/>
          <a:lstStyle/>
          <a:p>
            <a:pPr eaLnBrk="1" hangingPunct="1">
              <a:spcBef>
                <a:spcPct val="0"/>
              </a:spcBef>
            </a:pPr>
            <a:endParaRPr lang="en-US" smtClean="0">
              <a:latin typeface="Arial" pitchFamily="34" charset="0"/>
              <a:cs typeface="Arial" pitchFamily="34" charset="0"/>
            </a:endParaRPr>
          </a:p>
        </p:txBody>
      </p:sp>
      <p:sp>
        <p:nvSpPr>
          <p:cNvPr id="159748" name="Platshållare för bildnummer 3"/>
          <p:cNvSpPr>
            <a:spLocks noGrp="1"/>
          </p:cNvSpPr>
          <p:nvPr>
            <p:ph type="sldNum" sz="quarter" idx="5"/>
          </p:nvPr>
        </p:nvSpPr>
        <p:spPr>
          <a:noFill/>
        </p:spPr>
        <p:txBody>
          <a:bodyPr/>
          <a:lstStyle/>
          <a:p>
            <a:fld id="{8C596794-849F-47E4-A83D-3BD34161B082}" type="slidenum">
              <a:rPr lang="sv-SE" smtClean="0">
                <a:latin typeface="Syntax" pitchFamily="34" charset="0"/>
                <a:cs typeface="Arial" pitchFamily="34" charset="0"/>
              </a:rPr>
              <a:pPr/>
              <a:t>57</a:t>
            </a:fld>
            <a:endParaRPr lang="sv-SE" smtClean="0">
              <a:latin typeface="Syntax"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D0BDBF-1B8E-4BAC-B605-66C51D7D1141}" type="slidenum">
              <a:rPr lang="ar-SA"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134C005-45DC-4F17-B411-5CE82C69B597}" type="slidenum">
              <a:rPr lang="ar-SA"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9D9DDF-C6ED-4709-B8A6-A148317CFDEA}" type="slidenum">
              <a:rPr lang="ar-SA"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C109109-9DA6-4C6F-ADE8-A887C573CE2E}" type="slidenum">
              <a:rPr lang="ar-SA"/>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533400" y="1752600"/>
            <a:ext cx="8077200" cy="4419600"/>
          </a:xfrm>
        </p:spPr>
        <p:txBody>
          <a:bodyPr/>
          <a:lstStyle>
            <a:lvl1pPr>
              <a:spcAft>
                <a:spcPts val="300"/>
              </a:spcAft>
              <a:defRPr baseline="0"/>
            </a:lvl1pPr>
            <a:lvl2pPr>
              <a:spcAft>
                <a:spcPts val="300"/>
              </a:spcAft>
              <a:defRPr/>
            </a:lvl2pPr>
            <a:lvl3pPr>
              <a:spcAft>
                <a:spcPts val="300"/>
              </a:spcAft>
              <a:defRPr/>
            </a:lvl3pPr>
            <a:lvl4pPr>
              <a:spcAft>
                <a:spcPts val="300"/>
              </a:spcAft>
              <a:defRPr/>
            </a:lvl4pPr>
            <a:lvl5pPr>
              <a:spcAft>
                <a:spcPts val="300"/>
              </a:spcAft>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Footer Placeholder 4"/>
          <p:cNvSpPr>
            <a:spLocks noGrp="1"/>
          </p:cNvSpPr>
          <p:nvPr>
            <p:ph type="ftr" sz="quarter" idx="16"/>
          </p:nvPr>
        </p:nvSpPr>
        <p:spPr>
          <a:xfrm>
            <a:off x="533400" y="6324600"/>
            <a:ext cx="5257800" cy="152400"/>
          </a:xfrm>
        </p:spPr>
        <p:txBody>
          <a:bodyPr lIns="0" tIns="0" rIns="0" bIns="0">
            <a:noAutofit/>
          </a:bodyPr>
          <a:lstStyle>
            <a:lvl1pPr algn="l">
              <a:defRPr sz="1000">
                <a:solidFill>
                  <a:schemeClr val="tx1"/>
                </a:solidFill>
                <a:latin typeface="Arial" pitchFamily="34" charset="0"/>
                <a:cs typeface="Arial" pitchFamily="34" charset="0"/>
              </a:defRPr>
            </a:lvl1pPr>
          </a:lstStyle>
          <a:p>
            <a:pPr>
              <a:defRPr/>
            </a:pPr>
            <a:endParaRPr lang="en-GB"/>
          </a:p>
        </p:txBody>
      </p:sp>
      <p:sp>
        <p:nvSpPr>
          <p:cNvPr id="5" name="Slide Number Placeholder 5"/>
          <p:cNvSpPr>
            <a:spLocks noGrp="1"/>
          </p:cNvSpPr>
          <p:nvPr>
            <p:ph type="sldNum" sz="quarter" idx="17"/>
          </p:nvPr>
        </p:nvSpPr>
        <p:spPr>
          <a:xfrm>
            <a:off x="7086600" y="6477000"/>
            <a:ext cx="1527175" cy="152400"/>
          </a:xfrm>
        </p:spPr>
        <p:txBody>
          <a:bodyPr lIns="0" tIns="0" rIns="0" bIns="0" anchor="t">
            <a:noAutofit/>
          </a:bodyPr>
          <a:lstStyle>
            <a:lvl1pPr algn="r">
              <a:defRPr sz="1000">
                <a:solidFill>
                  <a:schemeClr val="tx1"/>
                </a:solidFill>
                <a:latin typeface="Arial" pitchFamily="34" charset="0"/>
                <a:cs typeface="Arial" pitchFamily="34" charset="0"/>
              </a:defRPr>
            </a:lvl1pPr>
          </a:lstStyle>
          <a:p>
            <a:pPr>
              <a:defRPr/>
            </a:pPr>
            <a:fld id="{0164F7A9-26AF-4F4D-844D-C800DBCECAC2}" type="slidenum">
              <a:rPr lang="en-GB"/>
              <a:pPr>
                <a:defRPr/>
              </a:pPr>
              <a:t>‹#›</a:t>
            </a:fld>
            <a:endParaRPr lang="en-GB"/>
          </a:p>
        </p:txBody>
      </p:sp>
      <p:sp>
        <p:nvSpPr>
          <p:cNvPr id="6" name="Date Placeholder 3"/>
          <p:cNvSpPr>
            <a:spLocks noGrp="1"/>
          </p:cNvSpPr>
          <p:nvPr>
            <p:ph type="dt" sz="half" idx="18"/>
          </p:nvPr>
        </p:nvSpPr>
        <p:spPr>
          <a:xfrm>
            <a:off x="7086600" y="6324600"/>
            <a:ext cx="1524000" cy="152400"/>
          </a:xfrm>
        </p:spPr>
        <p:txBody>
          <a:bodyPr lIns="0" tIns="0" rIns="0" bIns="0" anchor="t">
            <a:noAutofit/>
          </a:bodyPr>
          <a:lstStyle>
            <a:lvl1pPr algn="r">
              <a:defRPr sz="1000">
                <a:solidFill>
                  <a:schemeClr val="tx1"/>
                </a:solidFill>
                <a:latin typeface="Arial" pitchFamily="34" charset="0"/>
                <a:cs typeface="Arial" pitchFamily="34" charset="0"/>
              </a:defRPr>
            </a:lvl1pPr>
          </a:lstStyle>
          <a:p>
            <a:pPr>
              <a:defRPr/>
            </a:pP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3B8E0-FBA1-4FE5-AB00-C3142B5C7498}" type="slidenum">
              <a:rPr lang="ar-SA"/>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F21C35E-651A-4628-B4A1-777FC7860B4D}" type="slidenum">
              <a:rPr lang="ar-SA"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9C4ADD-A920-4639-A889-A25D8DCB44DE}" type="slidenum">
              <a:rPr lang="ar-SA"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ABCE176-23CA-4C0D-9C6E-98CD1F4E07BD}" type="slidenum">
              <a:rPr lang="ar-SA"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13F6C8F-57FF-4099-A5A1-53FFE1F96932}" type="slidenum">
              <a:rPr lang="ar-SA"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5E8FF7E-3F5E-4F7F-8AA1-2A70F5EC6C67}" type="slidenum">
              <a:rPr lang="ar-SA"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1A30644-1BCF-4542-B1FC-691DD9D426BC}" type="slidenum">
              <a:rPr lang="ar-SA"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CA88E3A-76DA-436B-972B-B8A6C1EFA47F}" type="slidenum">
              <a:rPr lang="ar-SA"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015F2B4-7C9F-4D80-AB08-03D3411D75CB}" type="slidenum">
              <a:rPr lang="ar-SA"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72C01976-09A0-4BDB-B762-0153169BC492}" type="slidenum">
              <a:rPr lang="ar-SA"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 id="2147483748" r:id="rId13"/>
    <p:sldLayoutId id="2147483749" r:id="rId14"/>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p:txBody>
          <a:bodyPr/>
          <a:lstStyle/>
          <a:p>
            <a:pPr algn="ctr" rtl="0">
              <a:buNone/>
            </a:pPr>
            <a:endParaRPr lang="en-US" dirty="0" smtClean="0"/>
          </a:p>
          <a:p>
            <a:pPr algn="ctr" rtl="0">
              <a:buNone/>
            </a:pPr>
            <a:endParaRPr lang="en-US" dirty="0"/>
          </a:p>
          <a:p>
            <a:pPr algn="ctr" rtl="0">
              <a:buNone/>
            </a:pPr>
            <a:endParaRPr lang="en-US" dirty="0" smtClean="0"/>
          </a:p>
          <a:p>
            <a:pPr algn="ctr" rtl="0">
              <a:buNone/>
            </a:pPr>
            <a:endParaRPr lang="en-US" dirty="0"/>
          </a:p>
          <a:p>
            <a:pPr algn="ctr" rtl="0">
              <a:buNone/>
            </a:pPr>
            <a:endParaRPr lang="en-US" dirty="0" smtClean="0"/>
          </a:p>
          <a:p>
            <a:pPr algn="ctr" rtl="0">
              <a:buNone/>
            </a:pPr>
            <a:r>
              <a:rPr lang="en-US" sz="6600" dirty="0" smtClean="0"/>
              <a:t>Basel III</a:t>
            </a:r>
            <a:endParaRPr lang="ar-JO" sz="6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64F2ADB8-4A40-4F22-9930-8996EC80552B}" type="slidenum">
              <a:rPr lang="en-US"/>
              <a:pPr>
                <a:defRPr/>
              </a:pPr>
              <a:t>10</a:t>
            </a:fld>
            <a:r>
              <a:rPr lang="en-US" dirty="0"/>
              <a:t>-</a:t>
            </a:r>
          </a:p>
        </p:txBody>
      </p:sp>
      <p:sp>
        <p:nvSpPr>
          <p:cNvPr id="6148"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a:p>
            <a:pPr marL="342900" indent="-342900" rtl="1"/>
            <a:r>
              <a:rPr lang="ar-JO" sz="2800" u="sng">
                <a:solidFill>
                  <a:schemeClr val="tx1"/>
                </a:solidFill>
              </a:rPr>
              <a:t>التعديل </a:t>
            </a:r>
            <a:r>
              <a:rPr lang="ar-EG" sz="2800" u="sng">
                <a:solidFill>
                  <a:schemeClr val="tx1"/>
                </a:solidFill>
              </a:rPr>
              <a:t>الثالث</a:t>
            </a:r>
            <a:r>
              <a:rPr lang="ar-JO" sz="2800" u="sng">
                <a:solidFill>
                  <a:schemeClr val="tx1"/>
                </a:solidFill>
              </a:rPr>
              <a:t>:</a:t>
            </a:r>
            <a:r>
              <a:rPr lang="ar-JO" sz="2800">
                <a:solidFill>
                  <a:schemeClr val="tx1"/>
                </a:solidFill>
              </a:rPr>
              <a:t> </a:t>
            </a:r>
            <a:endParaRPr lang="en-US" sz="2000" dirty="0">
              <a:solidFill>
                <a:schemeClr val="tx1"/>
              </a:solidFill>
            </a:endParaRPr>
          </a:p>
          <a:p>
            <a:pPr marL="342900" indent="-342900" algn="just" rtl="1"/>
            <a:r>
              <a:rPr lang="ar-JO" sz="2000">
                <a:solidFill>
                  <a:schemeClr val="tx1"/>
                </a:solidFill>
              </a:rPr>
              <a:t>طرح الاستثناءات من رأس المال التنظيمي من رأس المال عالي الجودة </a:t>
            </a:r>
            <a:r>
              <a:rPr lang="en-US" sz="2000" dirty="0">
                <a:solidFill>
                  <a:schemeClr val="tx1"/>
                </a:solidFill>
              </a:rPr>
              <a:t>(Common Equity)</a:t>
            </a:r>
            <a:r>
              <a:rPr lang="ar-JO" sz="2000">
                <a:solidFill>
                  <a:schemeClr val="tx1"/>
                </a:solidFill>
              </a:rPr>
              <a:t> بدلاً من طرح (50%) منها من رأس المال الأساسي </a:t>
            </a:r>
            <a:r>
              <a:rPr lang="en-US" sz="2000" dirty="0">
                <a:solidFill>
                  <a:schemeClr val="tx1"/>
                </a:solidFill>
              </a:rPr>
              <a:t>(Tier 1)</a:t>
            </a:r>
            <a:r>
              <a:rPr lang="ar-JO" sz="2000">
                <a:solidFill>
                  <a:schemeClr val="tx1"/>
                </a:solidFill>
              </a:rPr>
              <a:t> و(50%) منهـا مـن رأس المـال الإضافي </a:t>
            </a:r>
            <a:r>
              <a:rPr lang="en-US" sz="2000" dirty="0">
                <a:solidFill>
                  <a:schemeClr val="tx1"/>
                </a:solidFill>
              </a:rPr>
              <a:t> (Tier 2)</a:t>
            </a:r>
            <a:r>
              <a:rPr lang="ar-JO" sz="2000">
                <a:solidFill>
                  <a:schemeClr val="tx1"/>
                </a:solidFill>
              </a:rPr>
              <a:t>، علماً بأن هذا التعديل سيُطبق تدريجياً على فترة خمسة سنوات اعتباراً من بداية عام 2014 وحتى بداية عام 2018 وبنسبة (20%) من هذه الاستثمارات لكل سنة.</a:t>
            </a:r>
            <a:endParaRPr lang="en-US" sz="2000" dirty="0">
              <a:solidFill>
                <a:schemeClr val="tx1"/>
              </a:solidFill>
            </a:endParaRPr>
          </a:p>
          <a:p>
            <a:pPr marL="342900" indent="-342900" rtl="1"/>
            <a:endParaRPr lang="ar-EG" sz="2000" u="sng">
              <a:solidFill>
                <a:schemeClr val="tx1"/>
              </a:solidFill>
            </a:endParaRPr>
          </a:p>
          <a:p>
            <a:pPr marL="342900" indent="-342900" algn="just" rtl="1">
              <a:lnSpc>
                <a:spcPct val="80000"/>
              </a:lnSpc>
              <a:spcBef>
                <a:spcPct val="20000"/>
              </a:spcBef>
              <a:buClr>
                <a:schemeClr val="accent1"/>
              </a:buClr>
              <a:buSzPct val="65000"/>
              <a:buFont typeface="Wingdings" pitchFamily="2" charset="2"/>
              <a:buChar char="n"/>
            </a:pPr>
            <a:endParaRPr lang="ar-SA" sz="2600" b="0">
              <a:solidFill>
                <a:schemeClr val="tx1"/>
              </a:solidFill>
              <a:latin typeface="Arial" pitchFamily="34" charset="0"/>
              <a:cs typeface="Simplified Arabic" pitchFamily="2" charset="-78"/>
            </a:endParaRPr>
          </a:p>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04E711E1-4D81-4517-9E07-D616789B2624}" type="slidenum">
              <a:rPr lang="en-US"/>
              <a:pPr>
                <a:defRPr/>
              </a:pPr>
              <a:t>11</a:t>
            </a:fld>
            <a:r>
              <a:rPr lang="en-US" dirty="0"/>
              <a:t>-</a:t>
            </a:r>
          </a:p>
        </p:txBody>
      </p:sp>
      <p:sp>
        <p:nvSpPr>
          <p:cNvPr id="7172"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dirty="0">
              <a:solidFill>
                <a:schemeClr val="tx1"/>
              </a:solidFill>
              <a:latin typeface="Times New Roman" pitchFamily="18" charset="0"/>
              <a:cs typeface="Times New Roman" pitchFamily="18" charset="0"/>
            </a:endParaRPr>
          </a:p>
          <a:p>
            <a:pPr marL="342900" indent="-342900" rtl="1"/>
            <a:r>
              <a:rPr lang="ar-JO" sz="2800" u="sng" dirty="0">
                <a:solidFill>
                  <a:schemeClr val="tx1"/>
                </a:solidFill>
              </a:rPr>
              <a:t>التعديل </a:t>
            </a:r>
            <a:r>
              <a:rPr lang="ar-EG" sz="2800" u="sng" dirty="0">
                <a:solidFill>
                  <a:schemeClr val="tx1"/>
                </a:solidFill>
              </a:rPr>
              <a:t>الرابع</a:t>
            </a:r>
            <a:r>
              <a:rPr lang="ar-JO" sz="2800" u="sng" dirty="0">
                <a:solidFill>
                  <a:schemeClr val="tx1"/>
                </a:solidFill>
              </a:rPr>
              <a:t>:</a:t>
            </a:r>
            <a:r>
              <a:rPr lang="ar-JO" sz="2800" dirty="0">
                <a:solidFill>
                  <a:schemeClr val="tx1"/>
                </a:solidFill>
              </a:rPr>
              <a:t> </a:t>
            </a:r>
            <a:endParaRPr lang="en-US" sz="2000" dirty="0">
              <a:solidFill>
                <a:schemeClr val="tx1"/>
              </a:solidFill>
            </a:endParaRPr>
          </a:p>
          <a:p>
            <a:pPr marL="342900" indent="-342900" algn="just" rtl="1"/>
            <a:r>
              <a:rPr lang="ar-JO" sz="2000" dirty="0">
                <a:solidFill>
                  <a:schemeClr val="tx1"/>
                </a:solidFill>
              </a:rPr>
              <a:t>إضافـة هـامش حمايـة تحفظـي </a:t>
            </a:r>
            <a:r>
              <a:rPr lang="en-US" sz="2000" dirty="0">
                <a:solidFill>
                  <a:schemeClr val="tx1"/>
                </a:solidFill>
              </a:rPr>
              <a:t>(Conservation Buffer)</a:t>
            </a:r>
            <a:r>
              <a:rPr lang="ar-JO" sz="2000" dirty="0">
                <a:solidFill>
                  <a:schemeClr val="tx1"/>
                </a:solidFill>
              </a:rPr>
              <a:t> بنسبة (</a:t>
            </a:r>
            <a:r>
              <a:rPr lang="en-US" sz="2000" dirty="0">
                <a:solidFill>
                  <a:schemeClr val="tx1"/>
                </a:solidFill>
              </a:rPr>
              <a:t>2.5%</a:t>
            </a:r>
            <a:r>
              <a:rPr lang="ar-JO" sz="2000" dirty="0">
                <a:solidFill>
                  <a:schemeClr val="tx1"/>
                </a:solidFill>
              </a:rPr>
              <a:t>) من الموجودات المُرجحة بالمخاطر على أن يتكون من رأس المال عالي الجودة </a:t>
            </a:r>
            <a:r>
              <a:rPr lang="en-US" sz="2000" dirty="0">
                <a:solidFill>
                  <a:schemeClr val="tx1"/>
                </a:solidFill>
              </a:rPr>
              <a:t> (Common Equity)</a:t>
            </a:r>
            <a:r>
              <a:rPr lang="ar-JO" sz="2000" dirty="0">
                <a:solidFill>
                  <a:schemeClr val="tx1"/>
                </a:solidFill>
              </a:rPr>
              <a:t>، وسيتم إضافة هذا الهامش بشكل تدريجي اعتباراً من عام 2016 إلى عام 2019 مما سيرفع الحد الأدنى من رأس المال عالي الجودة </a:t>
            </a:r>
            <a:r>
              <a:rPr lang="en-US" sz="2000" dirty="0">
                <a:solidFill>
                  <a:schemeClr val="tx1"/>
                </a:solidFill>
              </a:rPr>
              <a:t>(Common Equity)</a:t>
            </a:r>
            <a:r>
              <a:rPr lang="ar-JO" sz="2000" dirty="0">
                <a:solidFill>
                  <a:schemeClr val="tx1"/>
                </a:solidFill>
              </a:rPr>
              <a:t> إلى (7%) بحلول عام 2019.</a:t>
            </a:r>
            <a:endParaRPr lang="en-US" sz="2000" dirty="0">
              <a:solidFill>
                <a:schemeClr val="tx1"/>
              </a:solidFill>
            </a:endParaRPr>
          </a:p>
          <a:p>
            <a:pPr marL="342900" indent="-342900" rtl="1"/>
            <a:endParaRPr lang="en-US" sz="2000" u="sng" dirty="0">
              <a:solidFill>
                <a:schemeClr val="tx1"/>
              </a:solidFill>
            </a:endParaRPr>
          </a:p>
          <a:p>
            <a:pPr marL="342900" indent="-342900" algn="just" rtl="1">
              <a:lnSpc>
                <a:spcPct val="80000"/>
              </a:lnSpc>
              <a:spcBef>
                <a:spcPct val="20000"/>
              </a:spcBef>
              <a:buClr>
                <a:schemeClr val="accent1"/>
              </a:buClr>
              <a:buSzPct val="65000"/>
              <a:buFont typeface="Wingdings" pitchFamily="2" charset="2"/>
              <a:buChar char="n"/>
            </a:pPr>
            <a:endParaRPr lang="ar-SA" sz="2600" b="0" dirty="0">
              <a:solidFill>
                <a:schemeClr val="tx1"/>
              </a:solidFill>
              <a:latin typeface="Arial" pitchFamily="34" charset="0"/>
              <a:cs typeface="Simplified Arabic" pitchFamily="2" charset="-78"/>
            </a:endParaRPr>
          </a:p>
          <a:p>
            <a:pPr marL="342900" indent="-342900" algn="just" rtl="1">
              <a:spcBef>
                <a:spcPct val="20000"/>
              </a:spcBef>
              <a:buFontTx/>
              <a:buChar char="•"/>
            </a:pPr>
            <a:endParaRPr lang="ar-SA" sz="3200" b="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C686B97E-FFCA-45F6-9142-1CD7F7D84D29}" type="slidenum">
              <a:rPr lang="en-US"/>
              <a:pPr>
                <a:defRPr/>
              </a:pPr>
              <a:t>12</a:t>
            </a:fld>
            <a:r>
              <a:rPr lang="en-US" dirty="0"/>
              <a:t>-</a:t>
            </a:r>
          </a:p>
        </p:txBody>
      </p:sp>
      <p:sp>
        <p:nvSpPr>
          <p:cNvPr id="8196"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a:p>
            <a:pPr marL="342900" indent="-342900" rtl="1"/>
            <a:r>
              <a:rPr lang="ar-JO" sz="2800" u="sng">
                <a:solidFill>
                  <a:schemeClr val="tx1"/>
                </a:solidFill>
              </a:rPr>
              <a:t>التعديل الخامس:</a:t>
            </a:r>
            <a:r>
              <a:rPr lang="ar-JO" sz="2800">
                <a:solidFill>
                  <a:schemeClr val="tx1"/>
                </a:solidFill>
              </a:rPr>
              <a:t> </a:t>
            </a:r>
            <a:endParaRPr lang="en-US" sz="2000" dirty="0">
              <a:solidFill>
                <a:schemeClr val="tx1"/>
              </a:solidFill>
            </a:endParaRPr>
          </a:p>
          <a:p>
            <a:pPr marL="342900" indent="-342900" rtl="1"/>
            <a:r>
              <a:rPr lang="ar-JO" sz="2000">
                <a:solidFill>
                  <a:schemeClr val="tx1"/>
                </a:solidFill>
              </a:rPr>
              <a:t>رفع أوزان المخاطر الترجيحية لعمليات التوريق والمشتقات المالية المعقدة وأدوات المتاجرة، حيث سيُطبق هذا التعديل اعتباراً من نهاية عام 2011.</a:t>
            </a:r>
            <a:endParaRPr lang="en-US" sz="2000" u="sng" dirty="0">
              <a:solidFill>
                <a:schemeClr val="tx1"/>
              </a:solidFill>
            </a:endParaRPr>
          </a:p>
          <a:p>
            <a:pPr marL="342900" indent="-342900" rtl="1"/>
            <a:endParaRPr lang="ar-SA" sz="3200" b="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11B9ED09-AF31-40BA-95F3-E651B6FAA7D4}" type="slidenum">
              <a:rPr lang="en-US"/>
              <a:pPr>
                <a:defRPr/>
              </a:pPr>
              <a:t>13</a:t>
            </a:fld>
            <a:r>
              <a:rPr lang="en-US" dirty="0"/>
              <a:t>-</a:t>
            </a:r>
          </a:p>
        </p:txBody>
      </p:sp>
      <p:sp>
        <p:nvSpPr>
          <p:cNvPr id="9220"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dirty="0">
              <a:solidFill>
                <a:schemeClr val="tx1"/>
              </a:solidFill>
              <a:latin typeface="Times New Roman" pitchFamily="18" charset="0"/>
              <a:cs typeface="Times New Roman" pitchFamily="18" charset="0"/>
            </a:endParaRPr>
          </a:p>
          <a:p>
            <a:pPr marL="342900" indent="-342900" rtl="1"/>
            <a:r>
              <a:rPr lang="ar-JO" sz="2800" u="sng" dirty="0">
                <a:solidFill>
                  <a:schemeClr val="tx1"/>
                </a:solidFill>
              </a:rPr>
              <a:t>التعديل السادس:</a:t>
            </a:r>
            <a:r>
              <a:rPr lang="ar-JO" sz="2800" dirty="0">
                <a:solidFill>
                  <a:schemeClr val="tx1"/>
                </a:solidFill>
              </a:rPr>
              <a:t> </a:t>
            </a:r>
            <a:endParaRPr lang="en-US" sz="2000" dirty="0">
              <a:solidFill>
                <a:schemeClr val="tx1"/>
              </a:solidFill>
            </a:endParaRPr>
          </a:p>
          <a:p>
            <a:pPr marL="342900" indent="-342900" rtl="1"/>
            <a:r>
              <a:rPr lang="ar-JO" sz="2000" dirty="0">
                <a:solidFill>
                  <a:schemeClr val="tx1"/>
                </a:solidFill>
              </a:rPr>
              <a:t>إلغاء رأس المال المساند </a:t>
            </a:r>
            <a:r>
              <a:rPr lang="en-US" sz="2000" dirty="0">
                <a:solidFill>
                  <a:schemeClr val="tx1"/>
                </a:solidFill>
              </a:rPr>
              <a:t>(Tier 3)</a:t>
            </a:r>
            <a:r>
              <a:rPr lang="ar-JO" sz="2000" dirty="0">
                <a:solidFill>
                  <a:schemeClr val="tx1"/>
                </a:solidFill>
              </a:rPr>
              <a:t>: رأس المال المساند عبارة عن قرض مساند قصير الأجل (لأجل سنتين) يحصل عليه البنك لدعم رأسماله وهو يحمل صفات مشتركة بين رأس المال والدين، كون الجهة التي تقدم هذا القرض تتنازل عن حق الأولوية في السداد.</a:t>
            </a:r>
            <a:endParaRPr lang="en-US" sz="2000" dirty="0">
              <a:solidFill>
                <a:schemeClr val="tx1"/>
              </a:solidFill>
            </a:endParaRPr>
          </a:p>
          <a:p>
            <a:pPr marL="342900" indent="-342900" rtl="1"/>
            <a:endParaRPr lang="ar-JO" sz="2000" u="sng" dirty="0">
              <a:solidFill>
                <a:schemeClr val="tx1"/>
              </a:solidFill>
            </a:endParaRPr>
          </a:p>
          <a:p>
            <a:pPr marL="342900" indent="-342900" rtl="1"/>
            <a:endParaRPr lang="ar-JO" sz="2000" u="sng" dirty="0">
              <a:solidFill>
                <a:schemeClr val="tx1"/>
              </a:solidFill>
            </a:endParaRPr>
          </a:p>
          <a:p>
            <a:pPr marL="342900" indent="-342900" rtl="1"/>
            <a:endParaRPr lang="ar-SA" sz="3200" b="0" dirty="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603845E7-530C-4A5B-9364-B3365B2AA6F1}" type="slidenum">
              <a:rPr lang="en-US"/>
              <a:pPr>
                <a:defRPr/>
              </a:pPr>
              <a:t>14</a:t>
            </a:fld>
            <a:r>
              <a:rPr lang="en-US" dirty="0"/>
              <a:t>-</a:t>
            </a:r>
          </a:p>
        </p:txBody>
      </p:sp>
      <p:sp>
        <p:nvSpPr>
          <p:cNvPr id="10244"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dirty="0">
              <a:solidFill>
                <a:schemeClr val="tx1"/>
              </a:solidFill>
              <a:latin typeface="Times New Roman" pitchFamily="18" charset="0"/>
              <a:cs typeface="Times New Roman" pitchFamily="18" charset="0"/>
            </a:endParaRPr>
          </a:p>
          <a:p>
            <a:pPr marL="342900" indent="-342900" rtl="1"/>
            <a:r>
              <a:rPr lang="ar-JO" sz="2800" u="sng" dirty="0">
                <a:solidFill>
                  <a:schemeClr val="tx1"/>
                </a:solidFill>
              </a:rPr>
              <a:t>التعديل السابع:</a:t>
            </a:r>
            <a:r>
              <a:rPr lang="ar-JO" sz="2800" dirty="0">
                <a:solidFill>
                  <a:schemeClr val="tx1"/>
                </a:solidFill>
              </a:rPr>
              <a:t> </a:t>
            </a:r>
            <a:endParaRPr lang="en-US" sz="2000" dirty="0">
              <a:solidFill>
                <a:schemeClr val="tx1"/>
              </a:solidFill>
            </a:endParaRPr>
          </a:p>
          <a:p>
            <a:pPr marL="342900" indent="-342900" rtl="1"/>
            <a:r>
              <a:rPr lang="ar-JO" sz="2000" dirty="0">
                <a:solidFill>
                  <a:schemeClr val="tx1"/>
                </a:solidFill>
              </a:rPr>
              <a:t>إضافة هامش إضافي يتعلق بمراحل دورة الأعمال </a:t>
            </a:r>
            <a:r>
              <a:rPr lang="en-US" sz="2000" dirty="0">
                <a:solidFill>
                  <a:schemeClr val="tx1"/>
                </a:solidFill>
              </a:rPr>
              <a:t> (Countercyclical Buffer)</a:t>
            </a:r>
            <a:r>
              <a:rPr lang="ar-JO" sz="2000" dirty="0">
                <a:solidFill>
                  <a:schemeClr val="tx1"/>
                </a:solidFill>
              </a:rPr>
              <a:t> يتراوح من (صفر – </a:t>
            </a:r>
            <a:r>
              <a:rPr lang="en-US" sz="2000" dirty="0">
                <a:solidFill>
                  <a:schemeClr val="tx1"/>
                </a:solidFill>
              </a:rPr>
              <a:t>2.5%</a:t>
            </a:r>
            <a:r>
              <a:rPr lang="ar-JO" sz="2000" dirty="0">
                <a:solidFill>
                  <a:schemeClr val="tx1"/>
                </a:solidFill>
              </a:rPr>
              <a:t>) من الموجودات المرجحة بالمخاطر , حيث سيضاف بشكل تدريجي اعتبارا من عام 2016 وحتى 2019, وذلك وفقاً للظروف المحلية للدولة, علما بان هذا الهامش سيضاف فقط عندما يحصل في الدولة نمو مرتفع للائتمان قد ينتج عنه مخاطر مرتفعة على النظام المصرفي والمالي.</a:t>
            </a:r>
            <a:r>
              <a:rPr lang="en-US" sz="2000" dirty="0">
                <a:solidFill>
                  <a:schemeClr val="tx1"/>
                </a:solidFill>
              </a:rPr>
              <a:t> </a:t>
            </a:r>
            <a:r>
              <a:rPr lang="ar-JO" sz="2000" dirty="0">
                <a:solidFill>
                  <a:schemeClr val="tx1"/>
                </a:solidFill>
              </a:rPr>
              <a:t> </a:t>
            </a:r>
            <a:r>
              <a:rPr lang="ar-JO" sz="2000" u="sng" dirty="0">
                <a:solidFill>
                  <a:schemeClr val="tx1"/>
                </a:solidFill>
              </a:rPr>
              <a:t>وفي حال تم </a:t>
            </a:r>
            <a:r>
              <a:rPr lang="ar-JO" sz="2000" u="sng" dirty="0" err="1">
                <a:solidFill>
                  <a:schemeClr val="tx1"/>
                </a:solidFill>
              </a:rPr>
              <a:t>اضافة</a:t>
            </a:r>
            <a:r>
              <a:rPr lang="ar-JO" sz="2000" u="sng" dirty="0">
                <a:solidFill>
                  <a:schemeClr val="tx1"/>
                </a:solidFill>
              </a:rPr>
              <a:t> هذا الهامش سيرتفع الحد </a:t>
            </a:r>
            <a:r>
              <a:rPr lang="ar-JO" sz="2000" u="sng" dirty="0" err="1">
                <a:solidFill>
                  <a:schemeClr val="tx1"/>
                </a:solidFill>
              </a:rPr>
              <a:t>الادنى</a:t>
            </a:r>
            <a:r>
              <a:rPr lang="ar-JO" sz="2000" u="sng" dirty="0">
                <a:solidFill>
                  <a:schemeClr val="tx1"/>
                </a:solidFill>
              </a:rPr>
              <a:t> لنسبة كفاية رأس المال </a:t>
            </a:r>
            <a:r>
              <a:rPr lang="ar-JO" sz="2000" u="sng" dirty="0" err="1">
                <a:solidFill>
                  <a:schemeClr val="tx1"/>
                </a:solidFill>
              </a:rPr>
              <a:t>الى</a:t>
            </a:r>
            <a:r>
              <a:rPr lang="ar-JO" sz="2000" u="sng" dirty="0">
                <a:solidFill>
                  <a:schemeClr val="tx1"/>
                </a:solidFill>
              </a:rPr>
              <a:t> (</a:t>
            </a:r>
            <a:r>
              <a:rPr lang="en-US" sz="2000" u="sng" dirty="0">
                <a:solidFill>
                  <a:schemeClr val="tx1"/>
                </a:solidFill>
              </a:rPr>
              <a:t>13%</a:t>
            </a:r>
            <a:r>
              <a:rPr lang="ar-JO" sz="2000" u="sng" dirty="0">
                <a:solidFill>
                  <a:schemeClr val="tx1"/>
                </a:solidFill>
              </a:rPr>
              <a:t>) في عام 2019.</a:t>
            </a:r>
            <a:endParaRPr lang="en-US" sz="2000" u="sng" dirty="0">
              <a:solidFill>
                <a:schemeClr val="tx1"/>
              </a:solidFill>
            </a:endParaRPr>
          </a:p>
          <a:p>
            <a:pPr marL="342900" indent="-342900" rtl="1"/>
            <a:endParaRPr lang="ar-JO" sz="2000" u="sng"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050FDDF4-279F-4E47-AF67-59040C4B5978}" type="slidenum">
              <a:rPr lang="en-US"/>
              <a:pPr>
                <a:defRPr/>
              </a:pPr>
              <a:t>15</a:t>
            </a:fld>
            <a:r>
              <a:rPr lang="en-US" dirty="0"/>
              <a:t>-</a:t>
            </a:r>
          </a:p>
        </p:txBody>
      </p:sp>
      <p:sp>
        <p:nvSpPr>
          <p:cNvPr id="11268"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a:p>
            <a:pPr marL="342900" indent="-342900" rtl="1"/>
            <a:r>
              <a:rPr lang="ar-JO" sz="2800" u="sng">
                <a:solidFill>
                  <a:schemeClr val="tx1"/>
                </a:solidFill>
              </a:rPr>
              <a:t>التعديل الثامن:</a:t>
            </a:r>
            <a:r>
              <a:rPr lang="ar-JO" sz="2800">
                <a:solidFill>
                  <a:schemeClr val="tx1"/>
                </a:solidFill>
              </a:rPr>
              <a:t> </a:t>
            </a:r>
            <a:endParaRPr lang="en-US" sz="2000" dirty="0">
              <a:solidFill>
                <a:schemeClr val="tx1"/>
              </a:solidFill>
            </a:endParaRPr>
          </a:p>
          <a:p>
            <a:pPr marL="342900" indent="-342900" rtl="1"/>
            <a:r>
              <a:rPr lang="ar-JO" sz="2000">
                <a:solidFill>
                  <a:schemeClr val="tx1"/>
                </a:solidFill>
              </a:rPr>
              <a:t>تطبيق نسبة الرافعة المالية </a:t>
            </a:r>
            <a:r>
              <a:rPr lang="en-US" sz="2000" dirty="0">
                <a:solidFill>
                  <a:schemeClr val="tx1"/>
                </a:solidFill>
              </a:rPr>
              <a:t>(Leverage Ratio)</a:t>
            </a:r>
            <a:r>
              <a:rPr lang="ar-JO" sz="2000">
                <a:solidFill>
                  <a:schemeClr val="tx1"/>
                </a:solidFill>
              </a:rPr>
              <a:t> وبحد أدنى (3%)، والتي يتم احتسابها بقسمة رأس المال الأساسي على إجمالي الموجودات ( وقد تم اضافة الموجودات خارج الميزانية)، وذلك بشكل تجريبي اعتباراً من بداية عام 2013 وحتى بداية عام 2017 وبناءً على نتائج هذه التجربة سيتم إجراء التعديلات النهائية على هذه النسبة في النصف الأول من عام 2017,وستطبق فعلياً في بداية عام 2018.</a:t>
            </a:r>
            <a:endParaRPr lang="en-US" sz="2000" dirty="0">
              <a:solidFill>
                <a:schemeClr val="tx1"/>
              </a:solidFill>
            </a:endParaRPr>
          </a:p>
          <a:p>
            <a:pPr marL="342900" indent="-342900" rtl="1"/>
            <a:r>
              <a:rPr lang="ar-JO" sz="2000" u="sng">
                <a:solidFill>
                  <a:schemeClr val="tx1"/>
                </a:solidFill>
              </a:rPr>
              <a:t> </a:t>
            </a:r>
          </a:p>
          <a:p>
            <a:pPr marL="342900" indent="-342900" rtl="1"/>
            <a:endParaRPr lang="ar-JO" sz="2000" u="sng">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3AF51A1C-9DD9-4510-A229-EF70172D6F8D}" type="slidenum">
              <a:rPr lang="en-US"/>
              <a:pPr>
                <a:defRPr/>
              </a:pPr>
              <a:t>16</a:t>
            </a:fld>
            <a:r>
              <a:rPr lang="en-US" dirty="0"/>
              <a:t>-</a:t>
            </a:r>
          </a:p>
        </p:txBody>
      </p:sp>
      <p:sp>
        <p:nvSpPr>
          <p:cNvPr id="12292"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dirty="0">
              <a:solidFill>
                <a:schemeClr val="tx1"/>
              </a:solidFill>
              <a:latin typeface="Times New Roman" pitchFamily="18" charset="0"/>
              <a:cs typeface="Times New Roman" pitchFamily="18" charset="0"/>
            </a:endParaRPr>
          </a:p>
          <a:p>
            <a:pPr marL="342900" indent="-342900" rtl="1"/>
            <a:r>
              <a:rPr lang="ar-JO" sz="2800" u="sng" dirty="0">
                <a:solidFill>
                  <a:schemeClr val="tx1"/>
                </a:solidFill>
              </a:rPr>
              <a:t>التعديل التاسع:</a:t>
            </a:r>
            <a:r>
              <a:rPr lang="ar-JO" sz="2800" dirty="0">
                <a:solidFill>
                  <a:schemeClr val="tx1"/>
                </a:solidFill>
              </a:rPr>
              <a:t> </a:t>
            </a:r>
            <a:endParaRPr lang="en-US" sz="2000" dirty="0">
              <a:solidFill>
                <a:schemeClr val="tx1"/>
              </a:solidFill>
            </a:endParaRPr>
          </a:p>
          <a:p>
            <a:pPr marL="342900" indent="-342900" rtl="1"/>
            <a:r>
              <a:rPr lang="ar-JO" sz="2000" dirty="0">
                <a:solidFill>
                  <a:schemeClr val="tx1"/>
                </a:solidFill>
              </a:rPr>
              <a:t>تطبيق نسبتين لمراقبة سيولة البنوك الأولى تسمى نسبة تغطية السيولة </a:t>
            </a:r>
            <a:r>
              <a:rPr lang="en-US" sz="2000" dirty="0">
                <a:solidFill>
                  <a:schemeClr val="tx1"/>
                </a:solidFill>
              </a:rPr>
              <a:t> (Liquidity Coverage Ratio</a:t>
            </a:r>
            <a:r>
              <a:rPr lang="ar-JO" sz="2000" dirty="0">
                <a:solidFill>
                  <a:schemeClr val="tx1"/>
                </a:solidFill>
              </a:rPr>
              <a:t>) وسيتم تطبيقها اعتباراً من بداية عام 2015 بعد فترة مراقبة لهذه النسبة ستبدأ اعتباراً من بداية عام 2011 (يُقصد بفترة المراقبة مراقبة النسبة لدى البنوك دون إلزام البنوك بتطبيقها رسمياً، حيث سيبدأ التطبيق الفعلي في بداية عام 2015).</a:t>
            </a:r>
            <a:endParaRPr lang="en-US" sz="2000" dirty="0">
              <a:solidFill>
                <a:schemeClr val="tx1"/>
              </a:solidFill>
            </a:endParaRPr>
          </a:p>
          <a:p>
            <a:pPr marL="342900" indent="-342900" rtl="1"/>
            <a:endParaRPr lang="ar-JO" sz="2000" dirty="0">
              <a:solidFill>
                <a:schemeClr val="tx1"/>
              </a:solidFill>
            </a:endParaRPr>
          </a:p>
          <a:p>
            <a:pPr marL="342900" indent="-342900" rtl="1"/>
            <a:r>
              <a:rPr lang="ar-JO" sz="2000" dirty="0">
                <a:solidFill>
                  <a:schemeClr val="tx1"/>
                </a:solidFill>
              </a:rPr>
              <a:t>أما النسبة الثانية التي تُسمى نسبة التمويل الصافي المستقر </a:t>
            </a:r>
            <a:r>
              <a:rPr lang="en-US" sz="2000" dirty="0">
                <a:solidFill>
                  <a:schemeClr val="tx1"/>
                </a:solidFill>
              </a:rPr>
              <a:t>(Net Stable Funding Ratio)</a:t>
            </a:r>
            <a:r>
              <a:rPr lang="ar-JO" sz="2000" dirty="0">
                <a:solidFill>
                  <a:schemeClr val="tx1"/>
                </a:solidFill>
              </a:rPr>
              <a:t> ستُطبق رسمياً في بداية عام 2018 بعد فترة مراقبة تبدأ في بداية عام 2012، وستقوم لجنة بازل بإعداد تقارير لمراقبة هاتين النسبتين وخلال الفترة الانتقالية (فترة المراقبة) ستستمر بمراجعة مدى تأثير هاتين النسبتين على الأسواق المالية ونمو الائتمان والنمو الاقتصادي.</a:t>
            </a:r>
            <a:endParaRPr lang="en-US" sz="20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p:txBody>
          <a:bodyPr/>
          <a:lstStyle/>
          <a:p>
            <a:r>
              <a:rPr lang="ar-JO" smtClean="0"/>
              <a:t>بازل 3</a:t>
            </a:r>
            <a:endParaRPr lang="en-US" dirty="0" smtClean="0"/>
          </a:p>
        </p:txBody>
      </p:sp>
      <p:sp>
        <p:nvSpPr>
          <p:cNvPr id="431107" name="Rectangle 3"/>
          <p:cNvSpPr>
            <a:spLocks noGrp="1" noChangeArrowheads="1"/>
          </p:cNvSpPr>
          <p:nvPr>
            <p:ph idx="1"/>
          </p:nvPr>
        </p:nvSpPr>
        <p:spPr/>
        <p:txBody>
          <a:bodyPr/>
          <a:lstStyle/>
          <a:p>
            <a:pPr algn="r" rtl="1">
              <a:buFontTx/>
              <a:buNone/>
            </a:pPr>
            <a:r>
              <a:rPr lang="ar-JO" smtClean="0"/>
              <a:t>ماذا تعني التعديلات؟</a:t>
            </a:r>
          </a:p>
          <a:p>
            <a:pPr algn="r" rtl="1">
              <a:buFontTx/>
              <a:buNone/>
            </a:pPr>
            <a:r>
              <a:rPr lang="ar-JO" smtClean="0"/>
              <a:t>في نهاية عام 2109 سيكون رأس المالي عالي الجودة ما نسبته 67% من اجمالي رأس المال.</a:t>
            </a:r>
          </a:p>
          <a:p>
            <a:pPr algn="r" rtl="1">
              <a:buFontTx/>
              <a:buNone/>
            </a:pPr>
            <a:r>
              <a:rPr lang="ar-JO" smtClean="0"/>
              <a:t> </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ar-JO" dirty="0" smtClean="0"/>
              <a:t>إعداد الخطة الإستراتيجية للالتزام في </a:t>
            </a:r>
            <a:r>
              <a:rPr lang="en-US" dirty="0" smtClean="0"/>
              <a:t>Basel III</a:t>
            </a:r>
            <a:endParaRPr lang="en-GB" dirty="0"/>
          </a:p>
        </p:txBody>
      </p:sp>
      <p:sp>
        <p:nvSpPr>
          <p:cNvPr id="4" name="Rounded Rectangle 3"/>
          <p:cNvSpPr/>
          <p:nvPr/>
        </p:nvSpPr>
        <p:spPr>
          <a:xfrm>
            <a:off x="7315200" y="3048000"/>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Basel III</a:t>
            </a:r>
            <a:endParaRPr lang="en-GB" dirty="0"/>
          </a:p>
        </p:txBody>
      </p:sp>
      <p:cxnSp>
        <p:nvCxnSpPr>
          <p:cNvPr id="6" name="Straight Arrow Connector 5"/>
          <p:cNvCxnSpPr>
            <a:stCxn id="4" idx="1"/>
          </p:cNvCxnSpPr>
          <p:nvPr/>
        </p:nvCxnSpPr>
        <p:spPr>
          <a:xfrm flipH="1" flipV="1">
            <a:off x="1981200" y="1828800"/>
            <a:ext cx="5334000" cy="17526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057400" y="3581400"/>
            <a:ext cx="3048000" cy="18288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391400" y="2667000"/>
            <a:ext cx="1295400" cy="381000"/>
          </a:xfrm>
          <a:prstGeom prst="rect">
            <a:avLst/>
          </a:prstGeom>
          <a:noFill/>
        </p:spPr>
        <p:txBody>
          <a:bodyPr wrap="square" rtlCol="0">
            <a:spAutoFit/>
          </a:bodyPr>
          <a:lstStyle/>
          <a:p>
            <a:pPr algn="ctr"/>
            <a:r>
              <a:rPr lang="en-US" b="1" dirty="0" smtClean="0"/>
              <a:t>2012</a:t>
            </a:r>
            <a:endParaRPr lang="en-GB" b="1" dirty="0"/>
          </a:p>
        </p:txBody>
      </p:sp>
      <p:sp>
        <p:nvSpPr>
          <p:cNvPr id="10" name="Rounded Rectangle 9"/>
          <p:cNvSpPr/>
          <p:nvPr/>
        </p:nvSpPr>
        <p:spPr>
          <a:xfrm>
            <a:off x="609600" y="3124200"/>
            <a:ext cx="13716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Basel III</a:t>
            </a:r>
            <a:endParaRPr lang="en-GB" dirty="0"/>
          </a:p>
        </p:txBody>
      </p:sp>
      <p:sp>
        <p:nvSpPr>
          <p:cNvPr id="11" name="TextBox 10"/>
          <p:cNvSpPr txBox="1"/>
          <p:nvPr/>
        </p:nvSpPr>
        <p:spPr>
          <a:xfrm>
            <a:off x="685800" y="2743200"/>
            <a:ext cx="1295400" cy="381000"/>
          </a:xfrm>
          <a:prstGeom prst="rect">
            <a:avLst/>
          </a:prstGeom>
          <a:noFill/>
        </p:spPr>
        <p:txBody>
          <a:bodyPr wrap="square" rtlCol="0">
            <a:spAutoFit/>
          </a:bodyPr>
          <a:lstStyle/>
          <a:p>
            <a:pPr algn="ctr"/>
            <a:r>
              <a:rPr lang="en-US" b="1" dirty="0" smtClean="0"/>
              <a:t>2018</a:t>
            </a:r>
            <a:endParaRPr lang="en-GB" b="1" dirty="0"/>
          </a:p>
        </p:txBody>
      </p:sp>
      <p:cxnSp>
        <p:nvCxnSpPr>
          <p:cNvPr id="13" name="Straight Arrow Connector 12"/>
          <p:cNvCxnSpPr>
            <a:stCxn id="4" idx="1"/>
          </p:cNvCxnSpPr>
          <p:nvPr/>
        </p:nvCxnSpPr>
        <p:spPr>
          <a:xfrm flipH="1">
            <a:off x="1981200" y="3581400"/>
            <a:ext cx="53340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67200" y="3124200"/>
            <a:ext cx="1295400" cy="381000"/>
          </a:xfrm>
          <a:prstGeom prst="rect">
            <a:avLst/>
          </a:prstGeom>
          <a:noFill/>
        </p:spPr>
        <p:txBody>
          <a:bodyPr wrap="square" rtlCol="0">
            <a:spAutoFit/>
          </a:bodyPr>
          <a:lstStyle/>
          <a:p>
            <a:pPr algn="ctr"/>
            <a:r>
              <a:rPr lang="en-US" b="1" dirty="0" smtClean="0"/>
              <a:t>2015</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linds(horizontal)">
                                      <p:cBhvr>
                                        <p:cTn id="15"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JO" dirty="0" smtClean="0"/>
              <a:t>متطلبات بازل </a:t>
            </a:r>
            <a:r>
              <a:rPr lang="en-US" dirty="0" smtClean="0"/>
              <a:t>III</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274638"/>
          <a:ext cx="8229600" cy="585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ar-JO" dirty="0" smtClean="0"/>
              <a:t>متطلبات بازل </a:t>
            </a:r>
            <a:r>
              <a:rPr lang="en-US" dirty="0" smtClean="0"/>
              <a:t>III</a:t>
            </a:r>
          </a:p>
        </p:txBody>
      </p:sp>
      <p:sp>
        <p:nvSpPr>
          <p:cNvPr id="8195" name="Rectangle 3"/>
          <p:cNvSpPr>
            <a:spLocks noGrp="1" noChangeArrowheads="1"/>
          </p:cNvSpPr>
          <p:nvPr>
            <p:ph idx="1"/>
          </p:nvPr>
        </p:nvSpPr>
        <p:spPr/>
        <p:txBody>
          <a:bodyPr/>
          <a:lstStyle/>
          <a:p>
            <a:pPr eaLnBrk="1" hangingPunct="1"/>
            <a:r>
              <a:rPr lang="ar-JO" dirty="0" smtClean="0"/>
              <a:t>رأس المال التنظيمي </a:t>
            </a:r>
            <a:r>
              <a:rPr lang="en-US" dirty="0" smtClean="0"/>
              <a:t>Regulatory Capital </a:t>
            </a:r>
            <a:endParaRPr lang="ar-JO" dirty="0" smtClean="0"/>
          </a:p>
          <a:p>
            <a:pPr eaLnBrk="1" hangingPunct="1"/>
            <a:r>
              <a:rPr lang="ar-SA" dirty="0" smtClean="0"/>
              <a:t>نسبة تغطية السيولة </a:t>
            </a:r>
            <a:r>
              <a:rPr lang="en-US" dirty="0" smtClean="0"/>
              <a:t>LCR</a:t>
            </a:r>
          </a:p>
          <a:p>
            <a:pPr eaLnBrk="1" hangingPunct="1"/>
            <a:r>
              <a:rPr lang="ar-JO" dirty="0" smtClean="0"/>
              <a:t>نسبة التمويل الصافي المستقر</a:t>
            </a:r>
            <a:r>
              <a:rPr lang="en-US" dirty="0" smtClean="0"/>
              <a:t>NSFR </a:t>
            </a:r>
          </a:p>
          <a:p>
            <a:pPr eaLnBrk="1" hangingPunct="1"/>
            <a:r>
              <a:rPr lang="ar-JO" dirty="0" smtClean="0"/>
              <a:t>الرافعة المالية </a:t>
            </a:r>
            <a:r>
              <a:rPr lang="en-US" dirty="0" smtClean="0"/>
              <a:t>LR</a:t>
            </a:r>
            <a:endParaRPr lang="ar-SA" dirty="0" smtClean="0"/>
          </a:p>
          <a:p>
            <a:pPr eaLnBrk="1" hangingPunct="1">
              <a:buFontTx/>
              <a:buNone/>
            </a:pPr>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ctrTitle"/>
          </p:nvPr>
        </p:nvSpPr>
        <p:spPr/>
        <p:txBody>
          <a:bodyPr>
            <a:normAutofit fontScale="90000"/>
          </a:bodyPr>
          <a:lstStyle/>
          <a:p>
            <a:pPr eaLnBrk="1" hangingPunct="1"/>
            <a:r>
              <a:rPr lang="ar-JO" sz="3200" smtClean="0"/>
              <a:t>رأس المال التنظيمي</a:t>
            </a:r>
            <a:br>
              <a:rPr lang="ar-JO" sz="3200" smtClean="0"/>
            </a:br>
            <a:r>
              <a:rPr lang="ar-JO" sz="3200" smtClean="0"/>
              <a:t> </a:t>
            </a:r>
            <a:r>
              <a:rPr lang="en-US" sz="3200" dirty="0" smtClean="0"/>
              <a:t>Regulatory Capital</a:t>
            </a:r>
            <a:r>
              <a:rPr lang="ar-JO" sz="3200" smtClean="0"/>
              <a:t/>
            </a:r>
            <a:br>
              <a:rPr lang="ar-JO" sz="3200" smtClean="0"/>
            </a:br>
            <a:endParaRPr lang="en-GB" sz="3200" dirty="0" smtClean="0"/>
          </a:p>
        </p:txBody>
      </p:sp>
      <p:sp>
        <p:nvSpPr>
          <p:cNvPr id="9219" name="Rectangle 5"/>
          <p:cNvSpPr>
            <a:spLocks noGrp="1" noChangeArrowheads="1"/>
          </p:cNvSpPr>
          <p:nvPr>
            <p:ph type="subTitle"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a:xfrm>
            <a:off x="533400" y="685800"/>
            <a:ext cx="8077200" cy="457200"/>
          </a:xfrm>
        </p:spPr>
        <p:txBody>
          <a:bodyPr/>
          <a:lstStyle/>
          <a:p>
            <a:r>
              <a:rPr lang="en-GB" sz="2000" dirty="0" smtClean="0"/>
              <a:t>Basel III– Transitional arrangements</a:t>
            </a:r>
          </a:p>
        </p:txBody>
      </p:sp>
      <p:sp>
        <p:nvSpPr>
          <p:cNvPr id="97283" name="Slide Number Placeholder 4"/>
          <p:cNvSpPr>
            <a:spLocks noGrp="1"/>
          </p:cNvSpPr>
          <p:nvPr>
            <p:ph type="sldNum" sz="quarter" idx="17"/>
          </p:nvPr>
        </p:nvSpPr>
        <p:spPr>
          <a:noFill/>
        </p:spPr>
        <p:txBody>
          <a:bodyPr/>
          <a:lstStyle/>
          <a:p>
            <a:fld id="{E239F103-FBB1-41DC-A1C3-ED187DCA1A0E}" type="slidenum">
              <a:rPr lang="en-GB" smtClean="0"/>
              <a:pPr/>
              <a:t>22</a:t>
            </a:fld>
            <a:endParaRPr lang="en-GB" dirty="0" smtClean="0"/>
          </a:p>
        </p:txBody>
      </p:sp>
      <p:graphicFrame>
        <p:nvGraphicFramePr>
          <p:cNvPr id="7" name="Table 6"/>
          <p:cNvGraphicFramePr>
            <a:graphicFrameLocks noGrp="1"/>
          </p:cNvGraphicFramePr>
          <p:nvPr/>
        </p:nvGraphicFramePr>
        <p:xfrm>
          <a:off x="152400" y="1447801"/>
          <a:ext cx="8795368" cy="4876798"/>
        </p:xfrm>
        <a:graphic>
          <a:graphicData uri="http://schemas.openxmlformats.org/drawingml/2006/table">
            <a:tbl>
              <a:tblPr firstRow="1" bandRow="1">
                <a:tableStyleId>{5C22544A-7EE6-4342-B048-85BDC9FD1C3A}</a:tableStyleId>
              </a:tblPr>
              <a:tblGrid>
                <a:gridCol w="2137793"/>
                <a:gridCol w="712594"/>
                <a:gridCol w="752184"/>
                <a:gridCol w="818163"/>
                <a:gridCol w="791773"/>
                <a:gridCol w="637684"/>
                <a:gridCol w="827094"/>
                <a:gridCol w="686202"/>
                <a:gridCol w="712595"/>
                <a:gridCol w="719286"/>
              </a:tblGrid>
              <a:tr h="598420">
                <a:tc>
                  <a:txBody>
                    <a:bodyPr/>
                    <a:lstStyle/>
                    <a:p>
                      <a:pPr algn="l"/>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2011</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2012</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2013</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2014</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2015</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2016</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2017</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2018</a:t>
                      </a:r>
                      <a:endParaRPr lang="en-GB"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smtClean="0">
                          <a:solidFill>
                            <a:schemeClr val="tx1"/>
                          </a:solidFill>
                        </a:rPr>
                        <a:t>2019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5164">
                <a:tc>
                  <a:txBody>
                    <a:bodyPr/>
                    <a:lstStyle/>
                    <a:p>
                      <a:pPr algn="l"/>
                      <a:r>
                        <a:rPr lang="en-GB" sz="1200" dirty="0" smtClean="0">
                          <a:solidFill>
                            <a:schemeClr val="tx1"/>
                          </a:solidFill>
                        </a:rPr>
                        <a:t>Min Common Equity Ratio</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3.5%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4.0%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4.5%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i="0" dirty="0" smtClean="0">
                          <a:solidFill>
                            <a:schemeClr val="tx1"/>
                          </a:solidFill>
                        </a:rPr>
                        <a:t>4.5%</a:t>
                      </a:r>
                      <a:endParaRPr lang="en-GB" sz="120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4.5%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4.5%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4.5%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8018">
                <a:tc>
                  <a:txBody>
                    <a:bodyPr/>
                    <a:lstStyle/>
                    <a:p>
                      <a:pPr algn="l"/>
                      <a:r>
                        <a:rPr lang="en-GB" sz="1200" dirty="0" smtClean="0">
                          <a:solidFill>
                            <a:schemeClr val="tx1"/>
                          </a:solidFill>
                        </a:rPr>
                        <a:t>Capital conservation buffer</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0.625%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1.25%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1.875%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2.5%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834">
                <a:tc>
                  <a:txBody>
                    <a:bodyPr/>
                    <a:lstStyle/>
                    <a:p>
                      <a:pPr algn="l"/>
                      <a:r>
                        <a:rPr lang="en-GB" sz="1200" dirty="0" smtClean="0">
                          <a:solidFill>
                            <a:schemeClr val="tx1"/>
                          </a:solidFill>
                        </a:rPr>
                        <a:t>Min common equity + cap conservation buffer</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3.5%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4.0%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4.5%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5.125%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5.75%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6.375%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7.0%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834">
                <a:tc>
                  <a:txBody>
                    <a:bodyPr/>
                    <a:lstStyle/>
                    <a:p>
                      <a:pPr algn="l"/>
                      <a:r>
                        <a:rPr lang="en-GB" sz="1200" dirty="0" smtClean="0">
                          <a:solidFill>
                            <a:schemeClr val="tx1"/>
                          </a:solidFill>
                        </a:rPr>
                        <a:t>Phase in of deductions from Common</a:t>
                      </a:r>
                      <a:r>
                        <a:rPr lang="en-GB" sz="1200" baseline="0" dirty="0" smtClean="0">
                          <a:solidFill>
                            <a:schemeClr val="tx1"/>
                          </a:solidFill>
                        </a:rPr>
                        <a:t> Equity</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20%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40%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60%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200" dirty="0" smtClean="0">
                          <a:solidFill>
                            <a:schemeClr val="tx1"/>
                          </a:solidFill>
                        </a:rPr>
                        <a:t>100%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5164">
                <a:tc>
                  <a:txBody>
                    <a:bodyPr/>
                    <a:lstStyle/>
                    <a:p>
                      <a:pPr algn="l"/>
                      <a:r>
                        <a:rPr lang="en-GB" sz="1200" dirty="0" smtClean="0">
                          <a:solidFill>
                            <a:schemeClr val="tx1"/>
                          </a:solidFill>
                        </a:rPr>
                        <a:t>Minimum</a:t>
                      </a:r>
                      <a:r>
                        <a:rPr lang="en-GB" sz="1200" baseline="0" dirty="0" smtClean="0">
                          <a:solidFill>
                            <a:schemeClr val="tx1"/>
                          </a:solidFill>
                        </a:rPr>
                        <a:t> Tier 1</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4.0%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4.0%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4.5%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5.5%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en-GB" sz="1200" dirty="0" smtClean="0">
                          <a:solidFill>
                            <a:schemeClr val="tx1"/>
                          </a:solidFill>
                        </a:rPr>
                        <a:t>6.0%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6.0%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6.0%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6.0%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6.0%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5164">
                <a:tc>
                  <a:txBody>
                    <a:bodyPr/>
                    <a:lstStyle/>
                    <a:p>
                      <a:pPr algn="l"/>
                      <a:r>
                        <a:rPr lang="en-GB" sz="1200" dirty="0" smtClean="0">
                          <a:solidFill>
                            <a:schemeClr val="tx1"/>
                          </a:solidFill>
                        </a:rPr>
                        <a:t>Minimum Total Capital</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8834">
                <a:tc>
                  <a:txBody>
                    <a:bodyPr/>
                    <a:lstStyle/>
                    <a:p>
                      <a:pPr algn="l"/>
                      <a:r>
                        <a:rPr lang="en-GB" sz="1200" dirty="0" smtClean="0">
                          <a:solidFill>
                            <a:schemeClr val="tx1"/>
                          </a:solidFill>
                        </a:rPr>
                        <a:t>Min Total</a:t>
                      </a:r>
                      <a:r>
                        <a:rPr lang="en-GB" sz="1200" baseline="0" dirty="0" smtClean="0">
                          <a:solidFill>
                            <a:schemeClr val="tx1"/>
                          </a:solidFill>
                        </a:rPr>
                        <a:t> Capital + cap conservation buffer</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8.0%</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smtClean="0">
                          <a:solidFill>
                            <a:schemeClr val="tx1"/>
                          </a:solidFill>
                        </a:rPr>
                        <a:t>8.625%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GB" sz="1200" dirty="0" smtClean="0">
                          <a:solidFill>
                            <a:schemeClr val="tx1"/>
                          </a:solidFill>
                        </a:rPr>
                        <a:t>9.25%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GB" sz="1200" dirty="0" smtClean="0">
                          <a:solidFill>
                            <a:schemeClr val="tx1"/>
                          </a:solidFill>
                        </a:rPr>
                        <a:t>9.875%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GB" sz="1200" dirty="0" smtClean="0">
                          <a:solidFill>
                            <a:schemeClr val="tx1"/>
                          </a:solidFill>
                        </a:rPr>
                        <a:t>10.5%</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68366">
                <a:tc>
                  <a:txBody>
                    <a:bodyPr/>
                    <a:lstStyle/>
                    <a:p>
                      <a:pPr algn="l"/>
                      <a:r>
                        <a:rPr lang="en-GB" sz="1200" dirty="0" smtClean="0">
                          <a:solidFill>
                            <a:schemeClr val="tx1"/>
                          </a:solidFill>
                        </a:rPr>
                        <a:t>Capital instruments</a:t>
                      </a:r>
                      <a:r>
                        <a:rPr lang="en-GB" sz="1200" baseline="0" dirty="0" smtClean="0">
                          <a:solidFill>
                            <a:schemeClr val="tx1"/>
                          </a:solidFill>
                        </a:rPr>
                        <a:t> that no longer qualify as Tier 1 or Tier 2</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7">
                  <a:txBody>
                    <a:bodyPr/>
                    <a:lstStyle/>
                    <a:p>
                      <a:pPr algn="ctr"/>
                      <a:r>
                        <a:rPr lang="en-GB" sz="1200" dirty="0" smtClean="0">
                          <a:solidFill>
                            <a:schemeClr val="tx1"/>
                          </a:solidFill>
                        </a:rPr>
                        <a:t>Phased out over 10 year period starting</a:t>
                      </a:r>
                      <a:r>
                        <a:rPr lang="en-GB" sz="1200" baseline="0" dirty="0" smtClean="0">
                          <a:solidFill>
                            <a:schemeClr val="tx1"/>
                          </a:solidFill>
                        </a:rPr>
                        <a:t> 2013</a:t>
                      </a:r>
                      <a:endParaRPr lang="en-GB"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en-GB" sz="1400" dirty="0">
                        <a:solidFill>
                          <a:schemeClr val="bg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7390" name="TextBox 7"/>
          <p:cNvSpPr txBox="1">
            <a:spLocks noChangeArrowheads="1"/>
          </p:cNvSpPr>
          <p:nvPr/>
        </p:nvSpPr>
        <p:spPr bwMode="auto">
          <a:xfrm>
            <a:off x="457200" y="1066800"/>
            <a:ext cx="1600200" cy="369888"/>
          </a:xfrm>
          <a:prstGeom prst="rect">
            <a:avLst/>
          </a:prstGeom>
          <a:noFill/>
          <a:ln w="9525">
            <a:noFill/>
            <a:miter lim="800000"/>
            <a:headEnd/>
            <a:tailEnd/>
          </a:ln>
        </p:spPr>
        <p:txBody>
          <a:bodyPr>
            <a:spAutoFit/>
          </a:bodyPr>
          <a:lstStyle/>
          <a:p>
            <a:r>
              <a:rPr lang="en-GB" sz="1400" dirty="0"/>
              <a:t>From 1 January</a:t>
            </a:r>
            <a:r>
              <a:rPr lang="en-GB" dirty="0"/>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ubrik 1"/>
          <p:cNvSpPr>
            <a:spLocks noGrp="1"/>
          </p:cNvSpPr>
          <p:nvPr>
            <p:ph type="title"/>
          </p:nvPr>
        </p:nvSpPr>
        <p:spPr/>
        <p:txBody>
          <a:bodyPr/>
          <a:lstStyle/>
          <a:p>
            <a:pPr eaLnBrk="1" hangingPunct="1"/>
            <a:r>
              <a:rPr lang="ar-JO" sz="3200" dirty="0" smtClean="0"/>
              <a:t>راس المال التنظيمي ضمن بازل </a:t>
            </a:r>
            <a:r>
              <a:rPr lang="en-US" sz="3200" dirty="0" smtClean="0"/>
              <a:t>III</a:t>
            </a:r>
            <a:endParaRPr lang="en-GB" sz="3200" dirty="0" smtClean="0"/>
          </a:p>
        </p:txBody>
      </p:sp>
      <p:sp>
        <p:nvSpPr>
          <p:cNvPr id="67" name="textruta 66"/>
          <p:cNvSpPr txBox="1"/>
          <p:nvPr/>
        </p:nvSpPr>
        <p:spPr>
          <a:xfrm>
            <a:off x="5859463" y="6080125"/>
            <a:ext cx="966787" cy="369888"/>
          </a:xfrm>
          <a:prstGeom prst="rect">
            <a:avLst/>
          </a:prstGeom>
          <a:noFill/>
          <a:ln>
            <a:noFill/>
          </a:ln>
        </p:spPr>
        <p:txBody>
          <a:bodyPr wrap="none">
            <a:spAutoFit/>
          </a:bodyPr>
          <a:lstStyle/>
          <a:p>
            <a:pPr algn="ctr">
              <a:defRPr/>
            </a:pPr>
            <a:r>
              <a:rPr lang="en-GB" b="1" dirty="0">
                <a:latin typeface="+mj-lt"/>
                <a:cs typeface="+mn-cs"/>
              </a:rPr>
              <a:t>Basel II</a:t>
            </a:r>
          </a:p>
        </p:txBody>
      </p:sp>
      <p:sp>
        <p:nvSpPr>
          <p:cNvPr id="82949" name="Rektangel 50"/>
          <p:cNvSpPr>
            <a:spLocks noChangeArrowheads="1"/>
          </p:cNvSpPr>
          <p:nvPr/>
        </p:nvSpPr>
        <p:spPr bwMode="auto">
          <a:xfrm>
            <a:off x="1060450" y="4438650"/>
            <a:ext cx="1171575" cy="1071563"/>
          </a:xfrm>
          <a:prstGeom prst="rect">
            <a:avLst/>
          </a:prstGeom>
          <a:solidFill>
            <a:schemeClr val="accent1"/>
          </a:solidFill>
          <a:ln w="9525" algn="ctr">
            <a:solidFill>
              <a:schemeClr val="bg2"/>
            </a:solidFill>
            <a:round/>
            <a:headEnd/>
            <a:tailEnd/>
          </a:ln>
        </p:spPr>
        <p:txBody>
          <a:bodyPr wrap="none" anchor="ctr"/>
          <a:lstStyle/>
          <a:p>
            <a:pPr algn="ctr"/>
            <a:r>
              <a:rPr lang="en-GB" dirty="0">
                <a:latin typeface="Gisha" pitchFamily="34" charset="-79"/>
              </a:rPr>
              <a:t>4.5%</a:t>
            </a:r>
          </a:p>
        </p:txBody>
      </p:sp>
      <p:sp>
        <p:nvSpPr>
          <p:cNvPr id="82950" name="Rektangel 51"/>
          <p:cNvSpPr>
            <a:spLocks noChangeArrowheads="1"/>
          </p:cNvSpPr>
          <p:nvPr/>
        </p:nvSpPr>
        <p:spPr bwMode="auto">
          <a:xfrm>
            <a:off x="1060450" y="3741738"/>
            <a:ext cx="1171575" cy="696912"/>
          </a:xfrm>
          <a:prstGeom prst="rect">
            <a:avLst/>
          </a:prstGeom>
          <a:solidFill>
            <a:schemeClr val="accent1"/>
          </a:solidFill>
          <a:ln w="9525" algn="ctr">
            <a:solidFill>
              <a:schemeClr val="bg2"/>
            </a:solidFill>
            <a:round/>
            <a:headEnd/>
            <a:tailEnd/>
          </a:ln>
        </p:spPr>
        <p:txBody>
          <a:bodyPr wrap="none" anchor="ctr"/>
          <a:lstStyle/>
          <a:p>
            <a:pPr algn="ctr"/>
            <a:r>
              <a:rPr lang="en-GB" dirty="0">
                <a:latin typeface="Gisha" pitchFamily="34" charset="-79"/>
              </a:rPr>
              <a:t>2.5%</a:t>
            </a:r>
          </a:p>
        </p:txBody>
      </p:sp>
      <p:sp>
        <p:nvSpPr>
          <p:cNvPr id="53" name="Rektangel 52"/>
          <p:cNvSpPr/>
          <p:nvPr/>
        </p:nvSpPr>
        <p:spPr bwMode="auto">
          <a:xfrm>
            <a:off x="1060450" y="3044825"/>
            <a:ext cx="1171575" cy="696913"/>
          </a:xfrm>
          <a:prstGeom prst="rect">
            <a:avLst/>
          </a:prstGeom>
          <a:gradFill flip="none" rotWithShape="1">
            <a:gsLst>
              <a:gs pos="0">
                <a:schemeClr val="accent1"/>
              </a:gs>
              <a:gs pos="48000">
                <a:schemeClr val="accent1"/>
              </a:gs>
              <a:gs pos="52000">
                <a:schemeClr val="bg1"/>
              </a:gs>
            </a:gsLst>
            <a:lin ang="13500000" scaled="1"/>
            <a:tileRect/>
          </a:gradFill>
          <a:ln w="9525" cap="flat" cmpd="sng" algn="ctr">
            <a:solidFill>
              <a:schemeClr val="bg2"/>
            </a:solidFill>
            <a:prstDash val="solid"/>
            <a:round/>
            <a:headEnd type="none" w="med" len="med"/>
            <a:tailEnd type="none" w="med" len="med"/>
          </a:ln>
          <a:effectLst/>
          <a:extLst/>
        </p:spPr>
        <p:txBody>
          <a:bodyPr wrap="none" anchor="ctr"/>
          <a:lstStyle/>
          <a:p>
            <a:pPr algn="ctr">
              <a:defRPr/>
            </a:pPr>
            <a:endParaRPr lang="en-GB" sz="2400" dirty="0">
              <a:latin typeface="Gisha" pitchFamily="34" charset="0"/>
              <a:cs typeface="+mn-cs"/>
            </a:endParaRPr>
          </a:p>
        </p:txBody>
      </p:sp>
      <p:sp>
        <p:nvSpPr>
          <p:cNvPr id="82952" name="Rektangel 53"/>
          <p:cNvSpPr>
            <a:spLocks noChangeArrowheads="1"/>
          </p:cNvSpPr>
          <p:nvPr/>
        </p:nvSpPr>
        <p:spPr bwMode="auto">
          <a:xfrm>
            <a:off x="2232025" y="2668588"/>
            <a:ext cx="1169988" cy="376237"/>
          </a:xfrm>
          <a:prstGeom prst="rect">
            <a:avLst/>
          </a:prstGeom>
          <a:solidFill>
            <a:srgbClr val="DE750C"/>
          </a:solidFill>
          <a:ln w="9525" algn="ctr">
            <a:solidFill>
              <a:schemeClr val="bg2"/>
            </a:solidFill>
            <a:round/>
            <a:headEnd/>
            <a:tailEnd/>
          </a:ln>
        </p:spPr>
        <p:txBody>
          <a:bodyPr wrap="none" anchor="ctr"/>
          <a:lstStyle/>
          <a:p>
            <a:pPr algn="ctr"/>
            <a:r>
              <a:rPr lang="en-GB" dirty="0">
                <a:latin typeface="Gisha" pitchFamily="34" charset="-79"/>
              </a:rPr>
              <a:t>1.5%</a:t>
            </a:r>
          </a:p>
        </p:txBody>
      </p:sp>
      <p:sp>
        <p:nvSpPr>
          <p:cNvPr id="55" name="Rektangel 54"/>
          <p:cNvSpPr/>
          <p:nvPr/>
        </p:nvSpPr>
        <p:spPr bwMode="auto">
          <a:xfrm>
            <a:off x="3402013" y="2133600"/>
            <a:ext cx="1169987" cy="536575"/>
          </a:xfrm>
          <a:prstGeom prst="rect">
            <a:avLst/>
          </a:prstGeom>
          <a:solidFill>
            <a:schemeClr val="accent3"/>
          </a:solidFill>
          <a:ln w="9525" cap="flat" cmpd="sng" algn="ctr">
            <a:solidFill>
              <a:schemeClr val="bg2"/>
            </a:solidFill>
            <a:prstDash val="solid"/>
            <a:round/>
            <a:headEnd type="none" w="med" len="med"/>
            <a:tailEnd type="none" w="med" len="med"/>
          </a:ln>
          <a:effectLst/>
          <a:extLst/>
        </p:spPr>
        <p:txBody>
          <a:bodyPr wrap="none" anchor="ctr"/>
          <a:lstStyle/>
          <a:p>
            <a:pPr algn="ctr">
              <a:defRPr/>
            </a:pPr>
            <a:r>
              <a:rPr lang="en-GB" dirty="0">
                <a:latin typeface="Gisha" pitchFamily="34" charset="0"/>
                <a:cs typeface="+mn-cs"/>
              </a:rPr>
              <a:t>2%</a:t>
            </a:r>
          </a:p>
        </p:txBody>
      </p:sp>
      <p:sp>
        <p:nvSpPr>
          <p:cNvPr id="57" name="textruta 56"/>
          <p:cNvSpPr txBox="1"/>
          <p:nvPr/>
        </p:nvSpPr>
        <p:spPr>
          <a:xfrm>
            <a:off x="2286000" y="4724400"/>
            <a:ext cx="1952625" cy="307975"/>
          </a:xfrm>
          <a:prstGeom prst="rect">
            <a:avLst/>
          </a:prstGeom>
          <a:noFill/>
          <a:ln>
            <a:noFill/>
          </a:ln>
        </p:spPr>
        <p:txBody>
          <a:bodyPr wrap="none">
            <a:spAutoFit/>
          </a:bodyPr>
          <a:lstStyle/>
          <a:p>
            <a:pPr algn="ctr">
              <a:defRPr/>
            </a:pPr>
            <a:r>
              <a:rPr lang="en-GB" sz="1400" dirty="0">
                <a:latin typeface="+mj-lt"/>
                <a:cs typeface="+mn-cs"/>
              </a:rPr>
              <a:t>Minimum requirement</a:t>
            </a:r>
          </a:p>
        </p:txBody>
      </p:sp>
      <p:sp>
        <p:nvSpPr>
          <p:cNvPr id="58" name="textruta 57"/>
          <p:cNvSpPr txBox="1"/>
          <p:nvPr/>
        </p:nvSpPr>
        <p:spPr>
          <a:xfrm>
            <a:off x="2468563" y="3789363"/>
            <a:ext cx="1231900" cy="522287"/>
          </a:xfrm>
          <a:prstGeom prst="rect">
            <a:avLst/>
          </a:prstGeom>
          <a:noFill/>
          <a:ln>
            <a:noFill/>
          </a:ln>
        </p:spPr>
        <p:txBody>
          <a:bodyPr wrap="none">
            <a:spAutoFit/>
          </a:bodyPr>
          <a:lstStyle/>
          <a:p>
            <a:pPr algn="ctr">
              <a:defRPr/>
            </a:pPr>
            <a:r>
              <a:rPr lang="en-GB" sz="1400" dirty="0">
                <a:latin typeface="+mj-lt"/>
                <a:cs typeface="+mn-cs"/>
              </a:rPr>
              <a:t>Conservation</a:t>
            </a:r>
          </a:p>
          <a:p>
            <a:pPr algn="ctr">
              <a:defRPr/>
            </a:pPr>
            <a:r>
              <a:rPr lang="en-GB" sz="1400" dirty="0">
                <a:latin typeface="+mj-lt"/>
                <a:cs typeface="+mn-cs"/>
              </a:rPr>
              <a:t>buffer</a:t>
            </a:r>
          </a:p>
        </p:txBody>
      </p:sp>
      <p:sp>
        <p:nvSpPr>
          <p:cNvPr id="59" name="textruta 58"/>
          <p:cNvSpPr txBox="1"/>
          <p:nvPr/>
        </p:nvSpPr>
        <p:spPr>
          <a:xfrm>
            <a:off x="2182813" y="3141663"/>
            <a:ext cx="1803400" cy="522287"/>
          </a:xfrm>
          <a:prstGeom prst="rect">
            <a:avLst/>
          </a:prstGeom>
          <a:noFill/>
          <a:ln>
            <a:noFill/>
          </a:ln>
        </p:spPr>
        <p:txBody>
          <a:bodyPr wrap="none">
            <a:spAutoFit/>
          </a:bodyPr>
          <a:lstStyle/>
          <a:p>
            <a:pPr algn="ctr">
              <a:defRPr/>
            </a:pPr>
            <a:r>
              <a:rPr lang="en-GB" sz="1400" dirty="0" err="1">
                <a:latin typeface="+mj-lt"/>
                <a:cs typeface="+mn-cs"/>
              </a:rPr>
              <a:t>Contracyclical</a:t>
            </a:r>
            <a:r>
              <a:rPr lang="en-GB" sz="1400">
                <a:latin typeface="+mj-lt"/>
                <a:cs typeface="+mn-cs"/>
              </a:rPr>
              <a:t> buffer</a:t>
            </a:r>
          </a:p>
          <a:p>
            <a:pPr algn="ctr">
              <a:defRPr/>
            </a:pPr>
            <a:r>
              <a:rPr lang="en-GB" sz="1400">
                <a:latin typeface="+mj-lt"/>
                <a:cs typeface="+mn-cs"/>
              </a:rPr>
              <a:t>0-2.5%</a:t>
            </a:r>
          </a:p>
        </p:txBody>
      </p:sp>
      <p:sp>
        <p:nvSpPr>
          <p:cNvPr id="60" name="textruta 59"/>
          <p:cNvSpPr txBox="1"/>
          <p:nvPr/>
        </p:nvSpPr>
        <p:spPr>
          <a:xfrm>
            <a:off x="2608263" y="5576888"/>
            <a:ext cx="931862" cy="460375"/>
          </a:xfrm>
          <a:prstGeom prst="rect">
            <a:avLst/>
          </a:prstGeom>
          <a:noFill/>
          <a:ln>
            <a:noFill/>
          </a:ln>
        </p:spPr>
        <p:txBody>
          <a:bodyPr wrap="none">
            <a:spAutoFit/>
          </a:bodyPr>
          <a:lstStyle/>
          <a:p>
            <a:pPr algn="ctr">
              <a:defRPr/>
            </a:pPr>
            <a:r>
              <a:rPr lang="en-GB" sz="1200">
                <a:latin typeface="+mj-lt"/>
                <a:cs typeface="+mn-cs"/>
              </a:rPr>
              <a:t>Additional </a:t>
            </a:r>
          </a:p>
          <a:p>
            <a:pPr algn="ctr">
              <a:defRPr/>
            </a:pPr>
            <a:r>
              <a:rPr lang="en-GB" sz="1200">
                <a:latin typeface="+mj-lt"/>
                <a:cs typeface="+mn-cs"/>
              </a:rPr>
              <a:t>Tier 1</a:t>
            </a:r>
          </a:p>
        </p:txBody>
      </p:sp>
      <p:sp>
        <p:nvSpPr>
          <p:cNvPr id="61" name="textruta 60"/>
          <p:cNvSpPr txBox="1"/>
          <p:nvPr/>
        </p:nvSpPr>
        <p:spPr>
          <a:xfrm>
            <a:off x="3860800" y="5576888"/>
            <a:ext cx="560388" cy="276225"/>
          </a:xfrm>
          <a:prstGeom prst="rect">
            <a:avLst/>
          </a:prstGeom>
          <a:noFill/>
          <a:ln>
            <a:noFill/>
          </a:ln>
        </p:spPr>
        <p:txBody>
          <a:bodyPr wrap="none">
            <a:spAutoFit/>
          </a:bodyPr>
          <a:lstStyle/>
          <a:p>
            <a:pPr algn="ctr">
              <a:defRPr/>
            </a:pPr>
            <a:r>
              <a:rPr lang="en-GB" sz="1200">
                <a:latin typeface="+mj-lt"/>
                <a:cs typeface="+mn-cs"/>
              </a:rPr>
              <a:t>Tier 2</a:t>
            </a:r>
          </a:p>
        </p:txBody>
      </p:sp>
      <p:cxnSp>
        <p:nvCxnSpPr>
          <p:cNvPr id="62" name="Rak 61"/>
          <p:cNvCxnSpPr/>
          <p:nvPr/>
        </p:nvCxnSpPr>
        <p:spPr bwMode="auto">
          <a:xfrm flipH="1">
            <a:off x="949325" y="3741738"/>
            <a:ext cx="1282700" cy="0"/>
          </a:xfrm>
          <a:prstGeom prst="line">
            <a:avLst/>
          </a:prstGeom>
          <a:ln w="15875">
            <a:prstDash val="sysDash"/>
            <a:headEnd type="none" w="med" len="med"/>
            <a:tailEnd type="none" w="med" len="med"/>
          </a:ln>
          <a:effectLst/>
          <a:extLst/>
        </p:spPr>
        <p:style>
          <a:lnRef idx="2">
            <a:schemeClr val="dk1"/>
          </a:lnRef>
          <a:fillRef idx="0">
            <a:schemeClr val="dk1"/>
          </a:fillRef>
          <a:effectRef idx="1">
            <a:schemeClr val="dk1"/>
          </a:effectRef>
          <a:fontRef idx="minor">
            <a:schemeClr val="tx1"/>
          </a:fontRef>
        </p:style>
      </p:cxnSp>
      <p:cxnSp>
        <p:nvCxnSpPr>
          <p:cNvPr id="63" name="Rak 62"/>
          <p:cNvCxnSpPr/>
          <p:nvPr/>
        </p:nvCxnSpPr>
        <p:spPr bwMode="auto">
          <a:xfrm flipH="1" flipV="1">
            <a:off x="949325" y="3044825"/>
            <a:ext cx="1282700" cy="11113"/>
          </a:xfrm>
          <a:prstGeom prst="line">
            <a:avLst/>
          </a:prstGeom>
          <a:ln w="15875">
            <a:prstDash val="sysDash"/>
            <a:headEnd type="none" w="med" len="med"/>
            <a:tailEnd type="none" w="med" len="med"/>
          </a:ln>
          <a:effectLst/>
          <a:extLst/>
        </p:spPr>
        <p:style>
          <a:lnRef idx="2">
            <a:schemeClr val="dk1"/>
          </a:lnRef>
          <a:fillRef idx="0">
            <a:schemeClr val="dk1"/>
          </a:fillRef>
          <a:effectRef idx="1">
            <a:schemeClr val="dk1"/>
          </a:effectRef>
          <a:fontRef idx="minor">
            <a:schemeClr val="tx1"/>
          </a:fontRef>
        </p:style>
      </p:cxnSp>
      <p:sp>
        <p:nvSpPr>
          <p:cNvPr id="64" name="textruta 63"/>
          <p:cNvSpPr txBox="1"/>
          <p:nvPr/>
        </p:nvSpPr>
        <p:spPr>
          <a:xfrm>
            <a:off x="385763" y="2908300"/>
            <a:ext cx="593725" cy="307975"/>
          </a:xfrm>
          <a:prstGeom prst="rect">
            <a:avLst/>
          </a:prstGeom>
          <a:noFill/>
          <a:ln>
            <a:noFill/>
          </a:ln>
        </p:spPr>
        <p:txBody>
          <a:bodyPr wrap="none">
            <a:spAutoFit/>
          </a:bodyPr>
          <a:lstStyle/>
          <a:p>
            <a:pPr algn="ctr">
              <a:defRPr/>
            </a:pPr>
            <a:r>
              <a:rPr lang="en-GB" sz="1400" b="1">
                <a:latin typeface="+mj-lt"/>
                <a:cs typeface="+mn-cs"/>
              </a:rPr>
              <a:t>9.5%</a:t>
            </a:r>
          </a:p>
        </p:txBody>
      </p:sp>
      <p:sp>
        <p:nvSpPr>
          <p:cNvPr id="65" name="textruta 64"/>
          <p:cNvSpPr txBox="1"/>
          <p:nvPr/>
        </p:nvSpPr>
        <p:spPr>
          <a:xfrm>
            <a:off x="458788" y="3578225"/>
            <a:ext cx="442912" cy="307975"/>
          </a:xfrm>
          <a:prstGeom prst="rect">
            <a:avLst/>
          </a:prstGeom>
          <a:noFill/>
          <a:ln>
            <a:noFill/>
          </a:ln>
        </p:spPr>
        <p:txBody>
          <a:bodyPr wrap="none">
            <a:spAutoFit/>
          </a:bodyPr>
          <a:lstStyle/>
          <a:p>
            <a:pPr algn="ctr">
              <a:defRPr/>
            </a:pPr>
            <a:r>
              <a:rPr lang="en-GB" sz="1400" b="1">
                <a:latin typeface="+mj-lt"/>
                <a:cs typeface="+mn-cs"/>
              </a:rPr>
              <a:t>7%</a:t>
            </a:r>
          </a:p>
        </p:txBody>
      </p:sp>
      <p:sp>
        <p:nvSpPr>
          <p:cNvPr id="70" name="textruta 69"/>
          <p:cNvSpPr txBox="1"/>
          <p:nvPr/>
        </p:nvSpPr>
        <p:spPr>
          <a:xfrm>
            <a:off x="1403350" y="5576888"/>
            <a:ext cx="563563" cy="276225"/>
          </a:xfrm>
          <a:prstGeom prst="rect">
            <a:avLst/>
          </a:prstGeom>
          <a:noFill/>
          <a:ln>
            <a:noFill/>
          </a:ln>
        </p:spPr>
        <p:txBody>
          <a:bodyPr wrap="none">
            <a:spAutoFit/>
          </a:bodyPr>
          <a:lstStyle/>
          <a:p>
            <a:pPr algn="ctr">
              <a:defRPr/>
            </a:pPr>
            <a:r>
              <a:rPr lang="en-GB" sz="1200">
                <a:latin typeface="+mj-lt"/>
                <a:cs typeface="+mn-cs"/>
              </a:rPr>
              <a:t>CET 1</a:t>
            </a:r>
          </a:p>
        </p:txBody>
      </p:sp>
      <p:sp>
        <p:nvSpPr>
          <p:cNvPr id="74" name="textruta 73"/>
          <p:cNvSpPr txBox="1"/>
          <p:nvPr/>
        </p:nvSpPr>
        <p:spPr>
          <a:xfrm>
            <a:off x="2019300" y="6080125"/>
            <a:ext cx="1039813" cy="369888"/>
          </a:xfrm>
          <a:prstGeom prst="rect">
            <a:avLst/>
          </a:prstGeom>
          <a:noFill/>
          <a:ln>
            <a:noFill/>
          </a:ln>
        </p:spPr>
        <p:txBody>
          <a:bodyPr wrap="none">
            <a:spAutoFit/>
          </a:bodyPr>
          <a:lstStyle/>
          <a:p>
            <a:pPr algn="ctr">
              <a:defRPr/>
            </a:pPr>
            <a:r>
              <a:rPr lang="en-GB" b="1">
                <a:latin typeface="+mj-lt"/>
                <a:cs typeface="+mn-cs"/>
              </a:rPr>
              <a:t>Basel III</a:t>
            </a:r>
          </a:p>
        </p:txBody>
      </p:sp>
      <p:sp>
        <p:nvSpPr>
          <p:cNvPr id="82965" name="Rektangel 33"/>
          <p:cNvSpPr>
            <a:spLocks noChangeArrowheads="1"/>
          </p:cNvSpPr>
          <p:nvPr/>
        </p:nvSpPr>
        <p:spPr bwMode="auto">
          <a:xfrm>
            <a:off x="5003800" y="5075238"/>
            <a:ext cx="990600" cy="434975"/>
          </a:xfrm>
          <a:prstGeom prst="rect">
            <a:avLst/>
          </a:prstGeom>
          <a:solidFill>
            <a:schemeClr val="accent2"/>
          </a:solidFill>
          <a:ln w="9525" algn="ctr">
            <a:solidFill>
              <a:schemeClr val="bg2"/>
            </a:solidFill>
            <a:round/>
            <a:headEnd/>
            <a:tailEnd/>
          </a:ln>
        </p:spPr>
        <p:txBody>
          <a:bodyPr wrap="none" anchor="ctr"/>
          <a:lstStyle/>
          <a:p>
            <a:pPr algn="ctr"/>
            <a:r>
              <a:rPr lang="en-GB">
                <a:latin typeface="Gisha" pitchFamily="34" charset="-79"/>
              </a:rPr>
              <a:t>2%</a:t>
            </a:r>
          </a:p>
        </p:txBody>
      </p:sp>
      <p:sp>
        <p:nvSpPr>
          <p:cNvPr id="82966" name="Rektangel 34"/>
          <p:cNvSpPr>
            <a:spLocks noChangeArrowheads="1"/>
          </p:cNvSpPr>
          <p:nvPr/>
        </p:nvSpPr>
        <p:spPr bwMode="auto">
          <a:xfrm>
            <a:off x="5978525" y="4638675"/>
            <a:ext cx="990600" cy="446088"/>
          </a:xfrm>
          <a:prstGeom prst="rect">
            <a:avLst/>
          </a:prstGeom>
          <a:solidFill>
            <a:schemeClr val="accent2">
              <a:alpha val="70195"/>
            </a:schemeClr>
          </a:solidFill>
          <a:ln w="9525" algn="ctr">
            <a:solidFill>
              <a:schemeClr val="bg2"/>
            </a:solidFill>
            <a:round/>
            <a:headEnd/>
            <a:tailEnd/>
          </a:ln>
        </p:spPr>
        <p:txBody>
          <a:bodyPr wrap="none" anchor="ctr"/>
          <a:lstStyle/>
          <a:p>
            <a:pPr algn="ctr"/>
            <a:r>
              <a:rPr lang="en-GB" dirty="0">
                <a:latin typeface="Gisha" pitchFamily="34" charset="-79"/>
              </a:rPr>
              <a:t>2%</a:t>
            </a:r>
          </a:p>
        </p:txBody>
      </p:sp>
      <p:sp>
        <p:nvSpPr>
          <p:cNvPr id="82967" name="Rektangel 35"/>
          <p:cNvSpPr>
            <a:spLocks noChangeArrowheads="1"/>
          </p:cNvSpPr>
          <p:nvPr/>
        </p:nvSpPr>
        <p:spPr bwMode="auto">
          <a:xfrm>
            <a:off x="6965950" y="3630613"/>
            <a:ext cx="990600" cy="1022350"/>
          </a:xfrm>
          <a:prstGeom prst="rect">
            <a:avLst/>
          </a:prstGeom>
          <a:solidFill>
            <a:schemeClr val="accent2">
              <a:alpha val="39999"/>
            </a:schemeClr>
          </a:solidFill>
          <a:ln w="9525" algn="ctr">
            <a:solidFill>
              <a:schemeClr val="bg2"/>
            </a:solidFill>
            <a:round/>
            <a:headEnd/>
            <a:tailEnd/>
          </a:ln>
        </p:spPr>
        <p:txBody>
          <a:bodyPr wrap="none" anchor="ctr"/>
          <a:lstStyle/>
          <a:p>
            <a:pPr algn="ctr"/>
            <a:r>
              <a:rPr lang="en-GB">
                <a:latin typeface="Gisha" pitchFamily="34" charset="-79"/>
              </a:rPr>
              <a:t>4%</a:t>
            </a:r>
          </a:p>
        </p:txBody>
      </p:sp>
      <p:sp>
        <p:nvSpPr>
          <p:cNvPr id="37" name="textruta 36"/>
          <p:cNvSpPr txBox="1"/>
          <p:nvPr/>
        </p:nvSpPr>
        <p:spPr>
          <a:xfrm>
            <a:off x="6051550" y="5576888"/>
            <a:ext cx="930275" cy="460375"/>
          </a:xfrm>
          <a:prstGeom prst="rect">
            <a:avLst/>
          </a:prstGeom>
          <a:noFill/>
          <a:ln>
            <a:noFill/>
          </a:ln>
        </p:spPr>
        <p:txBody>
          <a:bodyPr wrap="none">
            <a:spAutoFit/>
          </a:bodyPr>
          <a:lstStyle/>
          <a:p>
            <a:pPr algn="ctr">
              <a:defRPr/>
            </a:pPr>
            <a:r>
              <a:rPr lang="en-GB" sz="1200">
                <a:latin typeface="+mj-lt"/>
                <a:cs typeface="+mn-cs"/>
              </a:rPr>
              <a:t>Additional </a:t>
            </a:r>
          </a:p>
          <a:p>
            <a:pPr algn="ctr">
              <a:defRPr/>
            </a:pPr>
            <a:r>
              <a:rPr lang="en-GB" sz="1200">
                <a:latin typeface="+mj-lt"/>
                <a:cs typeface="+mn-cs"/>
              </a:rPr>
              <a:t>Tier 1</a:t>
            </a:r>
          </a:p>
        </p:txBody>
      </p:sp>
      <p:sp>
        <p:nvSpPr>
          <p:cNvPr id="38" name="textruta 37"/>
          <p:cNvSpPr txBox="1"/>
          <p:nvPr/>
        </p:nvSpPr>
        <p:spPr>
          <a:xfrm>
            <a:off x="5229225" y="5576888"/>
            <a:ext cx="563563" cy="276225"/>
          </a:xfrm>
          <a:prstGeom prst="rect">
            <a:avLst/>
          </a:prstGeom>
          <a:noFill/>
          <a:ln>
            <a:noFill/>
          </a:ln>
        </p:spPr>
        <p:txBody>
          <a:bodyPr wrap="none">
            <a:spAutoFit/>
          </a:bodyPr>
          <a:lstStyle/>
          <a:p>
            <a:pPr algn="ctr">
              <a:defRPr/>
            </a:pPr>
            <a:r>
              <a:rPr lang="en-GB" sz="1200">
                <a:latin typeface="+mj-lt"/>
                <a:cs typeface="+mn-cs"/>
              </a:rPr>
              <a:t>CET 1</a:t>
            </a:r>
          </a:p>
        </p:txBody>
      </p:sp>
      <p:sp>
        <p:nvSpPr>
          <p:cNvPr id="82970" name="textruta 38"/>
          <p:cNvSpPr txBox="1">
            <a:spLocks noChangeArrowheads="1"/>
          </p:cNvSpPr>
          <p:nvPr/>
        </p:nvSpPr>
        <p:spPr bwMode="auto">
          <a:xfrm>
            <a:off x="7192963" y="5576888"/>
            <a:ext cx="563562" cy="276225"/>
          </a:xfrm>
          <a:prstGeom prst="rect">
            <a:avLst/>
          </a:prstGeom>
          <a:noFill/>
          <a:ln w="9525">
            <a:noFill/>
            <a:miter lim="800000"/>
            <a:headEnd/>
            <a:tailEnd/>
          </a:ln>
        </p:spPr>
        <p:txBody>
          <a:bodyPr wrap="none">
            <a:spAutoFit/>
          </a:bodyPr>
          <a:lstStyle/>
          <a:p>
            <a:pPr algn="ctr"/>
            <a:r>
              <a:rPr lang="sv-SE" sz="1200"/>
              <a:t>Tier 2</a:t>
            </a:r>
          </a:p>
        </p:txBody>
      </p:sp>
      <p:cxnSp>
        <p:nvCxnSpPr>
          <p:cNvPr id="82971" name="Rak 65"/>
          <p:cNvCxnSpPr>
            <a:cxnSpLocks noChangeShapeType="1"/>
          </p:cNvCxnSpPr>
          <p:nvPr/>
        </p:nvCxnSpPr>
        <p:spPr bwMode="auto">
          <a:xfrm>
            <a:off x="539750" y="5510213"/>
            <a:ext cx="8064500" cy="0"/>
          </a:xfrm>
          <a:prstGeom prst="line">
            <a:avLst/>
          </a:prstGeom>
          <a:noFill/>
          <a:ln w="9525" algn="ctr">
            <a:solidFill>
              <a:schemeClr val="tx1"/>
            </a:solidFill>
            <a:round/>
            <a:headEnd/>
            <a:tailEnd/>
          </a:ln>
        </p:spPr>
      </p:cxnSp>
      <p:cxnSp>
        <p:nvCxnSpPr>
          <p:cNvPr id="28" name="Rak 27"/>
          <p:cNvCxnSpPr/>
          <p:nvPr/>
        </p:nvCxnSpPr>
        <p:spPr bwMode="auto">
          <a:xfrm flipH="1">
            <a:off x="5003800" y="5084763"/>
            <a:ext cx="3240088" cy="0"/>
          </a:xfrm>
          <a:prstGeom prst="line">
            <a:avLst/>
          </a:prstGeom>
          <a:ln w="15875">
            <a:prstDash val="sysDash"/>
            <a:headEnd type="none" w="med" len="med"/>
            <a:tailEnd type="none" w="med" len="med"/>
          </a:ln>
          <a:effectLst/>
          <a:extLst/>
        </p:spPr>
        <p:style>
          <a:lnRef idx="2">
            <a:schemeClr val="dk1"/>
          </a:lnRef>
          <a:fillRef idx="0">
            <a:schemeClr val="dk1"/>
          </a:fillRef>
          <a:effectRef idx="1">
            <a:schemeClr val="dk1"/>
          </a:effectRef>
          <a:fontRef idx="minor">
            <a:schemeClr val="tx1"/>
          </a:fontRef>
        </p:style>
      </p:cxnSp>
      <p:sp>
        <p:nvSpPr>
          <p:cNvPr id="29" name="textruta 28"/>
          <p:cNvSpPr txBox="1"/>
          <p:nvPr/>
        </p:nvSpPr>
        <p:spPr>
          <a:xfrm>
            <a:off x="8339138" y="4900613"/>
            <a:ext cx="442912" cy="307975"/>
          </a:xfrm>
          <a:prstGeom prst="rect">
            <a:avLst/>
          </a:prstGeom>
          <a:noFill/>
          <a:ln>
            <a:noFill/>
          </a:ln>
        </p:spPr>
        <p:txBody>
          <a:bodyPr wrap="none">
            <a:spAutoFit/>
          </a:bodyPr>
          <a:lstStyle/>
          <a:p>
            <a:pPr algn="ctr">
              <a:defRPr/>
            </a:pPr>
            <a:r>
              <a:rPr lang="en-GB" sz="1400" b="1" dirty="0">
                <a:latin typeface="+mj-lt"/>
                <a:cs typeface="+mn-cs"/>
              </a:rPr>
              <a:t>2%</a:t>
            </a:r>
          </a:p>
        </p:txBody>
      </p:sp>
      <p:cxnSp>
        <p:nvCxnSpPr>
          <p:cNvPr id="30" name="Rak 29"/>
          <p:cNvCxnSpPr/>
          <p:nvPr/>
        </p:nvCxnSpPr>
        <p:spPr bwMode="auto">
          <a:xfrm flipH="1">
            <a:off x="5994400" y="4651375"/>
            <a:ext cx="2249488" cy="1588"/>
          </a:xfrm>
          <a:prstGeom prst="line">
            <a:avLst/>
          </a:prstGeom>
          <a:ln w="15875">
            <a:prstDash val="sysDash"/>
            <a:headEnd type="none" w="med" len="med"/>
            <a:tailEnd type="none" w="med" len="med"/>
          </a:ln>
          <a:effectLst/>
          <a:extLst/>
        </p:spPr>
        <p:style>
          <a:lnRef idx="2">
            <a:schemeClr val="dk1"/>
          </a:lnRef>
          <a:fillRef idx="0">
            <a:schemeClr val="dk1"/>
          </a:fillRef>
          <a:effectRef idx="1">
            <a:schemeClr val="dk1"/>
          </a:effectRef>
          <a:fontRef idx="minor">
            <a:schemeClr val="tx1"/>
          </a:fontRef>
        </p:style>
      </p:cxnSp>
      <p:sp>
        <p:nvSpPr>
          <p:cNvPr id="31" name="textruta 30"/>
          <p:cNvSpPr txBox="1"/>
          <p:nvPr/>
        </p:nvSpPr>
        <p:spPr>
          <a:xfrm>
            <a:off x="8339138" y="4498975"/>
            <a:ext cx="442912" cy="307975"/>
          </a:xfrm>
          <a:prstGeom prst="rect">
            <a:avLst/>
          </a:prstGeom>
          <a:noFill/>
          <a:ln>
            <a:noFill/>
          </a:ln>
        </p:spPr>
        <p:txBody>
          <a:bodyPr wrap="none">
            <a:spAutoFit/>
          </a:bodyPr>
          <a:lstStyle/>
          <a:p>
            <a:pPr algn="ctr">
              <a:defRPr/>
            </a:pPr>
            <a:r>
              <a:rPr lang="en-GB" sz="1400" b="1" dirty="0">
                <a:latin typeface="+mj-lt"/>
                <a:cs typeface="+mn-cs"/>
              </a:rPr>
              <a:t>4%</a:t>
            </a:r>
          </a:p>
        </p:txBody>
      </p:sp>
      <p:cxnSp>
        <p:nvCxnSpPr>
          <p:cNvPr id="32" name="Rak 31"/>
          <p:cNvCxnSpPr/>
          <p:nvPr/>
        </p:nvCxnSpPr>
        <p:spPr bwMode="auto">
          <a:xfrm flipH="1">
            <a:off x="6959600" y="3643313"/>
            <a:ext cx="1284288" cy="0"/>
          </a:xfrm>
          <a:prstGeom prst="line">
            <a:avLst/>
          </a:prstGeom>
          <a:ln w="15875">
            <a:prstDash val="sysDash"/>
            <a:headEnd type="none" w="med" len="med"/>
            <a:tailEnd type="none" w="med" len="med"/>
          </a:ln>
          <a:effectLst/>
          <a:extLst/>
        </p:spPr>
        <p:style>
          <a:lnRef idx="2">
            <a:schemeClr val="dk1"/>
          </a:lnRef>
          <a:fillRef idx="0">
            <a:schemeClr val="dk1"/>
          </a:fillRef>
          <a:effectRef idx="1">
            <a:schemeClr val="dk1"/>
          </a:effectRef>
          <a:fontRef idx="minor">
            <a:schemeClr val="tx1"/>
          </a:fontRef>
        </p:style>
      </p:cxnSp>
      <p:sp>
        <p:nvSpPr>
          <p:cNvPr id="33" name="textruta 32"/>
          <p:cNvSpPr txBox="1"/>
          <p:nvPr/>
        </p:nvSpPr>
        <p:spPr>
          <a:xfrm>
            <a:off x="8339138" y="3489325"/>
            <a:ext cx="442912" cy="307975"/>
          </a:xfrm>
          <a:prstGeom prst="rect">
            <a:avLst/>
          </a:prstGeom>
          <a:noFill/>
          <a:ln>
            <a:noFill/>
          </a:ln>
        </p:spPr>
        <p:txBody>
          <a:bodyPr wrap="none">
            <a:spAutoFit/>
          </a:bodyPr>
          <a:lstStyle/>
          <a:p>
            <a:pPr algn="ctr">
              <a:defRPr/>
            </a:pPr>
            <a:r>
              <a:rPr lang="en-GB" sz="1400" b="1">
                <a:latin typeface="+mj-lt"/>
                <a:cs typeface="+mn-cs"/>
              </a:rPr>
              <a:t>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65"/>
                                        </p:tgtEl>
                                        <p:attrNameLst>
                                          <p:attrName>style.visibility</p:attrName>
                                        </p:attrNameLst>
                                      </p:cBhvr>
                                      <p:to>
                                        <p:strVal val="visible"/>
                                      </p:to>
                                    </p:set>
                                    <p:animEffect transition="in" filter="blinds(horizontal)">
                                      <p:cBhvr>
                                        <p:cTn id="7" dur="500"/>
                                        <p:tgtEl>
                                          <p:spTgt spid="8296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blinds(horizontal)">
                                      <p:cBhvr>
                                        <p:cTn id="15" dur="500"/>
                                        <p:tgtEl>
                                          <p:spTgt spid="28"/>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2966"/>
                                        </p:tgtEl>
                                        <p:attrNameLst>
                                          <p:attrName>style.visibility</p:attrName>
                                        </p:attrNameLst>
                                      </p:cBhvr>
                                      <p:to>
                                        <p:strVal val="visible"/>
                                      </p:to>
                                    </p:set>
                                    <p:animEffect transition="in" filter="blinds(horizontal)">
                                      <p:cBhvr>
                                        <p:cTn id="18" dur="500"/>
                                        <p:tgtEl>
                                          <p:spTgt spid="82966"/>
                                        </p:tgtEl>
                                      </p:cBhvr>
                                    </p:animEffect>
                                  </p:childTnLst>
                                </p:cTn>
                              </p:par>
                              <p:par>
                                <p:cTn id="19" presetID="3" presetClass="entr" presetSubtype="10" fill="hold" nodeType="with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blinds(horizontal)">
                                      <p:cBhvr>
                                        <p:cTn id="21" dur="500"/>
                                        <p:tgtEl>
                                          <p:spTgt spid="30"/>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blinds(horizontal)">
                                      <p:cBhvr>
                                        <p:cTn id="24" dur="500"/>
                                        <p:tgtEl>
                                          <p:spTgt spid="31"/>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2967"/>
                                        </p:tgtEl>
                                        <p:attrNameLst>
                                          <p:attrName>style.visibility</p:attrName>
                                        </p:attrNameLst>
                                      </p:cBhvr>
                                      <p:to>
                                        <p:strVal val="visible"/>
                                      </p:to>
                                    </p:set>
                                    <p:animEffect transition="in" filter="blinds(horizontal)">
                                      <p:cBhvr>
                                        <p:cTn id="29" dur="500"/>
                                        <p:tgtEl>
                                          <p:spTgt spid="82967"/>
                                        </p:tgtEl>
                                      </p:cBhvr>
                                    </p:animEffect>
                                  </p:childTnLst>
                                </p:cTn>
                              </p:par>
                              <p:par>
                                <p:cTn id="30" presetID="3" presetClass="entr" presetSubtype="10" fill="hold" nodeType="with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blinds(horizontal)">
                                      <p:cBhvr>
                                        <p:cTn id="32" dur="500"/>
                                        <p:tgtEl>
                                          <p:spTgt spid="32"/>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blinds(horizontal)">
                                      <p:cBhvr>
                                        <p:cTn id="35" dur="500"/>
                                        <p:tgtEl>
                                          <p:spTgt spid="33"/>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82949"/>
                                        </p:tgtEl>
                                        <p:attrNameLst>
                                          <p:attrName>style.visibility</p:attrName>
                                        </p:attrNameLst>
                                      </p:cBhvr>
                                      <p:to>
                                        <p:strVal val="visible"/>
                                      </p:to>
                                    </p:set>
                                    <p:animEffect transition="in" filter="blinds(horizontal)">
                                      <p:cBhvr>
                                        <p:cTn id="40" dur="500"/>
                                        <p:tgtEl>
                                          <p:spTgt spid="8294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blinds(horizontal)">
                                      <p:cBhvr>
                                        <p:cTn id="43" dur="500"/>
                                        <p:tgtEl>
                                          <p:spTgt spid="5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blinds(horizontal)">
                                      <p:cBhvr>
                                        <p:cTn id="48" dur="500"/>
                                        <p:tgtEl>
                                          <p:spTgt spid="58"/>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82950"/>
                                        </p:tgtEl>
                                        <p:attrNameLst>
                                          <p:attrName>style.visibility</p:attrName>
                                        </p:attrNameLst>
                                      </p:cBhvr>
                                      <p:to>
                                        <p:strVal val="visible"/>
                                      </p:to>
                                    </p:set>
                                    <p:animEffect transition="in" filter="blinds(horizontal)">
                                      <p:cBhvr>
                                        <p:cTn id="51" dur="500"/>
                                        <p:tgtEl>
                                          <p:spTgt spid="82950"/>
                                        </p:tgtEl>
                                      </p:cBhvr>
                                    </p:animEffect>
                                  </p:childTnLst>
                                </p:cTn>
                              </p:par>
                              <p:par>
                                <p:cTn id="52" presetID="3" presetClass="entr" presetSubtype="10" fill="hold" nodeType="withEffect">
                                  <p:stCondLst>
                                    <p:cond delay="0"/>
                                  </p:stCondLst>
                                  <p:childTnLst>
                                    <p:set>
                                      <p:cBhvr>
                                        <p:cTn id="53" dur="1" fill="hold">
                                          <p:stCondLst>
                                            <p:cond delay="0"/>
                                          </p:stCondLst>
                                        </p:cTn>
                                        <p:tgtEl>
                                          <p:spTgt spid="62"/>
                                        </p:tgtEl>
                                        <p:attrNameLst>
                                          <p:attrName>style.visibility</p:attrName>
                                        </p:attrNameLst>
                                      </p:cBhvr>
                                      <p:to>
                                        <p:strVal val="visible"/>
                                      </p:to>
                                    </p:set>
                                    <p:animEffect transition="in" filter="blinds(horizontal)">
                                      <p:cBhvr>
                                        <p:cTn id="54" dur="500"/>
                                        <p:tgtEl>
                                          <p:spTgt spid="62"/>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65"/>
                                        </p:tgtEl>
                                        <p:attrNameLst>
                                          <p:attrName>style.visibility</p:attrName>
                                        </p:attrNameLst>
                                      </p:cBhvr>
                                      <p:to>
                                        <p:strVal val="visible"/>
                                      </p:to>
                                    </p:set>
                                    <p:animEffect transition="in" filter="blinds(horizontal)">
                                      <p:cBhvr>
                                        <p:cTn id="57" dur="500"/>
                                        <p:tgtEl>
                                          <p:spTgt spid="6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53"/>
                                        </p:tgtEl>
                                        <p:attrNameLst>
                                          <p:attrName>style.visibility</p:attrName>
                                        </p:attrNameLst>
                                      </p:cBhvr>
                                      <p:to>
                                        <p:strVal val="visible"/>
                                      </p:to>
                                    </p:set>
                                    <p:animEffect transition="in" filter="blinds(horizontal)">
                                      <p:cBhvr>
                                        <p:cTn id="62" dur="500"/>
                                        <p:tgtEl>
                                          <p:spTgt spid="53"/>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64"/>
                                        </p:tgtEl>
                                        <p:attrNameLst>
                                          <p:attrName>style.visibility</p:attrName>
                                        </p:attrNameLst>
                                      </p:cBhvr>
                                      <p:to>
                                        <p:strVal val="visible"/>
                                      </p:to>
                                    </p:set>
                                    <p:animEffect transition="in" filter="blinds(horizontal)">
                                      <p:cBhvr>
                                        <p:cTn id="65" dur="500"/>
                                        <p:tgtEl>
                                          <p:spTgt spid="64"/>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59"/>
                                        </p:tgtEl>
                                        <p:attrNameLst>
                                          <p:attrName>style.visibility</p:attrName>
                                        </p:attrNameLst>
                                      </p:cBhvr>
                                      <p:to>
                                        <p:strVal val="visible"/>
                                      </p:to>
                                    </p:set>
                                    <p:animEffect transition="in" filter="blinds(horizontal)">
                                      <p:cBhvr>
                                        <p:cTn id="68" dur="500"/>
                                        <p:tgtEl>
                                          <p:spTgt spid="59"/>
                                        </p:tgtEl>
                                      </p:cBhvr>
                                    </p:animEffect>
                                  </p:childTnLst>
                                </p:cTn>
                              </p:par>
                              <p:par>
                                <p:cTn id="69" presetID="3" presetClass="entr" presetSubtype="10" fill="hold" nodeType="withEffect">
                                  <p:stCondLst>
                                    <p:cond delay="0"/>
                                  </p:stCondLst>
                                  <p:childTnLst>
                                    <p:set>
                                      <p:cBhvr>
                                        <p:cTn id="70" dur="1" fill="hold">
                                          <p:stCondLst>
                                            <p:cond delay="0"/>
                                          </p:stCondLst>
                                        </p:cTn>
                                        <p:tgtEl>
                                          <p:spTgt spid="63"/>
                                        </p:tgtEl>
                                        <p:attrNameLst>
                                          <p:attrName>style.visibility</p:attrName>
                                        </p:attrNameLst>
                                      </p:cBhvr>
                                      <p:to>
                                        <p:strVal val="visible"/>
                                      </p:to>
                                    </p:set>
                                    <p:animEffect transition="in" filter="blinds(horizontal)">
                                      <p:cBhvr>
                                        <p:cTn id="71" dur="500"/>
                                        <p:tgtEl>
                                          <p:spTgt spid="63"/>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ntr" presetSubtype="10" fill="hold" grpId="0" nodeType="clickEffect">
                                  <p:stCondLst>
                                    <p:cond delay="0"/>
                                  </p:stCondLst>
                                  <p:childTnLst>
                                    <p:set>
                                      <p:cBhvr>
                                        <p:cTn id="75" dur="1" fill="hold">
                                          <p:stCondLst>
                                            <p:cond delay="0"/>
                                          </p:stCondLst>
                                        </p:cTn>
                                        <p:tgtEl>
                                          <p:spTgt spid="82952"/>
                                        </p:tgtEl>
                                        <p:attrNameLst>
                                          <p:attrName>style.visibility</p:attrName>
                                        </p:attrNameLst>
                                      </p:cBhvr>
                                      <p:to>
                                        <p:strVal val="visible"/>
                                      </p:to>
                                    </p:set>
                                    <p:animEffect transition="in" filter="blinds(horizontal)">
                                      <p:cBhvr>
                                        <p:cTn id="76" dur="500"/>
                                        <p:tgtEl>
                                          <p:spTgt spid="82952"/>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55"/>
                                        </p:tgtEl>
                                        <p:attrNameLst>
                                          <p:attrName>style.visibility</p:attrName>
                                        </p:attrNameLst>
                                      </p:cBhvr>
                                      <p:to>
                                        <p:strVal val="visible"/>
                                      </p:to>
                                    </p:set>
                                    <p:animEffect transition="in" filter="blinds(horizontal)">
                                      <p:cBhvr>
                                        <p:cTn id="8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9" grpId="0" animBg="1"/>
      <p:bldP spid="82950" grpId="0" animBg="1"/>
      <p:bldP spid="53" grpId="0" animBg="1"/>
      <p:bldP spid="82952" grpId="0" animBg="1"/>
      <p:bldP spid="55" grpId="0" animBg="1"/>
      <p:bldP spid="57" grpId="0"/>
      <p:bldP spid="58" grpId="0"/>
      <p:bldP spid="59" grpId="0"/>
      <p:bldP spid="64" grpId="0"/>
      <p:bldP spid="65" grpId="0"/>
      <p:bldP spid="82965" grpId="0" animBg="1"/>
      <p:bldP spid="82966" grpId="0" animBg="1"/>
      <p:bldP spid="82967" grpId="0" animBg="1"/>
      <p:bldP spid="29" grpId="0"/>
      <p:bldP spid="31" grpId="0"/>
      <p:bldP spid="3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r>
              <a:rPr lang="ar-JO" sz="3200" smtClean="0"/>
              <a:t>رأس المال التنظيمي</a:t>
            </a:r>
            <a:r>
              <a:rPr lang="en-US" sz="3200" smtClean="0"/>
              <a:t>Regulatory Capital </a:t>
            </a:r>
            <a:r>
              <a:rPr lang="ar-JO" sz="3200" smtClean="0"/>
              <a:t> </a:t>
            </a:r>
            <a:endParaRPr lang="en-GB" sz="3200" smtClean="0"/>
          </a:p>
        </p:txBody>
      </p:sp>
      <p:sp>
        <p:nvSpPr>
          <p:cNvPr id="10243" name="Rectangle 3"/>
          <p:cNvSpPr>
            <a:spLocks noGrp="1" noChangeArrowheads="1"/>
          </p:cNvSpPr>
          <p:nvPr>
            <p:ph idx="1"/>
          </p:nvPr>
        </p:nvSpPr>
        <p:spPr>
          <a:xfrm>
            <a:off x="457200" y="1295400"/>
            <a:ext cx="8229600" cy="4953000"/>
          </a:xfrm>
        </p:spPr>
        <p:txBody>
          <a:bodyPr/>
          <a:lstStyle/>
          <a:p>
            <a:pPr marL="609600" indent="-609600" eaLnBrk="1" hangingPunct="1">
              <a:buFontTx/>
              <a:buNone/>
            </a:pPr>
            <a:r>
              <a:rPr lang="ar-JO" b="1" u="sng" dirty="0" smtClean="0"/>
              <a:t>اولا : رأس المال الأساسي للأسهم العادية </a:t>
            </a:r>
            <a:r>
              <a:rPr lang="en-US" b="1" u="sng" dirty="0" smtClean="0"/>
              <a:t>CET1</a:t>
            </a:r>
            <a:r>
              <a:rPr lang="ar-JO" b="1" u="sng" dirty="0" smtClean="0"/>
              <a:t>:</a:t>
            </a:r>
          </a:p>
          <a:p>
            <a:pPr marL="1371600" lvl="2" indent="-457200" eaLnBrk="1" hangingPunct="1">
              <a:buFontTx/>
              <a:buAutoNum type="arabicPeriod"/>
            </a:pPr>
            <a:r>
              <a:rPr lang="ar-JO" dirty="0" smtClean="0"/>
              <a:t>رأس المال المدفوع </a:t>
            </a:r>
          </a:p>
          <a:p>
            <a:pPr marL="1371600" lvl="2" indent="-457200" eaLnBrk="1" hangingPunct="1">
              <a:buFontTx/>
              <a:buAutoNum type="arabicPeriod"/>
            </a:pPr>
            <a:r>
              <a:rPr lang="ar-JO" dirty="0" smtClean="0"/>
              <a:t>علاوة الإصدار </a:t>
            </a:r>
          </a:p>
          <a:p>
            <a:pPr marL="1371600" lvl="2" indent="-457200" eaLnBrk="1" hangingPunct="1">
              <a:buFontTx/>
              <a:buAutoNum type="arabicPeriod"/>
            </a:pPr>
            <a:r>
              <a:rPr lang="ar-JO" dirty="0" smtClean="0"/>
              <a:t>الأرباح المدورة </a:t>
            </a:r>
          </a:p>
          <a:p>
            <a:pPr marL="1371600" lvl="2" indent="-457200" eaLnBrk="1" hangingPunct="1">
              <a:buFontTx/>
              <a:buAutoNum type="arabicPeriod"/>
            </a:pPr>
            <a:r>
              <a:rPr lang="ar-JO" dirty="0" smtClean="0"/>
              <a:t>الدخل الشامل المتراكم و الاحتياطيات .</a:t>
            </a:r>
          </a:p>
          <a:p>
            <a:pPr marL="1371600" lvl="2" indent="-457200" eaLnBrk="1" hangingPunct="1">
              <a:buFontTx/>
              <a:buAutoNum type="arabicPeriod"/>
            </a:pPr>
            <a:r>
              <a:rPr lang="ar-JO" dirty="0" smtClean="0"/>
              <a:t>حقوق الأقلية ( الحد المسموح به ).</a:t>
            </a:r>
          </a:p>
          <a:p>
            <a:pPr marL="1371600" lvl="2" indent="-457200" eaLnBrk="1" hangingPunct="1">
              <a:buFontTx/>
              <a:buAutoNum type="arabicPeriod"/>
            </a:pPr>
            <a:r>
              <a:rPr lang="ar-JO" b="1" dirty="0" smtClean="0">
                <a:solidFill>
                  <a:srgbClr val="FF0000"/>
                </a:solidFill>
              </a:rPr>
              <a:t>التعديلات التنظيمية على رأس المال الأساسي للأسهم العادية </a:t>
            </a:r>
            <a:r>
              <a:rPr lang="en-US" b="1" dirty="0" smtClean="0">
                <a:solidFill>
                  <a:srgbClr val="FF0000"/>
                </a:solidFill>
              </a:rPr>
              <a:t>CET1</a:t>
            </a:r>
            <a:r>
              <a:rPr lang="ar-JO" b="1" dirty="0" smtClean="0">
                <a:solidFill>
                  <a:srgbClr val="FF0000"/>
                </a:solidFill>
              </a:rPr>
              <a:t>.</a:t>
            </a:r>
          </a:p>
          <a:p>
            <a:pPr marL="1371600" lvl="2" indent="-457200" eaLnBrk="1" hangingPunct="1">
              <a:buFontTx/>
              <a:buAutoNum type="arabicPeriod"/>
            </a:pPr>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248400" y="274638"/>
            <a:ext cx="2438400" cy="58975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eaLnBrk="1" hangingPunct="1"/>
            <a:r>
              <a:rPr lang="ar-JO" sz="3600" dirty="0" smtClean="0"/>
              <a:t>مواصفات رأس المال </a:t>
            </a:r>
            <a:r>
              <a:rPr lang="ar-JO" sz="3600" dirty="0" err="1" smtClean="0"/>
              <a:t>الاساسي</a:t>
            </a:r>
            <a:r>
              <a:rPr lang="ar-JO" sz="3600" dirty="0" smtClean="0"/>
              <a:t> للأسهم العادية </a:t>
            </a:r>
            <a:r>
              <a:rPr lang="en-US" sz="3600" dirty="0" smtClean="0"/>
              <a:t>CET1</a:t>
            </a:r>
          </a:p>
        </p:txBody>
      </p:sp>
      <p:sp>
        <p:nvSpPr>
          <p:cNvPr id="11267" name="Rectangle 3"/>
          <p:cNvSpPr>
            <a:spLocks noGrp="1" noChangeArrowheads="1"/>
          </p:cNvSpPr>
          <p:nvPr>
            <p:ph idx="1"/>
          </p:nvPr>
        </p:nvSpPr>
        <p:spPr>
          <a:xfrm>
            <a:off x="457200" y="381000"/>
            <a:ext cx="5715000" cy="5745163"/>
          </a:xfrm>
        </p:spPr>
        <p:txBody>
          <a:bodyPr/>
          <a:lstStyle/>
          <a:p>
            <a:pPr eaLnBrk="1" hangingPunct="1"/>
            <a:r>
              <a:rPr lang="ar-JO" dirty="0" smtClean="0"/>
              <a:t>ليس له أولوية في التوزيع عند التصفية </a:t>
            </a:r>
          </a:p>
          <a:p>
            <a:pPr eaLnBrk="1" hangingPunct="1"/>
            <a:r>
              <a:rPr lang="ar-JO" dirty="0" smtClean="0"/>
              <a:t>لا يوجد لها تاريخ استحقاق </a:t>
            </a:r>
          </a:p>
          <a:p>
            <a:pPr eaLnBrk="1" hangingPunct="1"/>
            <a:r>
              <a:rPr lang="ar-JO" dirty="0" smtClean="0"/>
              <a:t>البنك غير ملتزم في إعادة الشراء </a:t>
            </a:r>
          </a:p>
          <a:p>
            <a:pPr eaLnBrk="1" hangingPunct="1"/>
            <a:r>
              <a:rPr lang="ar-JO" dirty="0" smtClean="0"/>
              <a:t>توزيع الأرباح ( غير ملزم ، من الارباح القابلة للتوزيع)</a:t>
            </a:r>
          </a:p>
          <a:p>
            <a:pPr eaLnBrk="1" hangingPunct="1"/>
            <a:r>
              <a:rPr lang="ar-JO" dirty="0" smtClean="0"/>
              <a:t>غير ممولة بشكل مباشر أو غير مباشر من البنك </a:t>
            </a:r>
          </a:p>
          <a:p>
            <a:pPr eaLnBrk="1" hangingPunct="1"/>
            <a:r>
              <a:rPr lang="ar-JO" dirty="0" smtClean="0"/>
              <a:t>غير مضمونة من البنك</a:t>
            </a:r>
          </a:p>
          <a:p>
            <a:pPr eaLnBrk="1" hangingPunct="1"/>
            <a:r>
              <a:rPr lang="ar-JO" dirty="0" smtClean="0"/>
              <a:t>مصدرة بناء على موافقة البنك </a:t>
            </a:r>
          </a:p>
          <a:p>
            <a:pPr eaLnBrk="1" hangingPunct="1">
              <a:buFontTx/>
              <a:buNone/>
            </a:pP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7" dur="5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2" dur="5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17" dur="5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2" dur="5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27" dur="5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blinds(horizontal)">
                                      <p:cBhvr>
                                        <p:cTn id="32" dur="500"/>
                                        <p:tgtEl>
                                          <p:spTgt spid="1126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1267">
                                            <p:txEl>
                                              <p:pRg st="6" end="6"/>
                                            </p:txEl>
                                          </p:spTgt>
                                        </p:tgtEl>
                                        <p:attrNameLst>
                                          <p:attrName>style.visibility</p:attrName>
                                        </p:attrNameLst>
                                      </p:cBhvr>
                                      <p:to>
                                        <p:strVal val="visible"/>
                                      </p:to>
                                    </p:set>
                                    <p:animEffect transition="in" filter="blinds(horizontal)">
                                      <p:cBhvr>
                                        <p:cTn id="37"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eaLnBrk="1" hangingPunct="1"/>
            <a:r>
              <a:rPr lang="ar-JO" sz="3200" smtClean="0"/>
              <a:t>رأس المال التنظيمي</a:t>
            </a:r>
            <a:r>
              <a:rPr lang="en-US" sz="3200" smtClean="0"/>
              <a:t>Regulatory Capital</a:t>
            </a:r>
          </a:p>
        </p:txBody>
      </p:sp>
      <p:sp>
        <p:nvSpPr>
          <p:cNvPr id="12291" name="Rectangle 3"/>
          <p:cNvSpPr>
            <a:spLocks noGrp="1" noChangeArrowheads="1"/>
          </p:cNvSpPr>
          <p:nvPr>
            <p:ph idx="1"/>
          </p:nvPr>
        </p:nvSpPr>
        <p:spPr/>
        <p:txBody>
          <a:bodyPr>
            <a:normAutofit/>
          </a:bodyPr>
          <a:lstStyle/>
          <a:p>
            <a:pPr marL="609600" indent="-609600" eaLnBrk="1" hangingPunct="1">
              <a:buFontTx/>
              <a:buNone/>
            </a:pPr>
            <a:r>
              <a:rPr lang="ar-JO" b="1" u="sng" dirty="0" smtClean="0"/>
              <a:t>ثانيا : رأس المال الاساسي الاضافي </a:t>
            </a:r>
            <a:r>
              <a:rPr lang="en-US" b="1" u="sng" dirty="0" smtClean="0"/>
              <a:t>AT1</a:t>
            </a:r>
            <a:r>
              <a:rPr lang="ar-JO" b="1" u="sng" dirty="0" smtClean="0"/>
              <a:t>:</a:t>
            </a:r>
          </a:p>
          <a:p>
            <a:pPr marL="609600" indent="-609600" eaLnBrk="1" hangingPunct="1">
              <a:buFontTx/>
              <a:buAutoNum type="arabicPeriod"/>
            </a:pPr>
            <a:r>
              <a:rPr lang="ar-JO" dirty="0" smtClean="0"/>
              <a:t>الأدوات المصدرة من البنك و التي تحمل صفات رأس المال الأساسي الإضافي </a:t>
            </a:r>
            <a:r>
              <a:rPr lang="en-US" dirty="0" smtClean="0"/>
              <a:t>AT1</a:t>
            </a:r>
            <a:r>
              <a:rPr lang="ar-JO" dirty="0" smtClean="0"/>
              <a:t>.</a:t>
            </a:r>
          </a:p>
          <a:p>
            <a:pPr marL="609600" indent="-609600" eaLnBrk="1" hangingPunct="1">
              <a:buFontTx/>
              <a:buAutoNum type="arabicPeriod"/>
            </a:pPr>
            <a:r>
              <a:rPr lang="ar-JO" dirty="0" smtClean="0"/>
              <a:t>علاوة الإصدار ( الخصم ) للأدوات الواردة في البند 1.</a:t>
            </a:r>
          </a:p>
          <a:p>
            <a:pPr marL="609600" indent="-609600" eaLnBrk="1" hangingPunct="1">
              <a:buFontTx/>
              <a:buAutoNum type="arabicPeriod"/>
            </a:pPr>
            <a:r>
              <a:rPr lang="ar-JO" dirty="0" smtClean="0"/>
              <a:t>الادوات المصدرة من الشراكات التابعة ( الموحدة ) و تحمل صفات رأس المال الاساسي الاضافي </a:t>
            </a:r>
            <a:r>
              <a:rPr lang="en-US" dirty="0" smtClean="0"/>
              <a:t>AT1</a:t>
            </a:r>
            <a:r>
              <a:rPr lang="ar-JO" dirty="0" smtClean="0"/>
              <a:t>.</a:t>
            </a:r>
          </a:p>
          <a:p>
            <a:pPr marL="609600" indent="-609600" eaLnBrk="1" hangingPunct="1">
              <a:buFontTx/>
              <a:buAutoNum type="arabicPeriod"/>
            </a:pPr>
            <a:r>
              <a:rPr lang="ar-JO" b="1" dirty="0" smtClean="0"/>
              <a:t>التعديلات التنظيمية على رأس المال الاساسي الاضافي </a:t>
            </a:r>
            <a:r>
              <a:rPr lang="en-US" b="1" dirty="0" smtClean="0"/>
              <a:t>AT1</a:t>
            </a:r>
            <a:r>
              <a:rPr lang="ar-JO" b="1"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0" y="274638"/>
            <a:ext cx="1828800" cy="55165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eaLnBrk="1" hangingPunct="1"/>
            <a:r>
              <a:rPr lang="ar-JO" sz="3600" dirty="0" smtClean="0"/>
              <a:t>مواصفات رأس المال </a:t>
            </a:r>
            <a:r>
              <a:rPr lang="ar-JO" sz="3600" dirty="0" err="1" smtClean="0"/>
              <a:t>الاساسي</a:t>
            </a:r>
            <a:r>
              <a:rPr lang="ar-JO" sz="3600" dirty="0" smtClean="0"/>
              <a:t> </a:t>
            </a:r>
            <a:r>
              <a:rPr lang="ar-JO" sz="3600" dirty="0" err="1" smtClean="0"/>
              <a:t>الاضافي</a:t>
            </a:r>
            <a:r>
              <a:rPr lang="ar-JO" sz="3600" dirty="0" smtClean="0"/>
              <a:t> </a:t>
            </a:r>
            <a:r>
              <a:rPr lang="en-US" sz="3600" dirty="0" smtClean="0"/>
              <a:t>AT1</a:t>
            </a:r>
          </a:p>
        </p:txBody>
      </p:sp>
      <p:sp>
        <p:nvSpPr>
          <p:cNvPr id="13315" name="Rectangle 3"/>
          <p:cNvSpPr>
            <a:spLocks noGrp="1" noChangeArrowheads="1"/>
          </p:cNvSpPr>
          <p:nvPr>
            <p:ph idx="1"/>
          </p:nvPr>
        </p:nvSpPr>
        <p:spPr>
          <a:xfrm>
            <a:off x="457200" y="838200"/>
            <a:ext cx="6096000" cy="5169091"/>
          </a:xfrm>
        </p:spPr>
        <p:txBody>
          <a:bodyPr>
            <a:normAutofit fontScale="92500" lnSpcReduction="10000"/>
          </a:bodyPr>
          <a:lstStyle/>
          <a:p>
            <a:pPr eaLnBrk="1" hangingPunct="1">
              <a:lnSpc>
                <a:spcPct val="90000"/>
              </a:lnSpc>
            </a:pPr>
            <a:r>
              <a:rPr lang="ar-JO" dirty="0" smtClean="0"/>
              <a:t>في حال التصفية تكون الأولوية للودائع </a:t>
            </a:r>
            <a:r>
              <a:rPr lang="ar-JO" dirty="0" err="1" smtClean="0"/>
              <a:t>و</a:t>
            </a:r>
            <a:r>
              <a:rPr lang="ar-JO" dirty="0" smtClean="0"/>
              <a:t> الدائنين المختلفين </a:t>
            </a:r>
            <a:r>
              <a:rPr lang="ar-JO" dirty="0" err="1" smtClean="0"/>
              <a:t>و</a:t>
            </a:r>
            <a:r>
              <a:rPr lang="ar-JO" dirty="0" smtClean="0"/>
              <a:t> الديون المساندة.</a:t>
            </a:r>
          </a:p>
          <a:p>
            <a:pPr eaLnBrk="1" hangingPunct="1">
              <a:lnSpc>
                <a:spcPct val="90000"/>
              </a:lnSpc>
            </a:pPr>
            <a:r>
              <a:rPr lang="ar-JO" dirty="0" smtClean="0"/>
              <a:t>ليست مضمونة </a:t>
            </a:r>
            <a:r>
              <a:rPr lang="ar-JO" dirty="0" err="1" smtClean="0"/>
              <a:t>او</a:t>
            </a:r>
            <a:r>
              <a:rPr lang="ar-JO" dirty="0" smtClean="0"/>
              <a:t> مغطاة بكفالة من البنك </a:t>
            </a:r>
            <a:r>
              <a:rPr lang="ar-JO" dirty="0" err="1" smtClean="0"/>
              <a:t>او</a:t>
            </a:r>
            <a:r>
              <a:rPr lang="ar-JO" dirty="0" smtClean="0"/>
              <a:t> شركات تابعة .</a:t>
            </a:r>
          </a:p>
          <a:p>
            <a:pPr eaLnBrk="1" hangingPunct="1">
              <a:lnSpc>
                <a:spcPct val="90000"/>
              </a:lnSpc>
            </a:pPr>
            <a:r>
              <a:rPr lang="ar-JO" dirty="0" smtClean="0"/>
              <a:t>ليس لها تاريخ استحقاق .</a:t>
            </a:r>
          </a:p>
          <a:p>
            <a:pPr eaLnBrk="1" hangingPunct="1">
              <a:lnSpc>
                <a:spcPct val="90000"/>
              </a:lnSpc>
            </a:pPr>
            <a:r>
              <a:rPr lang="ar-JO" dirty="0" smtClean="0"/>
              <a:t>يمكن </a:t>
            </a:r>
            <a:r>
              <a:rPr lang="ar-JO" dirty="0" err="1" smtClean="0"/>
              <a:t>ان</a:t>
            </a:r>
            <a:r>
              <a:rPr lang="ar-JO" dirty="0" smtClean="0"/>
              <a:t> تكون </a:t>
            </a:r>
            <a:r>
              <a:rPr lang="en-US" dirty="0" smtClean="0"/>
              <a:t>Callable </a:t>
            </a:r>
            <a:r>
              <a:rPr lang="ar-JO" dirty="0" smtClean="0"/>
              <a:t> بناء على طلب البنك ولكن بعد فترة 5 سنوات على الأقل و ضمن الشروط التالية :</a:t>
            </a:r>
          </a:p>
          <a:p>
            <a:pPr lvl="2">
              <a:lnSpc>
                <a:spcPct val="90000"/>
              </a:lnSpc>
            </a:pPr>
            <a:r>
              <a:rPr lang="ar-JO" dirty="0" smtClean="0"/>
              <a:t>يجب الحصول على موافقة السلطة الرقابية لممارسة </a:t>
            </a:r>
            <a:r>
              <a:rPr lang="en-US" dirty="0" smtClean="0"/>
              <a:t>Call Option</a:t>
            </a:r>
            <a:r>
              <a:rPr lang="ar-JO" dirty="0" smtClean="0"/>
              <a:t>.</a:t>
            </a:r>
          </a:p>
          <a:p>
            <a:pPr lvl="2">
              <a:lnSpc>
                <a:spcPct val="90000"/>
              </a:lnSpc>
            </a:pPr>
            <a:r>
              <a:rPr lang="ar-JO" dirty="0" smtClean="0"/>
              <a:t>يجب استبدالها بأدوات أفضل منها بنفس القيمة .</a:t>
            </a:r>
          </a:p>
          <a:p>
            <a:pPr lvl="2">
              <a:lnSpc>
                <a:spcPct val="90000"/>
              </a:lnSpc>
            </a:pPr>
            <a:r>
              <a:rPr lang="ar-JO" dirty="0" smtClean="0"/>
              <a:t>يثبت البنك </a:t>
            </a:r>
            <a:r>
              <a:rPr lang="ar-JO" dirty="0" err="1" smtClean="0"/>
              <a:t>ان</a:t>
            </a:r>
            <a:r>
              <a:rPr lang="ar-JO" dirty="0" smtClean="0"/>
              <a:t> نسبة كفاية رأس المال سوف تكون اعلي من الحدود بعد تنفيذ </a:t>
            </a:r>
            <a:r>
              <a:rPr lang="ar-JO" dirty="0" err="1" smtClean="0"/>
              <a:t>ال</a:t>
            </a:r>
            <a:r>
              <a:rPr lang="ar-JO" dirty="0" smtClean="0"/>
              <a:t> </a:t>
            </a:r>
            <a:r>
              <a:rPr lang="en-US" dirty="0" smtClean="0"/>
              <a:t>Call Option</a:t>
            </a:r>
            <a:r>
              <a:rPr lang="ar-JO"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13315">
                                            <p:txEl>
                                              <p:pRg st="4" end="4"/>
                                            </p:txEl>
                                          </p:spTgt>
                                        </p:tgtEl>
                                        <p:attrNameLst>
                                          <p:attrName>style.visibility</p:attrName>
                                        </p:attrNameLst>
                                      </p:cBhvr>
                                      <p:to>
                                        <p:strVal val="visible"/>
                                      </p:to>
                                    </p:set>
                                    <p:animEffect transition="in" filter="blinds(horizontal)">
                                      <p:cBhvr>
                                        <p:cTn id="25" dur="500"/>
                                        <p:tgtEl>
                                          <p:spTgt spid="13315">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13315">
                                            <p:txEl>
                                              <p:pRg st="5" end="5"/>
                                            </p:txEl>
                                          </p:spTgt>
                                        </p:tgtEl>
                                        <p:attrNameLst>
                                          <p:attrName>style.visibility</p:attrName>
                                        </p:attrNameLst>
                                      </p:cBhvr>
                                      <p:to>
                                        <p:strVal val="visible"/>
                                      </p:to>
                                    </p:set>
                                    <p:animEffect transition="in" filter="blinds(horizontal)">
                                      <p:cBhvr>
                                        <p:cTn id="28" dur="500"/>
                                        <p:tgtEl>
                                          <p:spTgt spid="13315">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blinds(horizontal)">
                                      <p:cBhvr>
                                        <p:cTn id="31" dur="500"/>
                                        <p:tgtEl>
                                          <p:spTgt spid="133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477000" y="274638"/>
            <a:ext cx="2209800" cy="59737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eaLnBrk="1" hangingPunct="1"/>
            <a:r>
              <a:rPr lang="ar-JO" sz="3600" dirty="0" smtClean="0"/>
              <a:t>مواصفات رأس المال </a:t>
            </a:r>
            <a:r>
              <a:rPr lang="ar-JO" sz="3600" dirty="0" err="1" smtClean="0"/>
              <a:t>الاساسي</a:t>
            </a:r>
            <a:r>
              <a:rPr lang="ar-JO" sz="3600" dirty="0" smtClean="0"/>
              <a:t> </a:t>
            </a:r>
            <a:r>
              <a:rPr lang="ar-JO" sz="3600" dirty="0" err="1" smtClean="0"/>
              <a:t>الاضافي</a:t>
            </a:r>
            <a:r>
              <a:rPr lang="ar-JO" sz="3600" dirty="0" smtClean="0"/>
              <a:t> </a:t>
            </a:r>
            <a:r>
              <a:rPr lang="en-US" sz="3600" dirty="0" smtClean="0"/>
              <a:t>AT1</a:t>
            </a:r>
          </a:p>
        </p:txBody>
      </p:sp>
      <p:sp>
        <p:nvSpPr>
          <p:cNvPr id="14339" name="Rectangle 3"/>
          <p:cNvSpPr>
            <a:spLocks noGrp="1" noChangeArrowheads="1"/>
          </p:cNvSpPr>
          <p:nvPr>
            <p:ph idx="1"/>
          </p:nvPr>
        </p:nvSpPr>
        <p:spPr>
          <a:xfrm>
            <a:off x="457200" y="457200"/>
            <a:ext cx="6096000" cy="5550091"/>
          </a:xfrm>
        </p:spPr>
        <p:txBody>
          <a:bodyPr>
            <a:normAutofit fontScale="92500" lnSpcReduction="10000"/>
          </a:bodyPr>
          <a:lstStyle/>
          <a:p>
            <a:pPr eaLnBrk="1" hangingPunct="1">
              <a:lnSpc>
                <a:spcPct val="90000"/>
              </a:lnSpc>
            </a:pPr>
            <a:r>
              <a:rPr lang="ar-JO" dirty="0" smtClean="0"/>
              <a:t>يجب الحصول على موافقة السلطة الرقابية قبل  تسديد للدفعات </a:t>
            </a:r>
            <a:r>
              <a:rPr lang="ar-JO" dirty="0" err="1" smtClean="0"/>
              <a:t>و</a:t>
            </a:r>
            <a:r>
              <a:rPr lang="ar-JO" dirty="0" smtClean="0"/>
              <a:t> على البنك أن لا يعطي إشارة إلى السوق انه يوجد موافقة من السلطة الرقابة  .</a:t>
            </a:r>
          </a:p>
          <a:p>
            <a:pPr eaLnBrk="1" hangingPunct="1">
              <a:lnSpc>
                <a:spcPct val="90000"/>
              </a:lnSpc>
            </a:pPr>
            <a:r>
              <a:rPr lang="ar-JO" dirty="0" smtClean="0"/>
              <a:t>التوزيعات </a:t>
            </a:r>
            <a:r>
              <a:rPr lang="ar-JO" dirty="0" err="1" smtClean="0"/>
              <a:t>و</a:t>
            </a:r>
            <a:r>
              <a:rPr lang="ar-JO" dirty="0" smtClean="0"/>
              <a:t> الفوائد :</a:t>
            </a:r>
          </a:p>
          <a:p>
            <a:pPr lvl="2">
              <a:lnSpc>
                <a:spcPct val="90000"/>
              </a:lnSpc>
            </a:pPr>
            <a:r>
              <a:rPr lang="ar-JO" dirty="0" smtClean="0"/>
              <a:t>للبنك الحق في أي وقت وقف سداد الفوائد </a:t>
            </a:r>
            <a:r>
              <a:rPr lang="ar-JO" dirty="0" err="1" smtClean="0"/>
              <a:t>او</a:t>
            </a:r>
            <a:r>
              <a:rPr lang="ar-JO" dirty="0" smtClean="0"/>
              <a:t> التوزيعات ، وعلى ان لا يعتبر ذلك تعثر للبنك .</a:t>
            </a:r>
          </a:p>
          <a:p>
            <a:pPr lvl="2">
              <a:lnSpc>
                <a:spcPct val="90000"/>
              </a:lnSpc>
            </a:pPr>
            <a:r>
              <a:rPr lang="ar-JO" dirty="0" smtClean="0"/>
              <a:t> عدم فرض أي قيود على البنك نتيجة عدم دفع الفوائد </a:t>
            </a:r>
            <a:r>
              <a:rPr lang="ar-JO" dirty="0" err="1" smtClean="0"/>
              <a:t>او</a:t>
            </a:r>
            <a:r>
              <a:rPr lang="ar-JO" dirty="0" smtClean="0"/>
              <a:t> التوزيعات .</a:t>
            </a:r>
          </a:p>
          <a:p>
            <a:pPr lvl="2">
              <a:lnSpc>
                <a:spcPct val="90000"/>
              </a:lnSpc>
            </a:pPr>
            <a:r>
              <a:rPr lang="ar-JO" dirty="0" smtClean="0"/>
              <a:t>تدفع التوزيعات </a:t>
            </a:r>
            <a:r>
              <a:rPr lang="ar-JO" dirty="0" err="1" smtClean="0"/>
              <a:t>او</a:t>
            </a:r>
            <a:r>
              <a:rPr lang="ar-JO" dirty="0" smtClean="0"/>
              <a:t> الفوائد من البنود القابلة للتوزيع .</a:t>
            </a:r>
          </a:p>
          <a:p>
            <a:pPr eaLnBrk="1" hangingPunct="1">
              <a:lnSpc>
                <a:spcPct val="90000"/>
              </a:lnSpc>
            </a:pPr>
            <a:r>
              <a:rPr lang="ar-JO" dirty="0" err="1" smtClean="0"/>
              <a:t>ان</a:t>
            </a:r>
            <a:r>
              <a:rPr lang="ar-JO" dirty="0" smtClean="0"/>
              <a:t> لا يقوم البنك بشكل مباشر </a:t>
            </a:r>
            <a:r>
              <a:rPr lang="ar-JO" dirty="0" err="1" smtClean="0"/>
              <a:t>او</a:t>
            </a:r>
            <a:r>
              <a:rPr lang="ar-JO" dirty="0" smtClean="0"/>
              <a:t> غير مباشر بتمويل هذه الأدوات (الشركات التابعة ، شركات يملك البنك بها مصلحة مؤثرة ، تسهيلات).</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12" dur="500"/>
                                        <p:tgtEl>
                                          <p:spTgt spid="14339">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5" dur="500"/>
                                        <p:tgtEl>
                                          <p:spTgt spid="14339">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8" dur="500"/>
                                        <p:tgtEl>
                                          <p:spTgt spid="14339">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1" dur="500"/>
                                        <p:tgtEl>
                                          <p:spTgt spid="14339">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26" dur="500"/>
                                        <p:tgtEl>
                                          <p:spTgt spid="143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ar-JO" sz="3200" smtClean="0"/>
              <a:t>رأس المال التنظيمي</a:t>
            </a:r>
            <a:r>
              <a:rPr lang="en-US" sz="3200" smtClean="0"/>
              <a:t>Regulatory Capital</a:t>
            </a:r>
          </a:p>
        </p:txBody>
      </p:sp>
      <p:sp>
        <p:nvSpPr>
          <p:cNvPr id="15363" name="Rectangle 3"/>
          <p:cNvSpPr>
            <a:spLocks noGrp="1" noChangeArrowheads="1"/>
          </p:cNvSpPr>
          <p:nvPr>
            <p:ph idx="1"/>
          </p:nvPr>
        </p:nvSpPr>
        <p:spPr/>
        <p:txBody>
          <a:bodyPr/>
          <a:lstStyle/>
          <a:p>
            <a:pPr marL="609600" indent="-609600" eaLnBrk="1" hangingPunct="1">
              <a:buFontTx/>
              <a:buNone/>
            </a:pPr>
            <a:r>
              <a:rPr lang="ar-JO" b="1" u="sng" dirty="0" smtClean="0"/>
              <a:t>ثالثا : رأس المال المساند </a:t>
            </a:r>
            <a:r>
              <a:rPr lang="en-US" b="1" u="sng" dirty="0" smtClean="0"/>
              <a:t>T2</a:t>
            </a:r>
            <a:r>
              <a:rPr lang="ar-JO" b="1" u="sng" dirty="0" smtClean="0"/>
              <a:t>:</a:t>
            </a:r>
          </a:p>
          <a:p>
            <a:pPr marL="609600" indent="-609600" eaLnBrk="1" hangingPunct="1">
              <a:buFontTx/>
              <a:buAutoNum type="arabicPeriod"/>
            </a:pPr>
            <a:r>
              <a:rPr lang="ar-JO" dirty="0" err="1" smtClean="0"/>
              <a:t>الادوات</a:t>
            </a:r>
            <a:r>
              <a:rPr lang="ar-JO" dirty="0" smtClean="0"/>
              <a:t> المصدرة من البنك </a:t>
            </a:r>
            <a:r>
              <a:rPr lang="ar-JO" dirty="0" err="1" smtClean="0"/>
              <a:t>و</a:t>
            </a:r>
            <a:r>
              <a:rPr lang="ar-JO" dirty="0" smtClean="0"/>
              <a:t> التي تحمل صفات رأس المال المساند  </a:t>
            </a:r>
            <a:r>
              <a:rPr lang="en-US" dirty="0" smtClean="0"/>
              <a:t>T2</a:t>
            </a:r>
            <a:r>
              <a:rPr lang="ar-JO" dirty="0" smtClean="0"/>
              <a:t>.</a:t>
            </a:r>
          </a:p>
          <a:p>
            <a:pPr marL="609600" indent="-609600" eaLnBrk="1" hangingPunct="1">
              <a:buFontTx/>
              <a:buAutoNum type="arabicPeriod"/>
            </a:pPr>
            <a:r>
              <a:rPr lang="ar-JO" dirty="0" smtClean="0"/>
              <a:t>علاوة </a:t>
            </a:r>
            <a:r>
              <a:rPr lang="ar-JO" dirty="0" err="1" smtClean="0"/>
              <a:t>الاصدار</a:t>
            </a:r>
            <a:r>
              <a:rPr lang="ar-JO" dirty="0" smtClean="0"/>
              <a:t> ( الخصم ) للأدوات الواردة في البند 1.</a:t>
            </a:r>
          </a:p>
          <a:p>
            <a:pPr marL="609600" indent="-609600" eaLnBrk="1" hangingPunct="1">
              <a:buFontTx/>
              <a:buAutoNum type="arabicPeriod"/>
            </a:pPr>
            <a:r>
              <a:rPr lang="ar-JO" dirty="0" err="1" smtClean="0"/>
              <a:t>الادوات</a:t>
            </a:r>
            <a:r>
              <a:rPr lang="ar-JO" dirty="0" smtClean="0"/>
              <a:t> المصدرة من الشراكات التابعة ( الموحدة ) </a:t>
            </a:r>
            <a:r>
              <a:rPr lang="ar-JO" dirty="0" err="1" smtClean="0"/>
              <a:t>و</a:t>
            </a:r>
            <a:r>
              <a:rPr lang="ar-JO" dirty="0" smtClean="0"/>
              <a:t> تحمل صفات رأس المال المساند  </a:t>
            </a:r>
            <a:r>
              <a:rPr lang="en-US" dirty="0" smtClean="0"/>
              <a:t>T2</a:t>
            </a:r>
            <a:r>
              <a:rPr lang="ar-JO" dirty="0" smtClean="0"/>
              <a:t>.</a:t>
            </a:r>
          </a:p>
          <a:p>
            <a:pPr marL="609600" indent="-609600" eaLnBrk="1" hangingPunct="1">
              <a:buFontTx/>
              <a:buAutoNum type="arabicPeriod"/>
            </a:pPr>
            <a:r>
              <a:rPr lang="ar-JO" dirty="0" smtClean="0"/>
              <a:t>احتياطي المخاطر المصرفية.</a:t>
            </a:r>
          </a:p>
          <a:p>
            <a:pPr marL="609600" indent="-609600" eaLnBrk="1" hangingPunct="1">
              <a:buFontTx/>
              <a:buAutoNum type="arabicPeriod"/>
            </a:pPr>
            <a:r>
              <a:rPr lang="ar-JO" b="1" dirty="0" smtClean="0">
                <a:solidFill>
                  <a:srgbClr val="FF0000"/>
                </a:solidFill>
              </a:rPr>
              <a:t>التعديلات التنظيمية على رأس المال المساند  </a:t>
            </a:r>
            <a:r>
              <a:rPr lang="en-US" b="1" dirty="0" smtClean="0">
                <a:solidFill>
                  <a:srgbClr val="FF0000"/>
                </a:solidFill>
              </a:rPr>
              <a:t>T2</a:t>
            </a:r>
            <a:r>
              <a:rPr lang="ar-JO" b="1" dirty="0" smtClean="0">
                <a:solidFill>
                  <a:srgbClr val="FF0000"/>
                </a:solidFill>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274638"/>
          <a:ext cx="8229600" cy="5851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81" name="AutoShape 33"/>
          <p:cNvSpPr>
            <a:spLocks noChangeArrowheads="1"/>
          </p:cNvSpPr>
          <p:nvPr/>
        </p:nvSpPr>
        <p:spPr bwMode="auto">
          <a:xfrm>
            <a:off x="838200" y="381000"/>
            <a:ext cx="2286000" cy="1371600"/>
          </a:xfrm>
          <a:prstGeom prst="wedgeEllipseCallout">
            <a:avLst>
              <a:gd name="adj1" fmla="val 70764"/>
              <a:gd name="adj2" fmla="val 15856"/>
            </a:avLst>
          </a:prstGeom>
          <a:solidFill>
            <a:schemeClr val="accent1"/>
          </a:solidFill>
          <a:ln w="9525">
            <a:solidFill>
              <a:schemeClr val="tx1"/>
            </a:solidFill>
            <a:miter lim="800000"/>
            <a:headEnd/>
            <a:tailEnd/>
          </a:ln>
        </p:spPr>
        <p:txBody>
          <a:bodyPr/>
          <a:lstStyle/>
          <a:p>
            <a:pPr>
              <a:buFontTx/>
              <a:buChar char="•"/>
            </a:pPr>
            <a:r>
              <a:rPr lang="ar-JO" sz="1400" b="1">
                <a:solidFill>
                  <a:schemeClr val="bg1"/>
                </a:solidFill>
              </a:rPr>
              <a:t>اعاد تعريف رأس المال التنظيمي</a:t>
            </a:r>
          </a:p>
          <a:p>
            <a:pPr>
              <a:buFontTx/>
              <a:buChar char="•"/>
            </a:pPr>
            <a:r>
              <a:rPr lang="ar-JO" sz="1400" b="1">
                <a:solidFill>
                  <a:schemeClr val="bg1"/>
                </a:solidFill>
              </a:rPr>
              <a:t>اعاد تعريف الاقتطاعات من رأس المال التنظيمي</a:t>
            </a:r>
            <a:endParaRPr lang="en-GB" sz="1400" b="1" dirty="0">
              <a:solidFill>
                <a:schemeClr val="bg1"/>
              </a:solidFill>
            </a:endParaRPr>
          </a:p>
        </p:txBody>
      </p:sp>
      <p:sp>
        <p:nvSpPr>
          <p:cNvPr id="2082" name="AutoShape 34"/>
          <p:cNvSpPr>
            <a:spLocks noChangeArrowheads="1"/>
          </p:cNvSpPr>
          <p:nvPr/>
        </p:nvSpPr>
        <p:spPr bwMode="auto">
          <a:xfrm>
            <a:off x="7239000" y="381000"/>
            <a:ext cx="1524000" cy="990600"/>
          </a:xfrm>
          <a:prstGeom prst="wedgeRoundRectCallout">
            <a:avLst>
              <a:gd name="adj1" fmla="val -154690"/>
              <a:gd name="adj2" fmla="val 56250"/>
              <a:gd name="adj3" fmla="val 16667"/>
            </a:avLst>
          </a:prstGeom>
          <a:solidFill>
            <a:schemeClr val="accent1"/>
          </a:solidFill>
          <a:ln w="9525">
            <a:solidFill>
              <a:schemeClr val="tx1"/>
            </a:solidFill>
            <a:miter lim="800000"/>
            <a:headEnd/>
            <a:tailEnd/>
          </a:ln>
        </p:spPr>
        <p:txBody>
          <a:bodyPr/>
          <a:lstStyle/>
          <a:p>
            <a:pPr>
              <a:buFontTx/>
              <a:buChar char="•"/>
            </a:pPr>
            <a:r>
              <a:rPr lang="ar-JO" sz="1400" b="1">
                <a:solidFill>
                  <a:schemeClr val="bg1"/>
                </a:solidFill>
              </a:rPr>
              <a:t>اضاف معايير خاصة بالسيولة </a:t>
            </a:r>
          </a:p>
          <a:p>
            <a:pPr>
              <a:buFontTx/>
              <a:buChar char="•"/>
            </a:pPr>
            <a:r>
              <a:rPr lang="ar-JO" sz="1400" b="1">
                <a:solidFill>
                  <a:schemeClr val="bg1"/>
                </a:solidFill>
              </a:rPr>
              <a:t>نسبة الرافعة المالية</a:t>
            </a:r>
            <a:endParaRPr lang="en-GB" sz="1400" b="1" dirty="0">
              <a:solidFill>
                <a:schemeClr val="bg1"/>
              </a:solidFill>
            </a:endParaRPr>
          </a:p>
        </p:txBody>
      </p:sp>
      <p:sp>
        <p:nvSpPr>
          <p:cNvPr id="2083" name="AutoShape 35"/>
          <p:cNvSpPr>
            <a:spLocks noChangeArrowheads="1"/>
          </p:cNvSpPr>
          <p:nvPr/>
        </p:nvSpPr>
        <p:spPr bwMode="auto">
          <a:xfrm>
            <a:off x="2514600" y="5791200"/>
            <a:ext cx="2667000" cy="685800"/>
          </a:xfrm>
          <a:prstGeom prst="cloudCallout">
            <a:avLst>
              <a:gd name="adj1" fmla="val -16069"/>
              <a:gd name="adj2" fmla="val -386806"/>
            </a:avLst>
          </a:prstGeom>
          <a:solidFill>
            <a:schemeClr val="accent1"/>
          </a:solidFill>
          <a:ln w="9525">
            <a:solidFill>
              <a:schemeClr val="tx1"/>
            </a:solidFill>
            <a:round/>
            <a:headEnd/>
            <a:tailEnd/>
          </a:ln>
        </p:spPr>
        <p:txBody>
          <a:bodyPr/>
          <a:lstStyle/>
          <a:p>
            <a:pPr algn="ctr"/>
            <a:r>
              <a:rPr lang="ar-JO" sz="1400" b="1">
                <a:solidFill>
                  <a:schemeClr val="bg1"/>
                </a:solidFill>
              </a:rPr>
              <a:t>زيادة وزن المخاطر الخاص بمحفظة المتاجرة</a:t>
            </a:r>
            <a:endParaRPr lang="en-GB" sz="14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81"/>
                                        </p:tgtEl>
                                        <p:attrNameLst>
                                          <p:attrName>style.visibility</p:attrName>
                                        </p:attrNameLst>
                                      </p:cBhvr>
                                      <p:to>
                                        <p:strVal val="visible"/>
                                      </p:to>
                                    </p:set>
                                    <p:animEffect transition="in" filter="blinds(horizontal)">
                                      <p:cBhvr>
                                        <p:cTn id="7" dur="500"/>
                                        <p:tgtEl>
                                          <p:spTgt spid="208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82"/>
                                        </p:tgtEl>
                                        <p:attrNameLst>
                                          <p:attrName>style.visibility</p:attrName>
                                        </p:attrNameLst>
                                      </p:cBhvr>
                                      <p:to>
                                        <p:strVal val="visible"/>
                                      </p:to>
                                    </p:set>
                                    <p:animEffect transition="in" filter="blinds(horizontal)">
                                      <p:cBhvr>
                                        <p:cTn id="12" dur="500"/>
                                        <p:tgtEl>
                                          <p:spTgt spid="208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83"/>
                                        </p:tgtEl>
                                        <p:attrNameLst>
                                          <p:attrName>style.visibility</p:attrName>
                                        </p:attrNameLst>
                                      </p:cBhvr>
                                      <p:to>
                                        <p:strVal val="visible"/>
                                      </p:to>
                                    </p:set>
                                    <p:animEffect transition="in" filter="blinds(horizontal)">
                                      <p:cBhvr>
                                        <p:cTn id="17" dur="500"/>
                                        <p:tgtEl>
                                          <p:spTgt spid="2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1" grpId="0" animBg="1"/>
      <p:bldP spid="2082" grpId="0" animBg="1"/>
      <p:bldP spid="208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781800" y="274638"/>
            <a:ext cx="1905000" cy="53641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eaLnBrk="1" hangingPunct="1"/>
            <a:r>
              <a:rPr lang="ar-JO" sz="3600" dirty="0" smtClean="0"/>
              <a:t>مواصفات رأس المال المساند </a:t>
            </a:r>
            <a:r>
              <a:rPr lang="en-US" sz="3600" dirty="0" smtClean="0"/>
              <a:t>T2</a:t>
            </a:r>
          </a:p>
        </p:txBody>
      </p:sp>
      <p:sp>
        <p:nvSpPr>
          <p:cNvPr id="16387" name="Rectangle 3"/>
          <p:cNvSpPr>
            <a:spLocks noGrp="1" noChangeArrowheads="1"/>
          </p:cNvSpPr>
          <p:nvPr>
            <p:ph idx="1"/>
          </p:nvPr>
        </p:nvSpPr>
        <p:spPr>
          <a:xfrm>
            <a:off x="457200" y="381000"/>
            <a:ext cx="6019800" cy="5626291"/>
          </a:xfrm>
        </p:spPr>
        <p:txBody>
          <a:bodyPr>
            <a:normAutofit/>
          </a:bodyPr>
          <a:lstStyle/>
          <a:p>
            <a:pPr eaLnBrk="1" hangingPunct="1">
              <a:lnSpc>
                <a:spcPct val="90000"/>
              </a:lnSpc>
            </a:pPr>
            <a:r>
              <a:rPr lang="ar-JO" sz="2400" dirty="0" smtClean="0"/>
              <a:t>في حال التصفية تكون </a:t>
            </a:r>
            <a:r>
              <a:rPr lang="ar-JO" sz="2400" dirty="0" err="1" smtClean="0"/>
              <a:t>الاولوية</a:t>
            </a:r>
            <a:r>
              <a:rPr lang="ar-JO" sz="2400" dirty="0" smtClean="0"/>
              <a:t> للودائع </a:t>
            </a:r>
            <a:r>
              <a:rPr lang="ar-JO" sz="2400" dirty="0" err="1" smtClean="0"/>
              <a:t>و</a:t>
            </a:r>
            <a:r>
              <a:rPr lang="ar-JO" sz="2400" dirty="0" smtClean="0"/>
              <a:t> الدائنين المختلفين عليها.</a:t>
            </a:r>
          </a:p>
          <a:p>
            <a:pPr eaLnBrk="1" hangingPunct="1">
              <a:lnSpc>
                <a:spcPct val="90000"/>
              </a:lnSpc>
            </a:pPr>
            <a:r>
              <a:rPr lang="ar-JO" sz="2400" dirty="0" smtClean="0"/>
              <a:t>ليست مضمونة </a:t>
            </a:r>
            <a:r>
              <a:rPr lang="ar-JO" sz="2400" dirty="0" err="1" smtClean="0"/>
              <a:t>او</a:t>
            </a:r>
            <a:r>
              <a:rPr lang="ar-JO" sz="2400" dirty="0" smtClean="0"/>
              <a:t> </a:t>
            </a:r>
            <a:r>
              <a:rPr lang="ar-JO" sz="2400" dirty="0" err="1" smtClean="0"/>
              <a:t>مغطاه</a:t>
            </a:r>
            <a:r>
              <a:rPr lang="ar-JO" sz="2400" dirty="0" smtClean="0"/>
              <a:t> بكفالة من البنك </a:t>
            </a:r>
            <a:r>
              <a:rPr lang="ar-JO" sz="2400" dirty="0" err="1" smtClean="0"/>
              <a:t>او</a:t>
            </a:r>
            <a:r>
              <a:rPr lang="ar-JO" sz="2400" dirty="0" smtClean="0"/>
              <a:t> شركات تابعة .</a:t>
            </a:r>
          </a:p>
          <a:p>
            <a:pPr eaLnBrk="1" hangingPunct="1">
              <a:lnSpc>
                <a:spcPct val="90000"/>
              </a:lnSpc>
            </a:pPr>
            <a:r>
              <a:rPr lang="ar-JO" sz="2400" dirty="0" smtClean="0"/>
              <a:t>تاريخ الاستحقاق :</a:t>
            </a:r>
          </a:p>
          <a:p>
            <a:pPr lvl="1" eaLnBrk="1" hangingPunct="1">
              <a:lnSpc>
                <a:spcPct val="90000"/>
              </a:lnSpc>
            </a:pPr>
            <a:r>
              <a:rPr lang="ar-JO" sz="2000" dirty="0" smtClean="0"/>
              <a:t>أن لا تقل فترة </a:t>
            </a:r>
            <a:r>
              <a:rPr lang="ar-JO" sz="2000" u="sng" dirty="0" smtClean="0"/>
              <a:t>استحقاقها الأصلية </a:t>
            </a:r>
            <a:r>
              <a:rPr lang="en-US" sz="2000" u="sng" dirty="0" smtClean="0"/>
              <a:t> (Original Maturity)</a:t>
            </a:r>
            <a:r>
              <a:rPr lang="ar-JO" sz="2000" dirty="0" smtClean="0"/>
              <a:t>عن (5) سنوات. </a:t>
            </a:r>
          </a:p>
          <a:p>
            <a:pPr lvl="1" eaLnBrk="1" hangingPunct="1">
              <a:lnSpc>
                <a:spcPct val="90000"/>
              </a:lnSpc>
            </a:pPr>
            <a:r>
              <a:rPr lang="ar-JO" sz="2000" dirty="0" smtClean="0"/>
              <a:t>لا يوجد حوافز مقدمة من البنك للتصفية .</a:t>
            </a:r>
          </a:p>
          <a:p>
            <a:pPr eaLnBrk="1" hangingPunct="1">
              <a:lnSpc>
                <a:spcPct val="90000"/>
              </a:lnSpc>
            </a:pPr>
            <a:r>
              <a:rPr lang="ar-JO" sz="2400" dirty="0" smtClean="0"/>
              <a:t>يمكن </a:t>
            </a:r>
            <a:r>
              <a:rPr lang="ar-JO" sz="2400" dirty="0" err="1" smtClean="0"/>
              <a:t>ان</a:t>
            </a:r>
            <a:r>
              <a:rPr lang="ar-JO" sz="2400" dirty="0" smtClean="0"/>
              <a:t> تكون </a:t>
            </a:r>
            <a:r>
              <a:rPr lang="en-US" sz="2400" dirty="0" smtClean="0"/>
              <a:t>Callable </a:t>
            </a:r>
            <a:r>
              <a:rPr lang="ar-JO" sz="2400" dirty="0" smtClean="0"/>
              <a:t> بناء على طلب البنك ولكن بعد فترة 5 سنوات على </a:t>
            </a:r>
            <a:r>
              <a:rPr lang="ar-JO" sz="2400" dirty="0" err="1" smtClean="0"/>
              <a:t>الاقل</a:t>
            </a:r>
            <a:r>
              <a:rPr lang="ar-JO" sz="2400" dirty="0" smtClean="0"/>
              <a:t> و ضمن الشروط التالية :</a:t>
            </a:r>
          </a:p>
          <a:p>
            <a:pPr lvl="1" eaLnBrk="1" hangingPunct="1">
              <a:lnSpc>
                <a:spcPct val="90000"/>
              </a:lnSpc>
            </a:pPr>
            <a:r>
              <a:rPr lang="ar-JO" sz="2000" dirty="0" smtClean="0"/>
              <a:t>يجب الحصول على موافقة السلطة الرقابة لممارسة </a:t>
            </a:r>
            <a:r>
              <a:rPr lang="en-US" sz="2000" dirty="0" smtClean="0"/>
              <a:t>Call Option</a:t>
            </a:r>
            <a:r>
              <a:rPr lang="ar-JO" sz="2000" dirty="0" smtClean="0"/>
              <a:t>.</a:t>
            </a:r>
          </a:p>
          <a:p>
            <a:pPr lvl="1" eaLnBrk="1" hangingPunct="1">
              <a:lnSpc>
                <a:spcPct val="90000"/>
              </a:lnSpc>
            </a:pPr>
            <a:r>
              <a:rPr lang="ar-JO" sz="2000" dirty="0" smtClean="0"/>
              <a:t>يجب استبدالها بأدوات </a:t>
            </a:r>
            <a:r>
              <a:rPr lang="ar-JO" sz="2000" dirty="0" err="1" smtClean="0"/>
              <a:t>افضل</a:t>
            </a:r>
            <a:r>
              <a:rPr lang="ar-JO" sz="2000" dirty="0" smtClean="0"/>
              <a:t> منها بنفس القيمة .</a:t>
            </a:r>
          </a:p>
          <a:p>
            <a:pPr lvl="1" eaLnBrk="1" hangingPunct="1">
              <a:lnSpc>
                <a:spcPct val="90000"/>
              </a:lnSpc>
            </a:pPr>
            <a:r>
              <a:rPr lang="ar-JO" sz="2000" dirty="0" smtClean="0"/>
              <a:t>يثبت البنك </a:t>
            </a:r>
            <a:r>
              <a:rPr lang="ar-JO" sz="2000" dirty="0" err="1" smtClean="0"/>
              <a:t>ان</a:t>
            </a:r>
            <a:r>
              <a:rPr lang="ar-JO" sz="2000" dirty="0" smtClean="0"/>
              <a:t> نسبة كفاية رأس المال سوف تكون </a:t>
            </a:r>
            <a:r>
              <a:rPr lang="ar-JO" sz="2000" dirty="0" err="1" smtClean="0"/>
              <a:t>اعلى</a:t>
            </a:r>
            <a:r>
              <a:rPr lang="ar-JO" sz="2000" dirty="0" smtClean="0"/>
              <a:t> من الحدود بعد تنفيذ </a:t>
            </a:r>
            <a:r>
              <a:rPr lang="ar-JO" sz="2000" dirty="0" err="1" smtClean="0"/>
              <a:t>ال</a:t>
            </a:r>
            <a:r>
              <a:rPr lang="ar-JO" sz="2000" dirty="0" smtClean="0"/>
              <a:t> </a:t>
            </a:r>
            <a:r>
              <a:rPr lang="en-US" sz="2000" dirty="0" smtClean="0"/>
              <a:t>Call Option</a:t>
            </a:r>
            <a:r>
              <a:rPr lang="ar-JO" sz="2000" dirty="0" smtClean="0"/>
              <a:t>.</a:t>
            </a:r>
            <a:endParaRPr lang="en-US"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324600" y="274638"/>
            <a:ext cx="2362200" cy="58975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eaLnBrk="1" hangingPunct="1"/>
            <a:r>
              <a:rPr lang="ar-JO" sz="3600" dirty="0" smtClean="0"/>
              <a:t>مواصفات رأس المال المساند </a:t>
            </a:r>
            <a:r>
              <a:rPr lang="en-US" sz="3600" dirty="0" smtClean="0"/>
              <a:t>T2</a:t>
            </a:r>
          </a:p>
        </p:txBody>
      </p:sp>
      <p:sp>
        <p:nvSpPr>
          <p:cNvPr id="17411" name="Rectangle 3"/>
          <p:cNvSpPr>
            <a:spLocks noGrp="1" noChangeArrowheads="1"/>
          </p:cNvSpPr>
          <p:nvPr>
            <p:ph idx="1"/>
          </p:nvPr>
        </p:nvSpPr>
        <p:spPr>
          <a:xfrm>
            <a:off x="457200" y="457200"/>
            <a:ext cx="5486400" cy="5550091"/>
          </a:xfrm>
        </p:spPr>
        <p:txBody>
          <a:bodyPr>
            <a:normAutofit fontScale="92500" lnSpcReduction="10000"/>
          </a:bodyPr>
          <a:lstStyle/>
          <a:p>
            <a:pPr eaLnBrk="1" hangingPunct="1"/>
            <a:r>
              <a:rPr lang="ar-JO" dirty="0" smtClean="0"/>
              <a:t>لا يوجد حق للمستثمر في المطالبة بالسداد المبكر لأصل الدين </a:t>
            </a:r>
            <a:r>
              <a:rPr lang="ar-JO" dirty="0" err="1" smtClean="0"/>
              <a:t>او</a:t>
            </a:r>
            <a:r>
              <a:rPr lang="ar-JO" dirty="0" smtClean="0"/>
              <a:t> الفوائد قبل الاستحقاق إلا في حالات الإفلاس </a:t>
            </a:r>
            <a:r>
              <a:rPr lang="ar-JO" dirty="0" err="1" smtClean="0"/>
              <a:t>او</a:t>
            </a:r>
            <a:r>
              <a:rPr lang="ar-JO" dirty="0" smtClean="0"/>
              <a:t> التصفية.</a:t>
            </a:r>
          </a:p>
          <a:p>
            <a:pPr eaLnBrk="1" hangingPunct="1"/>
            <a:r>
              <a:rPr lang="ar-JO" dirty="0" smtClean="0"/>
              <a:t>يجب الحصول على موافقة السلطة الرقابية قبل  تسديد للدفعات </a:t>
            </a:r>
            <a:r>
              <a:rPr lang="ar-JO" dirty="0" err="1" smtClean="0"/>
              <a:t>و</a:t>
            </a:r>
            <a:r>
              <a:rPr lang="ar-JO" dirty="0" smtClean="0"/>
              <a:t> على البنك </a:t>
            </a:r>
            <a:r>
              <a:rPr lang="ar-JO" dirty="0" err="1" smtClean="0"/>
              <a:t>ان</a:t>
            </a:r>
            <a:r>
              <a:rPr lang="ar-JO" dirty="0" smtClean="0"/>
              <a:t> لا يعطي إشارة إلى السوق </a:t>
            </a:r>
            <a:r>
              <a:rPr lang="ar-JO" dirty="0" err="1" smtClean="0"/>
              <a:t>انة</a:t>
            </a:r>
            <a:r>
              <a:rPr lang="ar-JO" dirty="0" smtClean="0"/>
              <a:t> يوجد موافقة من السلطة الرقابة  .</a:t>
            </a:r>
          </a:p>
          <a:p>
            <a:pPr eaLnBrk="1" hangingPunct="1"/>
            <a:r>
              <a:rPr lang="ar-JO" dirty="0" err="1" smtClean="0"/>
              <a:t>ان</a:t>
            </a:r>
            <a:r>
              <a:rPr lang="ar-JO" dirty="0" smtClean="0"/>
              <a:t> لا يقوم البنك بشكل مباشر </a:t>
            </a:r>
            <a:r>
              <a:rPr lang="ar-JO" dirty="0" err="1" smtClean="0"/>
              <a:t>او</a:t>
            </a:r>
            <a:r>
              <a:rPr lang="ar-JO" dirty="0" smtClean="0"/>
              <a:t> غير مباشر بتمويل هذه الأدوات (الشركات التابعة ، شركات يملك البنك بها مصلحة مؤثرة ، تسهيلات).</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ctrTitle"/>
          </p:nvPr>
        </p:nvSpPr>
        <p:spPr/>
        <p:txBody>
          <a:bodyPr/>
          <a:lstStyle/>
          <a:p>
            <a:pPr eaLnBrk="1" hangingPunct="1"/>
            <a:r>
              <a:rPr lang="ar-JO" smtClean="0"/>
              <a:t>التعديلات التنظيمية لرأس المال التنظيمي </a:t>
            </a:r>
            <a:endParaRPr lang="en-GB" smtClean="0"/>
          </a:p>
        </p:txBody>
      </p:sp>
      <p:sp>
        <p:nvSpPr>
          <p:cNvPr id="18435"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ar-JO" smtClean="0"/>
              <a:t>التعديلات التنظيمية </a:t>
            </a:r>
            <a:endParaRPr lang="en-GB" smtClean="0"/>
          </a:p>
        </p:txBody>
      </p:sp>
      <p:sp>
        <p:nvSpPr>
          <p:cNvPr id="19459" name="Rectangle 3"/>
          <p:cNvSpPr>
            <a:spLocks noGrp="1" noChangeArrowheads="1"/>
          </p:cNvSpPr>
          <p:nvPr>
            <p:ph idx="1"/>
          </p:nvPr>
        </p:nvSpPr>
        <p:spPr/>
        <p:txBody>
          <a:bodyPr>
            <a:normAutofit fontScale="92500" lnSpcReduction="20000"/>
          </a:bodyPr>
          <a:lstStyle/>
          <a:p>
            <a:pPr marL="609600" indent="-609600" eaLnBrk="1" hangingPunct="1">
              <a:buFontTx/>
              <a:buAutoNum type="arabicPeriod"/>
            </a:pPr>
            <a:r>
              <a:rPr lang="ar-SA" sz="2400" b="1" dirty="0" smtClean="0"/>
              <a:t>خسائر الفترة</a:t>
            </a:r>
            <a:r>
              <a:rPr lang="ar-JO" sz="2400" b="1" dirty="0" smtClean="0"/>
              <a:t>.</a:t>
            </a:r>
          </a:p>
          <a:p>
            <a:pPr marL="609600" indent="-609600" eaLnBrk="1" hangingPunct="1">
              <a:buFontTx/>
              <a:buAutoNum type="arabicPeriod"/>
            </a:pPr>
            <a:r>
              <a:rPr lang="ar-SA" sz="2400" b="1" dirty="0" smtClean="0"/>
              <a:t>الاستثمارات في الشركات التابعة </a:t>
            </a:r>
            <a:r>
              <a:rPr lang="ar-JO" sz="2400" b="1" dirty="0" smtClean="0"/>
              <a:t>.</a:t>
            </a:r>
          </a:p>
          <a:p>
            <a:pPr marL="609600" indent="-609600" eaLnBrk="1" hangingPunct="1">
              <a:buFontTx/>
              <a:buAutoNum type="arabicPeriod"/>
            </a:pPr>
            <a:r>
              <a:rPr lang="ar-SA" sz="2400" b="1" dirty="0" smtClean="0"/>
              <a:t>العقارات المستملكة سداد للديون</a:t>
            </a:r>
            <a:r>
              <a:rPr lang="en-US" sz="2400" b="1" dirty="0" smtClean="0"/>
              <a:t>.</a:t>
            </a:r>
            <a:endParaRPr lang="ar-JO" sz="2400" b="1" dirty="0" smtClean="0"/>
          </a:p>
          <a:p>
            <a:pPr marL="609600" indent="-609600" eaLnBrk="1" hangingPunct="1">
              <a:buFontTx/>
              <a:buAutoNum type="arabicPeriod"/>
            </a:pPr>
            <a:r>
              <a:rPr lang="ar-SA" sz="2400" b="1" dirty="0" smtClean="0"/>
              <a:t>الشهرة  أو أي موجودات غير ملموسة</a:t>
            </a:r>
            <a:r>
              <a:rPr lang="ar-JO" sz="2400" b="1" dirty="0" smtClean="0"/>
              <a:t>.</a:t>
            </a:r>
          </a:p>
          <a:p>
            <a:pPr marL="609600" indent="-609600" eaLnBrk="1" hangingPunct="1">
              <a:buFontTx/>
              <a:buAutoNum type="arabicPeriod"/>
            </a:pPr>
            <a:r>
              <a:rPr lang="ar-SA" sz="2400" b="1" dirty="0" smtClean="0"/>
              <a:t>صافي موجودات ضريبية مؤجلة </a:t>
            </a:r>
            <a:r>
              <a:rPr lang="ar-JO" sz="2400" b="1" dirty="0" smtClean="0"/>
              <a:t>. </a:t>
            </a:r>
          </a:p>
          <a:p>
            <a:pPr marL="609600" indent="-609600" eaLnBrk="1" hangingPunct="1">
              <a:buFontTx/>
              <a:buAutoNum type="arabicPeriod"/>
            </a:pPr>
            <a:r>
              <a:rPr lang="ar-SA" sz="2400" b="1" dirty="0" smtClean="0"/>
              <a:t>النقص في أي من المخصصات المطلوبة من البنك</a:t>
            </a:r>
            <a:r>
              <a:rPr lang="ar-JO" sz="2400" b="1" dirty="0" smtClean="0"/>
              <a:t>.</a:t>
            </a:r>
            <a:endParaRPr lang="ar-IQ" sz="2400" b="1" dirty="0" smtClean="0"/>
          </a:p>
          <a:p>
            <a:pPr marL="609600" indent="-609600">
              <a:lnSpc>
                <a:spcPct val="90000"/>
              </a:lnSpc>
              <a:buFont typeface="+mj-lt"/>
              <a:buAutoNum type="arabicPeriod" startAt="7"/>
            </a:pPr>
            <a:r>
              <a:rPr lang="ar-SA" sz="2400" b="1" dirty="0" smtClean="0"/>
              <a:t>التغير المتراكم </a:t>
            </a:r>
            <a:r>
              <a:rPr lang="ar-JO" sz="2400" b="1" dirty="0" smtClean="0"/>
              <a:t>الناتج </a:t>
            </a:r>
            <a:r>
              <a:rPr lang="ar-SA" sz="2400" b="1" dirty="0" smtClean="0"/>
              <a:t>من التغير في القيمة العادلة للمطلوبات نتيجة تغير مخاطر الائتمان للبنك نفسه</a:t>
            </a:r>
            <a:endParaRPr lang="ar-JO" sz="2400" b="1" dirty="0" smtClean="0"/>
          </a:p>
          <a:p>
            <a:pPr marL="609600" indent="-609600">
              <a:lnSpc>
                <a:spcPct val="90000"/>
              </a:lnSpc>
              <a:buFont typeface="+mj-lt"/>
              <a:buAutoNum type="arabicPeriod" startAt="7"/>
            </a:pPr>
            <a:r>
              <a:rPr lang="ar-SA" sz="2400" b="1" dirty="0" smtClean="0"/>
              <a:t>أسهم الخزينة</a:t>
            </a:r>
            <a:r>
              <a:rPr lang="ar-JO" sz="2400" b="1" dirty="0" smtClean="0"/>
              <a:t>.</a:t>
            </a:r>
          </a:p>
          <a:p>
            <a:pPr marL="609600" indent="-609600">
              <a:lnSpc>
                <a:spcPct val="90000"/>
              </a:lnSpc>
              <a:buFont typeface="+mj-lt"/>
              <a:buAutoNum type="arabicPeriod" startAt="7"/>
            </a:pPr>
            <a:r>
              <a:rPr lang="ar-SA" sz="2400" b="1" dirty="0" smtClean="0">
                <a:solidFill>
                  <a:srgbClr val="FF0000"/>
                </a:solidFill>
              </a:rPr>
              <a:t>الاستثمارات في البنوك </a:t>
            </a:r>
            <a:r>
              <a:rPr lang="ar-SA" sz="2400" b="1" dirty="0" err="1" smtClean="0">
                <a:solidFill>
                  <a:srgbClr val="FF0000"/>
                </a:solidFill>
              </a:rPr>
              <a:t>و</a:t>
            </a:r>
            <a:r>
              <a:rPr lang="ar-SA" sz="2400" b="1" dirty="0" smtClean="0">
                <a:solidFill>
                  <a:srgbClr val="FF0000"/>
                </a:solidFill>
              </a:rPr>
              <a:t> الشركات المالية </a:t>
            </a:r>
            <a:r>
              <a:rPr lang="ar-SA" sz="2400" b="1" dirty="0" err="1" smtClean="0">
                <a:solidFill>
                  <a:srgbClr val="FF0000"/>
                </a:solidFill>
              </a:rPr>
              <a:t>و</a:t>
            </a:r>
            <a:r>
              <a:rPr lang="ar-SA" sz="2400" b="1" dirty="0" smtClean="0">
                <a:solidFill>
                  <a:srgbClr val="FF0000"/>
                </a:solidFill>
              </a:rPr>
              <a:t> شركات التامين التي تقل عن 10% من رأس مال هذه الشركات </a:t>
            </a:r>
            <a:r>
              <a:rPr lang="ar-JO" sz="2400" b="1" dirty="0" smtClean="0">
                <a:solidFill>
                  <a:srgbClr val="FF0000"/>
                </a:solidFill>
              </a:rPr>
              <a:t>.</a:t>
            </a:r>
          </a:p>
          <a:p>
            <a:pPr marL="609600" indent="-609600">
              <a:lnSpc>
                <a:spcPct val="90000"/>
              </a:lnSpc>
              <a:buFont typeface="+mj-lt"/>
              <a:buAutoNum type="arabicPeriod" startAt="7"/>
            </a:pPr>
            <a:r>
              <a:rPr lang="ar-SA" sz="2400" b="1" dirty="0" smtClean="0">
                <a:solidFill>
                  <a:srgbClr val="FF0000"/>
                </a:solidFill>
              </a:rPr>
              <a:t>الاستثمارات في البنوك </a:t>
            </a:r>
            <a:r>
              <a:rPr lang="ar-SA" sz="2400" b="1" dirty="0" err="1" smtClean="0">
                <a:solidFill>
                  <a:srgbClr val="FF0000"/>
                </a:solidFill>
              </a:rPr>
              <a:t>و</a:t>
            </a:r>
            <a:r>
              <a:rPr lang="ar-SA" sz="2400" b="1" dirty="0" smtClean="0">
                <a:solidFill>
                  <a:srgbClr val="FF0000"/>
                </a:solidFill>
              </a:rPr>
              <a:t> الشركات المالية </a:t>
            </a:r>
            <a:r>
              <a:rPr lang="ar-SA" sz="2400" b="1" dirty="0" err="1" smtClean="0">
                <a:solidFill>
                  <a:srgbClr val="FF0000"/>
                </a:solidFill>
              </a:rPr>
              <a:t>و</a:t>
            </a:r>
            <a:r>
              <a:rPr lang="ar-SA" sz="2400" b="1" dirty="0" smtClean="0">
                <a:solidFill>
                  <a:srgbClr val="FF0000"/>
                </a:solidFill>
              </a:rPr>
              <a:t> شركات التامين التي تزيد عن 10% من رأس مال هذه الشركات</a:t>
            </a:r>
            <a:r>
              <a:rPr lang="ar-JO" sz="2400" b="1" dirty="0" smtClean="0">
                <a:solidFill>
                  <a:srgbClr val="FF0000"/>
                </a:solidFill>
              </a:rPr>
              <a:t>.</a:t>
            </a:r>
          </a:p>
          <a:p>
            <a:pPr marL="609600" indent="-609600">
              <a:lnSpc>
                <a:spcPct val="90000"/>
              </a:lnSpc>
              <a:buFont typeface="+mj-lt"/>
              <a:buAutoNum type="arabicPeriod" startAt="7"/>
            </a:pPr>
            <a:r>
              <a:rPr lang="ar-JO" sz="2400" b="1" dirty="0" smtClean="0">
                <a:solidFill>
                  <a:srgbClr val="FF0000"/>
                </a:solidFill>
              </a:rPr>
              <a:t>تعديل حقوق الأقلية .</a:t>
            </a:r>
            <a:r>
              <a:rPr lang="ar-SA" sz="2400" b="1" dirty="0" smtClean="0">
                <a:solidFill>
                  <a:srgbClr val="FF0000"/>
                </a:solidFill>
              </a:rPr>
              <a:t> </a:t>
            </a:r>
            <a:endParaRPr lang="en-GB" sz="2400" b="1" dirty="0" smtClean="0">
              <a:solidFill>
                <a:srgbClr val="FF0000"/>
              </a:solidFill>
            </a:endParaRPr>
          </a:p>
          <a:p>
            <a:pPr marL="609600" indent="-609600" eaLnBrk="1" hangingPunct="1">
              <a:buFontTx/>
              <a:buAutoNum type="arabicPeriod"/>
            </a:pPr>
            <a:endParaRPr lang="ar-JO" sz="24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8600" y="228600"/>
            <a:ext cx="8686800" cy="1143000"/>
          </a:xfrm>
        </p:spPr>
        <p:txBody>
          <a:bodyPr/>
          <a:lstStyle/>
          <a:p>
            <a:pPr eaLnBrk="1" hangingPunct="1"/>
            <a:r>
              <a:rPr lang="ar-JO" sz="3200" smtClean="0">
                <a:solidFill>
                  <a:schemeClr val="tx1"/>
                </a:solidFill>
              </a:rPr>
              <a:t>التعديلات التنظيمية </a:t>
            </a:r>
            <a:br>
              <a:rPr lang="ar-JO" sz="3200" smtClean="0">
                <a:solidFill>
                  <a:schemeClr val="tx1"/>
                </a:solidFill>
              </a:rPr>
            </a:br>
            <a:r>
              <a:rPr lang="en-US" sz="3200" smtClean="0">
                <a:solidFill>
                  <a:schemeClr val="tx1"/>
                </a:solidFill>
              </a:rPr>
              <a:t>Regulatory Adjustments</a:t>
            </a:r>
          </a:p>
        </p:txBody>
      </p:sp>
      <p:sp>
        <p:nvSpPr>
          <p:cNvPr id="21507" name="Oval 4"/>
          <p:cNvSpPr>
            <a:spLocks noChangeArrowheads="1"/>
          </p:cNvSpPr>
          <p:nvPr/>
        </p:nvSpPr>
        <p:spPr bwMode="auto">
          <a:xfrm>
            <a:off x="7239000" y="2895600"/>
            <a:ext cx="1828800" cy="2209800"/>
          </a:xfrm>
          <a:prstGeom prst="ellipse">
            <a:avLst/>
          </a:prstGeom>
          <a:solidFill>
            <a:schemeClr val="accent1"/>
          </a:solidFill>
          <a:ln w="9525">
            <a:solidFill>
              <a:schemeClr val="tx1"/>
            </a:solidFill>
            <a:round/>
            <a:headEnd/>
            <a:tailEnd/>
          </a:ln>
        </p:spPr>
        <p:txBody>
          <a:bodyPr wrap="none" anchor="ctr"/>
          <a:lstStyle/>
          <a:p>
            <a:pPr algn="ctr"/>
            <a:r>
              <a:rPr lang="ar-JO" sz="2000"/>
              <a:t>التعديلات التنظيمية</a:t>
            </a:r>
            <a:r>
              <a:rPr lang="ar-JO"/>
              <a:t> </a:t>
            </a:r>
            <a:endParaRPr lang="en-GB"/>
          </a:p>
        </p:txBody>
      </p:sp>
      <p:sp>
        <p:nvSpPr>
          <p:cNvPr id="21508" name="Line 5"/>
          <p:cNvSpPr>
            <a:spLocks noChangeShapeType="1"/>
          </p:cNvSpPr>
          <p:nvPr/>
        </p:nvSpPr>
        <p:spPr bwMode="auto">
          <a:xfrm flipH="1" flipV="1">
            <a:off x="6629400" y="3429000"/>
            <a:ext cx="762000" cy="0"/>
          </a:xfrm>
          <a:prstGeom prst="line">
            <a:avLst/>
          </a:prstGeom>
          <a:noFill/>
          <a:ln w="9525">
            <a:solidFill>
              <a:schemeClr val="tx1"/>
            </a:solidFill>
            <a:round/>
            <a:headEnd/>
            <a:tailEnd type="triangle" w="med" len="med"/>
          </a:ln>
        </p:spPr>
        <p:txBody>
          <a:bodyPr/>
          <a:lstStyle/>
          <a:p>
            <a:endParaRPr lang="en-GB"/>
          </a:p>
        </p:txBody>
      </p:sp>
      <p:sp>
        <p:nvSpPr>
          <p:cNvPr id="21509" name="Line 6"/>
          <p:cNvSpPr>
            <a:spLocks noChangeShapeType="1"/>
          </p:cNvSpPr>
          <p:nvPr/>
        </p:nvSpPr>
        <p:spPr bwMode="auto">
          <a:xfrm flipH="1">
            <a:off x="6629400" y="4572000"/>
            <a:ext cx="762000" cy="0"/>
          </a:xfrm>
          <a:prstGeom prst="line">
            <a:avLst/>
          </a:prstGeom>
          <a:noFill/>
          <a:ln w="9525">
            <a:solidFill>
              <a:schemeClr val="tx1"/>
            </a:solidFill>
            <a:round/>
            <a:headEnd/>
            <a:tailEnd type="triangle" w="med" len="med"/>
          </a:ln>
        </p:spPr>
        <p:txBody>
          <a:bodyPr/>
          <a:lstStyle/>
          <a:p>
            <a:endParaRPr lang="en-GB"/>
          </a:p>
        </p:txBody>
      </p:sp>
      <p:sp>
        <p:nvSpPr>
          <p:cNvPr id="21510" name="Oval 7"/>
          <p:cNvSpPr>
            <a:spLocks noChangeArrowheads="1"/>
          </p:cNvSpPr>
          <p:nvPr/>
        </p:nvSpPr>
        <p:spPr bwMode="auto">
          <a:xfrm>
            <a:off x="5715000" y="3048000"/>
            <a:ext cx="914400" cy="762000"/>
          </a:xfrm>
          <a:prstGeom prst="ellipse">
            <a:avLst/>
          </a:prstGeom>
          <a:solidFill>
            <a:schemeClr val="folHlink"/>
          </a:solidFill>
          <a:ln w="9525">
            <a:solidFill>
              <a:schemeClr val="tx1"/>
            </a:solidFill>
            <a:round/>
            <a:headEnd/>
            <a:tailEnd/>
          </a:ln>
        </p:spPr>
        <p:txBody>
          <a:bodyPr wrap="none" anchor="ctr"/>
          <a:lstStyle/>
          <a:p>
            <a:pPr algn="ctr"/>
            <a:r>
              <a:rPr lang="ar-JO"/>
              <a:t>50%</a:t>
            </a:r>
            <a:endParaRPr lang="en-GB"/>
          </a:p>
        </p:txBody>
      </p:sp>
      <p:sp>
        <p:nvSpPr>
          <p:cNvPr id="21511" name="Oval 9"/>
          <p:cNvSpPr>
            <a:spLocks noChangeArrowheads="1"/>
          </p:cNvSpPr>
          <p:nvPr/>
        </p:nvSpPr>
        <p:spPr bwMode="auto">
          <a:xfrm>
            <a:off x="4724400" y="3048000"/>
            <a:ext cx="914400" cy="762000"/>
          </a:xfrm>
          <a:prstGeom prst="ellipse">
            <a:avLst/>
          </a:prstGeom>
          <a:solidFill>
            <a:schemeClr val="folHlink"/>
          </a:solidFill>
          <a:ln w="9525">
            <a:solidFill>
              <a:schemeClr val="tx1"/>
            </a:solidFill>
            <a:round/>
            <a:headEnd/>
            <a:tailEnd/>
          </a:ln>
        </p:spPr>
        <p:txBody>
          <a:bodyPr wrap="none" anchor="ctr"/>
          <a:lstStyle/>
          <a:p>
            <a:pPr algn="ctr"/>
            <a:r>
              <a:rPr lang="ar-JO"/>
              <a:t>60%</a:t>
            </a:r>
            <a:endParaRPr lang="en-GB"/>
          </a:p>
        </p:txBody>
      </p:sp>
      <p:sp>
        <p:nvSpPr>
          <p:cNvPr id="21512" name="Oval 11"/>
          <p:cNvSpPr>
            <a:spLocks noChangeArrowheads="1"/>
          </p:cNvSpPr>
          <p:nvPr/>
        </p:nvSpPr>
        <p:spPr bwMode="auto">
          <a:xfrm>
            <a:off x="3657600" y="3048000"/>
            <a:ext cx="990600" cy="762000"/>
          </a:xfrm>
          <a:prstGeom prst="ellipse">
            <a:avLst/>
          </a:prstGeom>
          <a:solidFill>
            <a:srgbClr val="F1DAAD"/>
          </a:solidFill>
          <a:ln w="9525">
            <a:solidFill>
              <a:schemeClr val="tx1"/>
            </a:solidFill>
            <a:round/>
            <a:headEnd/>
            <a:tailEnd/>
          </a:ln>
        </p:spPr>
        <p:txBody>
          <a:bodyPr wrap="none" anchor="ctr"/>
          <a:lstStyle/>
          <a:p>
            <a:pPr algn="ctr"/>
            <a:r>
              <a:rPr lang="ar-JO"/>
              <a:t>70%</a:t>
            </a:r>
            <a:endParaRPr lang="en-GB"/>
          </a:p>
        </p:txBody>
      </p:sp>
      <p:sp>
        <p:nvSpPr>
          <p:cNvPr id="21513" name="Oval 12"/>
          <p:cNvSpPr>
            <a:spLocks noChangeArrowheads="1"/>
          </p:cNvSpPr>
          <p:nvPr/>
        </p:nvSpPr>
        <p:spPr bwMode="auto">
          <a:xfrm>
            <a:off x="2590800" y="3048000"/>
            <a:ext cx="990600" cy="762000"/>
          </a:xfrm>
          <a:prstGeom prst="ellipse">
            <a:avLst/>
          </a:prstGeom>
          <a:solidFill>
            <a:srgbClr val="F1DAAD"/>
          </a:solidFill>
          <a:ln w="9525">
            <a:solidFill>
              <a:schemeClr val="tx1"/>
            </a:solidFill>
            <a:round/>
            <a:headEnd/>
            <a:tailEnd/>
          </a:ln>
        </p:spPr>
        <p:txBody>
          <a:bodyPr wrap="none" anchor="ctr"/>
          <a:lstStyle/>
          <a:p>
            <a:pPr algn="ctr"/>
            <a:r>
              <a:rPr lang="ar-JO"/>
              <a:t>80%</a:t>
            </a:r>
            <a:endParaRPr lang="en-GB"/>
          </a:p>
        </p:txBody>
      </p:sp>
      <p:sp>
        <p:nvSpPr>
          <p:cNvPr id="21514" name="Oval 13"/>
          <p:cNvSpPr>
            <a:spLocks noChangeArrowheads="1"/>
          </p:cNvSpPr>
          <p:nvPr/>
        </p:nvSpPr>
        <p:spPr bwMode="auto">
          <a:xfrm>
            <a:off x="1524000" y="3048000"/>
            <a:ext cx="990600" cy="762000"/>
          </a:xfrm>
          <a:prstGeom prst="ellipse">
            <a:avLst/>
          </a:prstGeom>
          <a:solidFill>
            <a:srgbClr val="FF0000"/>
          </a:solidFill>
          <a:ln w="9525">
            <a:solidFill>
              <a:schemeClr val="tx1"/>
            </a:solidFill>
            <a:round/>
            <a:headEnd/>
            <a:tailEnd/>
          </a:ln>
        </p:spPr>
        <p:txBody>
          <a:bodyPr wrap="none" anchor="ctr"/>
          <a:lstStyle/>
          <a:p>
            <a:pPr algn="ctr"/>
            <a:r>
              <a:rPr lang="ar-JO"/>
              <a:t>90%</a:t>
            </a:r>
            <a:endParaRPr lang="en-GB"/>
          </a:p>
        </p:txBody>
      </p:sp>
      <p:sp>
        <p:nvSpPr>
          <p:cNvPr id="21515" name="Oval 14"/>
          <p:cNvSpPr>
            <a:spLocks noChangeArrowheads="1"/>
          </p:cNvSpPr>
          <p:nvPr/>
        </p:nvSpPr>
        <p:spPr bwMode="auto">
          <a:xfrm>
            <a:off x="457200" y="3048000"/>
            <a:ext cx="990600" cy="762000"/>
          </a:xfrm>
          <a:prstGeom prst="ellipse">
            <a:avLst/>
          </a:prstGeom>
          <a:solidFill>
            <a:srgbClr val="FF0000"/>
          </a:solidFill>
          <a:ln w="9525">
            <a:solidFill>
              <a:schemeClr val="tx1"/>
            </a:solidFill>
            <a:round/>
            <a:headEnd/>
            <a:tailEnd/>
          </a:ln>
        </p:spPr>
        <p:txBody>
          <a:bodyPr wrap="none" anchor="ctr"/>
          <a:lstStyle/>
          <a:p>
            <a:pPr algn="ctr"/>
            <a:r>
              <a:rPr lang="ar-JO"/>
              <a:t>100%</a:t>
            </a:r>
            <a:endParaRPr lang="en-GB"/>
          </a:p>
        </p:txBody>
      </p:sp>
      <p:sp>
        <p:nvSpPr>
          <p:cNvPr id="21516" name="Oval 15"/>
          <p:cNvSpPr>
            <a:spLocks noChangeArrowheads="1"/>
          </p:cNvSpPr>
          <p:nvPr/>
        </p:nvSpPr>
        <p:spPr bwMode="auto">
          <a:xfrm>
            <a:off x="5715000" y="4191000"/>
            <a:ext cx="914400" cy="762000"/>
          </a:xfrm>
          <a:prstGeom prst="ellipse">
            <a:avLst/>
          </a:prstGeom>
          <a:solidFill>
            <a:schemeClr val="folHlink"/>
          </a:solidFill>
          <a:ln w="9525">
            <a:solidFill>
              <a:schemeClr val="tx1"/>
            </a:solidFill>
            <a:round/>
            <a:headEnd/>
            <a:tailEnd/>
          </a:ln>
        </p:spPr>
        <p:txBody>
          <a:bodyPr wrap="none" anchor="ctr"/>
          <a:lstStyle/>
          <a:p>
            <a:pPr algn="ctr"/>
            <a:r>
              <a:rPr lang="ar-JO"/>
              <a:t>50%</a:t>
            </a:r>
            <a:endParaRPr lang="en-GB"/>
          </a:p>
        </p:txBody>
      </p:sp>
      <p:sp>
        <p:nvSpPr>
          <p:cNvPr id="21517" name="Oval 16"/>
          <p:cNvSpPr>
            <a:spLocks noChangeArrowheads="1"/>
          </p:cNvSpPr>
          <p:nvPr/>
        </p:nvSpPr>
        <p:spPr bwMode="auto">
          <a:xfrm>
            <a:off x="4724400" y="4191000"/>
            <a:ext cx="914400" cy="762000"/>
          </a:xfrm>
          <a:prstGeom prst="ellipse">
            <a:avLst/>
          </a:prstGeom>
          <a:solidFill>
            <a:schemeClr val="folHlink"/>
          </a:solidFill>
          <a:ln w="9525">
            <a:solidFill>
              <a:schemeClr val="tx1"/>
            </a:solidFill>
            <a:round/>
            <a:headEnd/>
            <a:tailEnd/>
          </a:ln>
        </p:spPr>
        <p:txBody>
          <a:bodyPr wrap="none" anchor="ctr"/>
          <a:lstStyle/>
          <a:p>
            <a:pPr algn="ctr"/>
            <a:r>
              <a:rPr lang="ar-JO"/>
              <a:t>40%</a:t>
            </a:r>
            <a:endParaRPr lang="en-GB"/>
          </a:p>
        </p:txBody>
      </p:sp>
      <p:sp>
        <p:nvSpPr>
          <p:cNvPr id="21518" name="Oval 17"/>
          <p:cNvSpPr>
            <a:spLocks noChangeArrowheads="1"/>
          </p:cNvSpPr>
          <p:nvPr/>
        </p:nvSpPr>
        <p:spPr bwMode="auto">
          <a:xfrm>
            <a:off x="3657600" y="4191000"/>
            <a:ext cx="990600" cy="762000"/>
          </a:xfrm>
          <a:prstGeom prst="ellipse">
            <a:avLst/>
          </a:prstGeom>
          <a:solidFill>
            <a:srgbClr val="F1DAAD"/>
          </a:solidFill>
          <a:ln w="9525">
            <a:solidFill>
              <a:schemeClr val="tx1"/>
            </a:solidFill>
            <a:round/>
            <a:headEnd/>
            <a:tailEnd/>
          </a:ln>
        </p:spPr>
        <p:txBody>
          <a:bodyPr wrap="none" anchor="ctr"/>
          <a:lstStyle/>
          <a:p>
            <a:pPr algn="ctr"/>
            <a:r>
              <a:rPr lang="ar-JO"/>
              <a:t>30%</a:t>
            </a:r>
            <a:endParaRPr lang="en-GB"/>
          </a:p>
        </p:txBody>
      </p:sp>
      <p:sp>
        <p:nvSpPr>
          <p:cNvPr id="21519" name="Oval 18"/>
          <p:cNvSpPr>
            <a:spLocks noChangeArrowheads="1"/>
          </p:cNvSpPr>
          <p:nvPr/>
        </p:nvSpPr>
        <p:spPr bwMode="auto">
          <a:xfrm>
            <a:off x="2590800" y="4191000"/>
            <a:ext cx="990600" cy="762000"/>
          </a:xfrm>
          <a:prstGeom prst="ellipse">
            <a:avLst/>
          </a:prstGeom>
          <a:solidFill>
            <a:srgbClr val="F1DAAD"/>
          </a:solidFill>
          <a:ln w="9525">
            <a:solidFill>
              <a:schemeClr val="tx1"/>
            </a:solidFill>
            <a:round/>
            <a:headEnd/>
            <a:tailEnd/>
          </a:ln>
        </p:spPr>
        <p:txBody>
          <a:bodyPr wrap="none" anchor="ctr"/>
          <a:lstStyle/>
          <a:p>
            <a:pPr algn="ctr"/>
            <a:r>
              <a:rPr lang="ar-JO"/>
              <a:t>20%</a:t>
            </a:r>
            <a:endParaRPr lang="en-GB"/>
          </a:p>
        </p:txBody>
      </p:sp>
      <p:sp>
        <p:nvSpPr>
          <p:cNvPr id="21520" name="Oval 19"/>
          <p:cNvSpPr>
            <a:spLocks noChangeArrowheads="1"/>
          </p:cNvSpPr>
          <p:nvPr/>
        </p:nvSpPr>
        <p:spPr bwMode="auto">
          <a:xfrm>
            <a:off x="1524000" y="4191000"/>
            <a:ext cx="990600" cy="762000"/>
          </a:xfrm>
          <a:prstGeom prst="ellipse">
            <a:avLst/>
          </a:prstGeom>
          <a:solidFill>
            <a:srgbClr val="FF0000"/>
          </a:solidFill>
          <a:ln w="9525">
            <a:solidFill>
              <a:schemeClr val="tx1"/>
            </a:solidFill>
            <a:round/>
            <a:headEnd/>
            <a:tailEnd/>
          </a:ln>
        </p:spPr>
        <p:txBody>
          <a:bodyPr wrap="none" anchor="ctr"/>
          <a:lstStyle/>
          <a:p>
            <a:pPr algn="ctr"/>
            <a:r>
              <a:rPr lang="ar-JO"/>
              <a:t>10%</a:t>
            </a:r>
            <a:endParaRPr lang="en-GB"/>
          </a:p>
        </p:txBody>
      </p:sp>
      <p:sp>
        <p:nvSpPr>
          <p:cNvPr id="21521" name="Oval 20"/>
          <p:cNvSpPr>
            <a:spLocks noChangeArrowheads="1"/>
          </p:cNvSpPr>
          <p:nvPr/>
        </p:nvSpPr>
        <p:spPr bwMode="auto">
          <a:xfrm>
            <a:off x="457200" y="4191000"/>
            <a:ext cx="990600" cy="762000"/>
          </a:xfrm>
          <a:prstGeom prst="ellipse">
            <a:avLst/>
          </a:prstGeom>
          <a:solidFill>
            <a:srgbClr val="FF0000"/>
          </a:solidFill>
          <a:ln w="9525">
            <a:solidFill>
              <a:schemeClr val="tx1"/>
            </a:solidFill>
            <a:round/>
            <a:headEnd/>
            <a:tailEnd/>
          </a:ln>
        </p:spPr>
        <p:txBody>
          <a:bodyPr wrap="none" anchor="ctr"/>
          <a:lstStyle/>
          <a:p>
            <a:pPr algn="ctr"/>
            <a:r>
              <a:rPr lang="ar-JO"/>
              <a:t>0%</a:t>
            </a:r>
            <a:endParaRPr lang="en-GB"/>
          </a:p>
        </p:txBody>
      </p:sp>
      <p:sp>
        <p:nvSpPr>
          <p:cNvPr id="21522" name="Oval 21"/>
          <p:cNvSpPr>
            <a:spLocks noChangeArrowheads="1"/>
          </p:cNvSpPr>
          <p:nvPr/>
        </p:nvSpPr>
        <p:spPr bwMode="auto">
          <a:xfrm>
            <a:off x="5791200" y="1371600"/>
            <a:ext cx="914400" cy="762000"/>
          </a:xfrm>
          <a:prstGeom prst="ellipse">
            <a:avLst/>
          </a:prstGeom>
          <a:noFill/>
          <a:ln w="9525">
            <a:noFill/>
            <a:round/>
            <a:headEnd/>
            <a:tailEnd/>
          </a:ln>
        </p:spPr>
        <p:txBody>
          <a:bodyPr wrap="none" anchor="ctr"/>
          <a:lstStyle/>
          <a:p>
            <a:pPr algn="ctr"/>
            <a:r>
              <a:rPr lang="ar-JO" b="1"/>
              <a:t>2013</a:t>
            </a:r>
            <a:endParaRPr lang="en-GB" b="1"/>
          </a:p>
        </p:txBody>
      </p:sp>
      <p:sp>
        <p:nvSpPr>
          <p:cNvPr id="21523" name="Oval 22"/>
          <p:cNvSpPr>
            <a:spLocks noChangeArrowheads="1"/>
          </p:cNvSpPr>
          <p:nvPr/>
        </p:nvSpPr>
        <p:spPr bwMode="auto">
          <a:xfrm>
            <a:off x="4800600" y="1371600"/>
            <a:ext cx="914400" cy="762000"/>
          </a:xfrm>
          <a:prstGeom prst="ellipse">
            <a:avLst/>
          </a:prstGeom>
          <a:noFill/>
          <a:ln w="9525">
            <a:noFill/>
            <a:round/>
            <a:headEnd/>
            <a:tailEnd/>
          </a:ln>
        </p:spPr>
        <p:txBody>
          <a:bodyPr wrap="none" anchor="ctr"/>
          <a:lstStyle/>
          <a:p>
            <a:pPr algn="ctr"/>
            <a:r>
              <a:rPr lang="ar-JO" b="1"/>
              <a:t>2014</a:t>
            </a:r>
            <a:endParaRPr lang="en-GB" b="1"/>
          </a:p>
        </p:txBody>
      </p:sp>
      <p:sp>
        <p:nvSpPr>
          <p:cNvPr id="21524" name="Oval 23"/>
          <p:cNvSpPr>
            <a:spLocks noChangeArrowheads="1"/>
          </p:cNvSpPr>
          <p:nvPr/>
        </p:nvSpPr>
        <p:spPr bwMode="auto">
          <a:xfrm>
            <a:off x="3733800" y="1371600"/>
            <a:ext cx="990600" cy="762000"/>
          </a:xfrm>
          <a:prstGeom prst="ellipse">
            <a:avLst/>
          </a:prstGeom>
          <a:noFill/>
          <a:ln w="9525">
            <a:noFill/>
            <a:round/>
            <a:headEnd/>
            <a:tailEnd/>
          </a:ln>
        </p:spPr>
        <p:txBody>
          <a:bodyPr wrap="none" anchor="ctr"/>
          <a:lstStyle/>
          <a:p>
            <a:pPr algn="ctr"/>
            <a:r>
              <a:rPr lang="ar-JO" b="1"/>
              <a:t>2015</a:t>
            </a:r>
            <a:endParaRPr lang="en-GB" b="1"/>
          </a:p>
        </p:txBody>
      </p:sp>
      <p:sp>
        <p:nvSpPr>
          <p:cNvPr id="21525" name="Oval 24"/>
          <p:cNvSpPr>
            <a:spLocks noChangeArrowheads="1"/>
          </p:cNvSpPr>
          <p:nvPr/>
        </p:nvSpPr>
        <p:spPr bwMode="auto">
          <a:xfrm>
            <a:off x="2667000" y="1371600"/>
            <a:ext cx="990600" cy="762000"/>
          </a:xfrm>
          <a:prstGeom prst="ellipse">
            <a:avLst/>
          </a:prstGeom>
          <a:noFill/>
          <a:ln w="9525">
            <a:noFill/>
            <a:round/>
            <a:headEnd/>
            <a:tailEnd/>
          </a:ln>
        </p:spPr>
        <p:txBody>
          <a:bodyPr wrap="none" anchor="ctr"/>
          <a:lstStyle/>
          <a:p>
            <a:pPr algn="ctr"/>
            <a:r>
              <a:rPr lang="ar-JO" b="1"/>
              <a:t>2016</a:t>
            </a:r>
            <a:endParaRPr lang="en-GB" b="1"/>
          </a:p>
        </p:txBody>
      </p:sp>
      <p:sp>
        <p:nvSpPr>
          <p:cNvPr id="21526" name="Oval 25"/>
          <p:cNvSpPr>
            <a:spLocks noChangeArrowheads="1"/>
          </p:cNvSpPr>
          <p:nvPr/>
        </p:nvSpPr>
        <p:spPr bwMode="auto">
          <a:xfrm>
            <a:off x="1524000" y="1371600"/>
            <a:ext cx="990600" cy="762000"/>
          </a:xfrm>
          <a:prstGeom prst="ellipse">
            <a:avLst/>
          </a:prstGeom>
          <a:noFill/>
          <a:ln w="9525">
            <a:noFill/>
            <a:round/>
            <a:headEnd/>
            <a:tailEnd/>
          </a:ln>
        </p:spPr>
        <p:txBody>
          <a:bodyPr wrap="none" anchor="ctr"/>
          <a:lstStyle/>
          <a:p>
            <a:pPr algn="ctr"/>
            <a:r>
              <a:rPr lang="ar-JO" b="1"/>
              <a:t>2017</a:t>
            </a:r>
            <a:endParaRPr lang="en-GB" b="1"/>
          </a:p>
        </p:txBody>
      </p:sp>
      <p:sp>
        <p:nvSpPr>
          <p:cNvPr id="21527" name="Oval 26"/>
          <p:cNvSpPr>
            <a:spLocks noChangeArrowheads="1"/>
          </p:cNvSpPr>
          <p:nvPr/>
        </p:nvSpPr>
        <p:spPr bwMode="auto">
          <a:xfrm>
            <a:off x="533400" y="1371600"/>
            <a:ext cx="990600" cy="762000"/>
          </a:xfrm>
          <a:prstGeom prst="ellipse">
            <a:avLst/>
          </a:prstGeom>
          <a:noFill/>
          <a:ln w="9525">
            <a:noFill/>
            <a:round/>
            <a:headEnd/>
            <a:tailEnd/>
          </a:ln>
        </p:spPr>
        <p:txBody>
          <a:bodyPr wrap="none" anchor="ctr"/>
          <a:lstStyle/>
          <a:p>
            <a:pPr algn="ctr"/>
            <a:r>
              <a:rPr lang="ar-JO" b="1"/>
              <a:t>2018</a:t>
            </a:r>
            <a:endParaRPr lang="en-GB" b="1"/>
          </a:p>
        </p:txBody>
      </p:sp>
      <p:sp>
        <p:nvSpPr>
          <p:cNvPr id="21528" name="Text Box 27"/>
          <p:cNvSpPr txBox="1">
            <a:spLocks noChangeArrowheads="1"/>
          </p:cNvSpPr>
          <p:nvPr/>
        </p:nvSpPr>
        <p:spPr bwMode="auto">
          <a:xfrm>
            <a:off x="6705600" y="3048000"/>
            <a:ext cx="609600" cy="366713"/>
          </a:xfrm>
          <a:prstGeom prst="rect">
            <a:avLst/>
          </a:prstGeom>
          <a:noFill/>
          <a:ln w="9525">
            <a:noFill/>
            <a:miter lim="800000"/>
            <a:headEnd/>
            <a:tailEnd/>
          </a:ln>
        </p:spPr>
        <p:txBody>
          <a:bodyPr>
            <a:spAutoFit/>
          </a:bodyPr>
          <a:lstStyle/>
          <a:p>
            <a:pPr algn="ctr">
              <a:spcBef>
                <a:spcPct val="50000"/>
              </a:spcBef>
            </a:pPr>
            <a:r>
              <a:rPr lang="en-US"/>
              <a:t>T1</a:t>
            </a:r>
          </a:p>
        </p:txBody>
      </p:sp>
      <p:sp>
        <p:nvSpPr>
          <p:cNvPr id="21529" name="Text Box 28"/>
          <p:cNvSpPr txBox="1">
            <a:spLocks noChangeArrowheads="1"/>
          </p:cNvSpPr>
          <p:nvPr/>
        </p:nvSpPr>
        <p:spPr bwMode="auto">
          <a:xfrm>
            <a:off x="6705600" y="4191000"/>
            <a:ext cx="609600" cy="366713"/>
          </a:xfrm>
          <a:prstGeom prst="rect">
            <a:avLst/>
          </a:prstGeom>
          <a:noFill/>
          <a:ln w="9525">
            <a:noFill/>
            <a:miter lim="800000"/>
            <a:headEnd/>
            <a:tailEnd/>
          </a:ln>
        </p:spPr>
        <p:txBody>
          <a:bodyPr>
            <a:spAutoFit/>
          </a:bodyPr>
          <a:lstStyle/>
          <a:p>
            <a:pPr algn="ctr">
              <a:spcBef>
                <a:spcPct val="50000"/>
              </a:spcBef>
            </a:pPr>
            <a:r>
              <a:rPr lang="en-US"/>
              <a:t>T2</a:t>
            </a:r>
          </a:p>
        </p:txBody>
      </p:sp>
      <p:sp>
        <p:nvSpPr>
          <p:cNvPr id="21530" name="Oval 7"/>
          <p:cNvSpPr>
            <a:spLocks noChangeArrowheads="1"/>
          </p:cNvSpPr>
          <p:nvPr/>
        </p:nvSpPr>
        <p:spPr bwMode="auto">
          <a:xfrm>
            <a:off x="5715000" y="1981200"/>
            <a:ext cx="914400" cy="762000"/>
          </a:xfrm>
          <a:prstGeom prst="ellipse">
            <a:avLst/>
          </a:prstGeom>
          <a:solidFill>
            <a:schemeClr val="folHlink"/>
          </a:solidFill>
          <a:ln w="9525">
            <a:solidFill>
              <a:schemeClr val="tx1"/>
            </a:solidFill>
            <a:round/>
            <a:headEnd/>
            <a:tailEnd/>
          </a:ln>
        </p:spPr>
        <p:txBody>
          <a:bodyPr wrap="none" anchor="ctr"/>
          <a:lstStyle/>
          <a:p>
            <a:pPr algn="ctr"/>
            <a:r>
              <a:rPr lang="ar-JO"/>
              <a:t>0%</a:t>
            </a:r>
            <a:endParaRPr lang="en-GB"/>
          </a:p>
        </p:txBody>
      </p:sp>
      <p:sp>
        <p:nvSpPr>
          <p:cNvPr id="21531" name="Oval 9"/>
          <p:cNvSpPr>
            <a:spLocks noChangeArrowheads="1"/>
          </p:cNvSpPr>
          <p:nvPr/>
        </p:nvSpPr>
        <p:spPr bwMode="auto">
          <a:xfrm>
            <a:off x="4724400" y="1981200"/>
            <a:ext cx="914400" cy="762000"/>
          </a:xfrm>
          <a:prstGeom prst="ellipse">
            <a:avLst/>
          </a:prstGeom>
          <a:solidFill>
            <a:schemeClr val="folHlink"/>
          </a:solidFill>
          <a:ln w="9525">
            <a:solidFill>
              <a:schemeClr val="tx1"/>
            </a:solidFill>
            <a:round/>
            <a:headEnd/>
            <a:tailEnd/>
          </a:ln>
        </p:spPr>
        <p:txBody>
          <a:bodyPr wrap="none" anchor="ctr"/>
          <a:lstStyle/>
          <a:p>
            <a:pPr algn="ctr"/>
            <a:r>
              <a:rPr lang="ar-JO"/>
              <a:t>20%</a:t>
            </a:r>
            <a:endParaRPr lang="en-GB"/>
          </a:p>
        </p:txBody>
      </p:sp>
      <p:sp>
        <p:nvSpPr>
          <p:cNvPr id="21532" name="Oval 11"/>
          <p:cNvSpPr>
            <a:spLocks noChangeArrowheads="1"/>
          </p:cNvSpPr>
          <p:nvPr/>
        </p:nvSpPr>
        <p:spPr bwMode="auto">
          <a:xfrm>
            <a:off x="3657600" y="1981200"/>
            <a:ext cx="990600" cy="762000"/>
          </a:xfrm>
          <a:prstGeom prst="ellipse">
            <a:avLst/>
          </a:prstGeom>
          <a:solidFill>
            <a:srgbClr val="F1DAAD"/>
          </a:solidFill>
          <a:ln w="9525">
            <a:solidFill>
              <a:schemeClr val="tx1"/>
            </a:solidFill>
            <a:round/>
            <a:headEnd/>
            <a:tailEnd/>
          </a:ln>
        </p:spPr>
        <p:txBody>
          <a:bodyPr wrap="none" anchor="ctr"/>
          <a:lstStyle/>
          <a:p>
            <a:pPr algn="ctr"/>
            <a:r>
              <a:rPr lang="ar-JO"/>
              <a:t>40%</a:t>
            </a:r>
            <a:endParaRPr lang="en-GB"/>
          </a:p>
        </p:txBody>
      </p:sp>
      <p:sp>
        <p:nvSpPr>
          <p:cNvPr id="21533" name="Oval 12"/>
          <p:cNvSpPr>
            <a:spLocks noChangeArrowheads="1"/>
          </p:cNvSpPr>
          <p:nvPr/>
        </p:nvSpPr>
        <p:spPr bwMode="auto">
          <a:xfrm>
            <a:off x="2590800" y="1981200"/>
            <a:ext cx="990600" cy="762000"/>
          </a:xfrm>
          <a:prstGeom prst="ellipse">
            <a:avLst/>
          </a:prstGeom>
          <a:solidFill>
            <a:srgbClr val="F1DAAD"/>
          </a:solidFill>
          <a:ln w="9525">
            <a:solidFill>
              <a:schemeClr val="tx1"/>
            </a:solidFill>
            <a:round/>
            <a:headEnd/>
            <a:tailEnd/>
          </a:ln>
        </p:spPr>
        <p:txBody>
          <a:bodyPr wrap="none" anchor="ctr"/>
          <a:lstStyle/>
          <a:p>
            <a:pPr algn="ctr"/>
            <a:r>
              <a:rPr lang="ar-JO"/>
              <a:t>60%</a:t>
            </a:r>
            <a:endParaRPr lang="en-GB"/>
          </a:p>
        </p:txBody>
      </p:sp>
      <p:sp>
        <p:nvSpPr>
          <p:cNvPr id="21534" name="Oval 13"/>
          <p:cNvSpPr>
            <a:spLocks noChangeArrowheads="1"/>
          </p:cNvSpPr>
          <p:nvPr/>
        </p:nvSpPr>
        <p:spPr bwMode="auto">
          <a:xfrm>
            <a:off x="1524000" y="1981200"/>
            <a:ext cx="990600" cy="762000"/>
          </a:xfrm>
          <a:prstGeom prst="ellipse">
            <a:avLst/>
          </a:prstGeom>
          <a:solidFill>
            <a:srgbClr val="FF0000"/>
          </a:solidFill>
          <a:ln w="9525">
            <a:solidFill>
              <a:schemeClr val="tx1"/>
            </a:solidFill>
            <a:round/>
            <a:headEnd/>
            <a:tailEnd/>
          </a:ln>
        </p:spPr>
        <p:txBody>
          <a:bodyPr wrap="none" anchor="ctr"/>
          <a:lstStyle/>
          <a:p>
            <a:pPr algn="ctr"/>
            <a:r>
              <a:rPr lang="ar-JO"/>
              <a:t>80%</a:t>
            </a:r>
            <a:endParaRPr lang="en-GB"/>
          </a:p>
        </p:txBody>
      </p:sp>
      <p:sp>
        <p:nvSpPr>
          <p:cNvPr id="21535" name="Oval 14"/>
          <p:cNvSpPr>
            <a:spLocks noChangeArrowheads="1"/>
          </p:cNvSpPr>
          <p:nvPr/>
        </p:nvSpPr>
        <p:spPr bwMode="auto">
          <a:xfrm>
            <a:off x="381000" y="1981200"/>
            <a:ext cx="990600" cy="762000"/>
          </a:xfrm>
          <a:prstGeom prst="ellipse">
            <a:avLst/>
          </a:prstGeom>
          <a:solidFill>
            <a:srgbClr val="FF0000"/>
          </a:solidFill>
          <a:ln w="9525">
            <a:solidFill>
              <a:schemeClr val="tx1"/>
            </a:solidFill>
            <a:round/>
            <a:headEnd/>
            <a:tailEnd/>
          </a:ln>
        </p:spPr>
        <p:txBody>
          <a:bodyPr wrap="none" anchor="ctr"/>
          <a:lstStyle/>
          <a:p>
            <a:pPr algn="ctr"/>
            <a:r>
              <a:rPr lang="ar-JO"/>
              <a:t>100%</a:t>
            </a:r>
            <a:endParaRPr lang="en-GB"/>
          </a:p>
        </p:txBody>
      </p:sp>
      <p:cxnSp>
        <p:nvCxnSpPr>
          <p:cNvPr id="33" name="Straight Connector 32"/>
          <p:cNvCxnSpPr/>
          <p:nvPr/>
        </p:nvCxnSpPr>
        <p:spPr bwMode="auto">
          <a:xfrm>
            <a:off x="228600" y="2819400"/>
            <a:ext cx="7010400" cy="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1522"/>
                                        </p:tgtEl>
                                        <p:attrNameLst>
                                          <p:attrName>style.visibility</p:attrName>
                                        </p:attrNameLst>
                                      </p:cBhvr>
                                      <p:to>
                                        <p:strVal val="visible"/>
                                      </p:to>
                                    </p:set>
                                    <p:animEffect transition="in" filter="blinds(horizontal)">
                                      <p:cBhvr>
                                        <p:cTn id="7" dur="500"/>
                                        <p:tgtEl>
                                          <p:spTgt spid="215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23"/>
                                        </p:tgtEl>
                                        <p:attrNameLst>
                                          <p:attrName>style.visibility</p:attrName>
                                        </p:attrNameLst>
                                      </p:cBhvr>
                                      <p:to>
                                        <p:strVal val="visible"/>
                                      </p:to>
                                    </p:set>
                                    <p:animEffect transition="in" filter="blinds(horizontal)">
                                      <p:cBhvr>
                                        <p:cTn id="10" dur="500"/>
                                        <p:tgtEl>
                                          <p:spTgt spid="2152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524"/>
                                        </p:tgtEl>
                                        <p:attrNameLst>
                                          <p:attrName>style.visibility</p:attrName>
                                        </p:attrNameLst>
                                      </p:cBhvr>
                                      <p:to>
                                        <p:strVal val="visible"/>
                                      </p:to>
                                    </p:set>
                                    <p:animEffect transition="in" filter="blinds(horizontal)">
                                      <p:cBhvr>
                                        <p:cTn id="13" dur="500"/>
                                        <p:tgtEl>
                                          <p:spTgt spid="2152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1525"/>
                                        </p:tgtEl>
                                        <p:attrNameLst>
                                          <p:attrName>style.visibility</p:attrName>
                                        </p:attrNameLst>
                                      </p:cBhvr>
                                      <p:to>
                                        <p:strVal val="visible"/>
                                      </p:to>
                                    </p:set>
                                    <p:animEffect transition="in" filter="blinds(horizontal)">
                                      <p:cBhvr>
                                        <p:cTn id="16" dur="500"/>
                                        <p:tgtEl>
                                          <p:spTgt spid="21525"/>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1526"/>
                                        </p:tgtEl>
                                        <p:attrNameLst>
                                          <p:attrName>style.visibility</p:attrName>
                                        </p:attrNameLst>
                                      </p:cBhvr>
                                      <p:to>
                                        <p:strVal val="visible"/>
                                      </p:to>
                                    </p:set>
                                    <p:animEffect transition="in" filter="blinds(horizontal)">
                                      <p:cBhvr>
                                        <p:cTn id="19" dur="500"/>
                                        <p:tgtEl>
                                          <p:spTgt spid="21526"/>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21527"/>
                                        </p:tgtEl>
                                        <p:attrNameLst>
                                          <p:attrName>style.visibility</p:attrName>
                                        </p:attrNameLst>
                                      </p:cBhvr>
                                      <p:to>
                                        <p:strVal val="visible"/>
                                      </p:to>
                                    </p:set>
                                    <p:animEffect transition="in" filter="blinds(horizontal)">
                                      <p:cBhvr>
                                        <p:cTn id="22" dur="500"/>
                                        <p:tgtEl>
                                          <p:spTgt spid="2152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21530"/>
                                        </p:tgtEl>
                                        <p:attrNameLst>
                                          <p:attrName>style.visibility</p:attrName>
                                        </p:attrNameLst>
                                      </p:cBhvr>
                                      <p:to>
                                        <p:strVal val="visible"/>
                                      </p:to>
                                    </p:set>
                                    <p:animEffect transition="in" filter="blinds(horizontal)">
                                      <p:cBhvr>
                                        <p:cTn id="25" dur="500"/>
                                        <p:tgtEl>
                                          <p:spTgt spid="21530"/>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1531"/>
                                        </p:tgtEl>
                                        <p:attrNameLst>
                                          <p:attrName>style.visibility</p:attrName>
                                        </p:attrNameLst>
                                      </p:cBhvr>
                                      <p:to>
                                        <p:strVal val="visible"/>
                                      </p:to>
                                    </p:set>
                                    <p:animEffect transition="in" filter="blinds(horizontal)">
                                      <p:cBhvr>
                                        <p:cTn id="28" dur="500"/>
                                        <p:tgtEl>
                                          <p:spTgt spid="21531"/>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532"/>
                                        </p:tgtEl>
                                        <p:attrNameLst>
                                          <p:attrName>style.visibility</p:attrName>
                                        </p:attrNameLst>
                                      </p:cBhvr>
                                      <p:to>
                                        <p:strVal val="visible"/>
                                      </p:to>
                                    </p:set>
                                    <p:animEffect transition="in" filter="blinds(horizontal)">
                                      <p:cBhvr>
                                        <p:cTn id="31" dur="500"/>
                                        <p:tgtEl>
                                          <p:spTgt spid="21532"/>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1533"/>
                                        </p:tgtEl>
                                        <p:attrNameLst>
                                          <p:attrName>style.visibility</p:attrName>
                                        </p:attrNameLst>
                                      </p:cBhvr>
                                      <p:to>
                                        <p:strVal val="visible"/>
                                      </p:to>
                                    </p:set>
                                    <p:animEffect transition="in" filter="blinds(horizontal)">
                                      <p:cBhvr>
                                        <p:cTn id="34" dur="500"/>
                                        <p:tgtEl>
                                          <p:spTgt spid="21533"/>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1534"/>
                                        </p:tgtEl>
                                        <p:attrNameLst>
                                          <p:attrName>style.visibility</p:attrName>
                                        </p:attrNameLst>
                                      </p:cBhvr>
                                      <p:to>
                                        <p:strVal val="visible"/>
                                      </p:to>
                                    </p:set>
                                    <p:animEffect transition="in" filter="blinds(horizontal)">
                                      <p:cBhvr>
                                        <p:cTn id="37" dur="500"/>
                                        <p:tgtEl>
                                          <p:spTgt spid="21534"/>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1535"/>
                                        </p:tgtEl>
                                        <p:attrNameLst>
                                          <p:attrName>style.visibility</p:attrName>
                                        </p:attrNameLst>
                                      </p:cBhvr>
                                      <p:to>
                                        <p:strVal val="visible"/>
                                      </p:to>
                                    </p:set>
                                    <p:animEffect transition="in" filter="blinds(horizontal)">
                                      <p:cBhvr>
                                        <p:cTn id="40" dur="500"/>
                                        <p:tgtEl>
                                          <p:spTgt spid="21535"/>
                                        </p:tgtEl>
                                      </p:cBhvr>
                                    </p:animEffect>
                                  </p:childTnLst>
                                </p:cTn>
                              </p:par>
                              <p:par>
                                <p:cTn id="41" presetID="3" presetClass="entr" presetSubtype="10" fill="hold" nodeType="with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blinds(horizontal)">
                                      <p:cBhvr>
                                        <p:cTn id="43" dur="500"/>
                                        <p:tgtEl>
                                          <p:spTgt spid="33"/>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1508"/>
                                        </p:tgtEl>
                                        <p:attrNameLst>
                                          <p:attrName>style.visibility</p:attrName>
                                        </p:attrNameLst>
                                      </p:cBhvr>
                                      <p:to>
                                        <p:strVal val="visible"/>
                                      </p:to>
                                    </p:set>
                                    <p:animEffect transition="in" filter="blinds(horizontal)">
                                      <p:cBhvr>
                                        <p:cTn id="48" dur="500"/>
                                        <p:tgtEl>
                                          <p:spTgt spid="21508"/>
                                        </p:tgtEl>
                                      </p:cBhvr>
                                    </p:animEffect>
                                  </p:childTnLst>
                                </p:cTn>
                              </p:par>
                              <p:par>
                                <p:cTn id="49" presetID="3" presetClass="entr" presetSubtype="10" fill="hold" grpId="0" nodeType="withEffect">
                                  <p:stCondLst>
                                    <p:cond delay="0"/>
                                  </p:stCondLst>
                                  <p:childTnLst>
                                    <p:set>
                                      <p:cBhvr>
                                        <p:cTn id="50" dur="1" fill="hold">
                                          <p:stCondLst>
                                            <p:cond delay="0"/>
                                          </p:stCondLst>
                                        </p:cTn>
                                        <p:tgtEl>
                                          <p:spTgt spid="21509"/>
                                        </p:tgtEl>
                                        <p:attrNameLst>
                                          <p:attrName>style.visibility</p:attrName>
                                        </p:attrNameLst>
                                      </p:cBhvr>
                                      <p:to>
                                        <p:strVal val="visible"/>
                                      </p:to>
                                    </p:set>
                                    <p:animEffect transition="in" filter="blinds(horizontal)">
                                      <p:cBhvr>
                                        <p:cTn id="51" dur="500"/>
                                        <p:tgtEl>
                                          <p:spTgt spid="21509"/>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1510"/>
                                        </p:tgtEl>
                                        <p:attrNameLst>
                                          <p:attrName>style.visibility</p:attrName>
                                        </p:attrNameLst>
                                      </p:cBhvr>
                                      <p:to>
                                        <p:strVal val="visible"/>
                                      </p:to>
                                    </p:set>
                                    <p:animEffect transition="in" filter="blinds(horizontal)">
                                      <p:cBhvr>
                                        <p:cTn id="54" dur="500"/>
                                        <p:tgtEl>
                                          <p:spTgt spid="21510"/>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21511"/>
                                        </p:tgtEl>
                                        <p:attrNameLst>
                                          <p:attrName>style.visibility</p:attrName>
                                        </p:attrNameLst>
                                      </p:cBhvr>
                                      <p:to>
                                        <p:strVal val="visible"/>
                                      </p:to>
                                    </p:set>
                                    <p:animEffect transition="in" filter="blinds(horizontal)">
                                      <p:cBhvr>
                                        <p:cTn id="57" dur="500"/>
                                        <p:tgtEl>
                                          <p:spTgt spid="21511"/>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1512"/>
                                        </p:tgtEl>
                                        <p:attrNameLst>
                                          <p:attrName>style.visibility</p:attrName>
                                        </p:attrNameLst>
                                      </p:cBhvr>
                                      <p:to>
                                        <p:strVal val="visible"/>
                                      </p:to>
                                    </p:set>
                                    <p:animEffect transition="in" filter="blinds(horizontal)">
                                      <p:cBhvr>
                                        <p:cTn id="60" dur="500"/>
                                        <p:tgtEl>
                                          <p:spTgt spid="21512"/>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21513"/>
                                        </p:tgtEl>
                                        <p:attrNameLst>
                                          <p:attrName>style.visibility</p:attrName>
                                        </p:attrNameLst>
                                      </p:cBhvr>
                                      <p:to>
                                        <p:strVal val="visible"/>
                                      </p:to>
                                    </p:set>
                                    <p:animEffect transition="in" filter="blinds(horizontal)">
                                      <p:cBhvr>
                                        <p:cTn id="63" dur="500"/>
                                        <p:tgtEl>
                                          <p:spTgt spid="21513"/>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21514"/>
                                        </p:tgtEl>
                                        <p:attrNameLst>
                                          <p:attrName>style.visibility</p:attrName>
                                        </p:attrNameLst>
                                      </p:cBhvr>
                                      <p:to>
                                        <p:strVal val="visible"/>
                                      </p:to>
                                    </p:set>
                                    <p:animEffect transition="in" filter="blinds(horizontal)">
                                      <p:cBhvr>
                                        <p:cTn id="66" dur="500"/>
                                        <p:tgtEl>
                                          <p:spTgt spid="21514"/>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21515"/>
                                        </p:tgtEl>
                                        <p:attrNameLst>
                                          <p:attrName>style.visibility</p:attrName>
                                        </p:attrNameLst>
                                      </p:cBhvr>
                                      <p:to>
                                        <p:strVal val="visible"/>
                                      </p:to>
                                    </p:set>
                                    <p:animEffect transition="in" filter="blinds(horizontal)">
                                      <p:cBhvr>
                                        <p:cTn id="69" dur="500"/>
                                        <p:tgtEl>
                                          <p:spTgt spid="21515"/>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1516"/>
                                        </p:tgtEl>
                                        <p:attrNameLst>
                                          <p:attrName>style.visibility</p:attrName>
                                        </p:attrNameLst>
                                      </p:cBhvr>
                                      <p:to>
                                        <p:strVal val="visible"/>
                                      </p:to>
                                    </p:set>
                                    <p:animEffect transition="in" filter="blinds(horizontal)">
                                      <p:cBhvr>
                                        <p:cTn id="72" dur="500"/>
                                        <p:tgtEl>
                                          <p:spTgt spid="21516"/>
                                        </p:tgtEl>
                                      </p:cBhvr>
                                    </p:animEffect>
                                  </p:childTnLst>
                                </p:cTn>
                              </p:par>
                              <p:par>
                                <p:cTn id="73" presetID="3" presetClass="entr" presetSubtype="10" fill="hold" grpId="0" nodeType="withEffect">
                                  <p:stCondLst>
                                    <p:cond delay="0"/>
                                  </p:stCondLst>
                                  <p:childTnLst>
                                    <p:set>
                                      <p:cBhvr>
                                        <p:cTn id="74" dur="1" fill="hold">
                                          <p:stCondLst>
                                            <p:cond delay="0"/>
                                          </p:stCondLst>
                                        </p:cTn>
                                        <p:tgtEl>
                                          <p:spTgt spid="21517"/>
                                        </p:tgtEl>
                                        <p:attrNameLst>
                                          <p:attrName>style.visibility</p:attrName>
                                        </p:attrNameLst>
                                      </p:cBhvr>
                                      <p:to>
                                        <p:strVal val="visible"/>
                                      </p:to>
                                    </p:set>
                                    <p:animEffect transition="in" filter="blinds(horizontal)">
                                      <p:cBhvr>
                                        <p:cTn id="75" dur="500"/>
                                        <p:tgtEl>
                                          <p:spTgt spid="21517"/>
                                        </p:tgtEl>
                                      </p:cBhvr>
                                    </p:animEffect>
                                  </p:childTnLst>
                                </p:cTn>
                              </p:par>
                              <p:par>
                                <p:cTn id="76" presetID="3" presetClass="entr" presetSubtype="10" fill="hold" grpId="0" nodeType="withEffect">
                                  <p:stCondLst>
                                    <p:cond delay="0"/>
                                  </p:stCondLst>
                                  <p:childTnLst>
                                    <p:set>
                                      <p:cBhvr>
                                        <p:cTn id="77" dur="1" fill="hold">
                                          <p:stCondLst>
                                            <p:cond delay="0"/>
                                          </p:stCondLst>
                                        </p:cTn>
                                        <p:tgtEl>
                                          <p:spTgt spid="21518"/>
                                        </p:tgtEl>
                                        <p:attrNameLst>
                                          <p:attrName>style.visibility</p:attrName>
                                        </p:attrNameLst>
                                      </p:cBhvr>
                                      <p:to>
                                        <p:strVal val="visible"/>
                                      </p:to>
                                    </p:set>
                                    <p:animEffect transition="in" filter="blinds(horizontal)">
                                      <p:cBhvr>
                                        <p:cTn id="78" dur="500"/>
                                        <p:tgtEl>
                                          <p:spTgt spid="21518"/>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21519"/>
                                        </p:tgtEl>
                                        <p:attrNameLst>
                                          <p:attrName>style.visibility</p:attrName>
                                        </p:attrNameLst>
                                      </p:cBhvr>
                                      <p:to>
                                        <p:strVal val="visible"/>
                                      </p:to>
                                    </p:set>
                                    <p:animEffect transition="in" filter="blinds(horizontal)">
                                      <p:cBhvr>
                                        <p:cTn id="81" dur="500"/>
                                        <p:tgtEl>
                                          <p:spTgt spid="21519"/>
                                        </p:tgtEl>
                                      </p:cBhvr>
                                    </p:animEffect>
                                  </p:childTnLst>
                                </p:cTn>
                              </p:par>
                              <p:par>
                                <p:cTn id="82" presetID="3" presetClass="entr" presetSubtype="10" fill="hold" grpId="0" nodeType="withEffect">
                                  <p:stCondLst>
                                    <p:cond delay="0"/>
                                  </p:stCondLst>
                                  <p:childTnLst>
                                    <p:set>
                                      <p:cBhvr>
                                        <p:cTn id="83" dur="1" fill="hold">
                                          <p:stCondLst>
                                            <p:cond delay="0"/>
                                          </p:stCondLst>
                                        </p:cTn>
                                        <p:tgtEl>
                                          <p:spTgt spid="21520"/>
                                        </p:tgtEl>
                                        <p:attrNameLst>
                                          <p:attrName>style.visibility</p:attrName>
                                        </p:attrNameLst>
                                      </p:cBhvr>
                                      <p:to>
                                        <p:strVal val="visible"/>
                                      </p:to>
                                    </p:set>
                                    <p:animEffect transition="in" filter="blinds(horizontal)">
                                      <p:cBhvr>
                                        <p:cTn id="84" dur="500"/>
                                        <p:tgtEl>
                                          <p:spTgt spid="2152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21521"/>
                                        </p:tgtEl>
                                        <p:attrNameLst>
                                          <p:attrName>style.visibility</p:attrName>
                                        </p:attrNameLst>
                                      </p:cBhvr>
                                      <p:to>
                                        <p:strVal val="visible"/>
                                      </p:to>
                                    </p:set>
                                    <p:animEffect transition="in" filter="blinds(horizontal)">
                                      <p:cBhvr>
                                        <p:cTn id="87" dur="500"/>
                                        <p:tgtEl>
                                          <p:spTgt spid="21521"/>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21528"/>
                                        </p:tgtEl>
                                        <p:attrNameLst>
                                          <p:attrName>style.visibility</p:attrName>
                                        </p:attrNameLst>
                                      </p:cBhvr>
                                      <p:to>
                                        <p:strVal val="visible"/>
                                      </p:to>
                                    </p:set>
                                    <p:animEffect transition="in" filter="blinds(horizontal)">
                                      <p:cBhvr>
                                        <p:cTn id="90" dur="500"/>
                                        <p:tgtEl>
                                          <p:spTgt spid="21528"/>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21529"/>
                                        </p:tgtEl>
                                        <p:attrNameLst>
                                          <p:attrName>style.visibility</p:attrName>
                                        </p:attrNameLst>
                                      </p:cBhvr>
                                      <p:to>
                                        <p:strVal val="visible"/>
                                      </p:to>
                                    </p:set>
                                    <p:animEffect transition="in" filter="blinds(horizontal)">
                                      <p:cBhvr>
                                        <p:cTn id="93" dur="500"/>
                                        <p:tgtEl>
                                          <p:spTgt spid="21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p:bldP spid="21509" grpId="0" animBg="1"/>
      <p:bldP spid="21510" grpId="0" animBg="1"/>
      <p:bldP spid="21511" grpId="0" animBg="1"/>
      <p:bldP spid="21512" grpId="0" animBg="1"/>
      <p:bldP spid="21513" grpId="0" animBg="1"/>
      <p:bldP spid="21514" grpId="0" animBg="1"/>
      <p:bldP spid="21515" grpId="0" animBg="1"/>
      <p:bldP spid="21516" grpId="0" animBg="1"/>
      <p:bldP spid="21517" grpId="0" animBg="1"/>
      <p:bldP spid="21518" grpId="0" animBg="1"/>
      <p:bldP spid="21519" grpId="0" animBg="1"/>
      <p:bldP spid="21520" grpId="0" animBg="1"/>
      <p:bldP spid="21521" grpId="0" animBg="1"/>
      <p:bldP spid="21522" grpId="0"/>
      <p:bldP spid="21523" grpId="0"/>
      <p:bldP spid="21524" grpId="0"/>
      <p:bldP spid="21525" grpId="0"/>
      <p:bldP spid="21526" grpId="0"/>
      <p:bldP spid="21527" grpId="0"/>
      <p:bldP spid="21528" grpId="0"/>
      <p:bldP spid="21529" grpId="0"/>
      <p:bldP spid="21530" grpId="0" animBg="1"/>
      <p:bldP spid="21531" grpId="0" animBg="1"/>
      <p:bldP spid="21532" grpId="0" animBg="1"/>
      <p:bldP spid="21533" grpId="0" animBg="1"/>
      <p:bldP spid="21534" grpId="0" animBg="1"/>
      <p:bldP spid="2153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43001"/>
            <a:ext cx="7772400" cy="2439362"/>
          </a:xfrm>
        </p:spPr>
        <p:txBody>
          <a:bodyPr>
            <a:normAutofit/>
          </a:bodyPr>
          <a:lstStyle/>
          <a:p>
            <a:pPr algn="ctr"/>
            <a:r>
              <a:rPr lang="ar-SA" dirty="0" smtClean="0">
                <a:solidFill>
                  <a:srgbClr val="FF0000"/>
                </a:solidFill>
              </a:rPr>
              <a:t>الاستثمارات في البنوك </a:t>
            </a:r>
            <a:r>
              <a:rPr lang="ar-SA" dirty="0" err="1" smtClean="0">
                <a:solidFill>
                  <a:srgbClr val="FF0000"/>
                </a:solidFill>
              </a:rPr>
              <a:t>و</a:t>
            </a:r>
            <a:r>
              <a:rPr lang="ar-SA" dirty="0" smtClean="0">
                <a:solidFill>
                  <a:srgbClr val="FF0000"/>
                </a:solidFill>
              </a:rPr>
              <a:t> الشركات المالية </a:t>
            </a:r>
            <a:r>
              <a:rPr lang="ar-SA" dirty="0" err="1" smtClean="0">
                <a:solidFill>
                  <a:srgbClr val="FF0000"/>
                </a:solidFill>
              </a:rPr>
              <a:t>و</a:t>
            </a:r>
            <a:r>
              <a:rPr lang="ar-SA" dirty="0" smtClean="0">
                <a:solidFill>
                  <a:srgbClr val="FF0000"/>
                </a:solidFill>
              </a:rPr>
              <a:t> شركات التامين التي </a:t>
            </a:r>
            <a:r>
              <a:rPr lang="ar-SA" u="sng" dirty="0" smtClean="0">
                <a:solidFill>
                  <a:srgbClr val="FF0000"/>
                </a:solidFill>
              </a:rPr>
              <a:t>تقل عن 10% من رأس مال هذه الشركات</a:t>
            </a:r>
            <a:endParaRPr lang="en-GB" u="sng"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477000" y="274638"/>
            <a:ext cx="2209800" cy="5745162"/>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ar-SA" sz="3200" dirty="0" smtClean="0">
                <a:solidFill>
                  <a:schemeClr val="bg1"/>
                </a:solidFill>
              </a:rPr>
              <a:t>الاستثمارات في البنوك </a:t>
            </a:r>
            <a:r>
              <a:rPr lang="ar-SA" sz="3200" dirty="0" err="1" smtClean="0">
                <a:solidFill>
                  <a:schemeClr val="bg1"/>
                </a:solidFill>
              </a:rPr>
              <a:t>و</a:t>
            </a:r>
            <a:r>
              <a:rPr lang="ar-SA" sz="3200" dirty="0" smtClean="0">
                <a:solidFill>
                  <a:schemeClr val="bg1"/>
                </a:solidFill>
              </a:rPr>
              <a:t> الشركات المالية </a:t>
            </a:r>
            <a:r>
              <a:rPr lang="ar-SA" sz="3200" dirty="0" err="1" smtClean="0">
                <a:solidFill>
                  <a:schemeClr val="bg1"/>
                </a:solidFill>
              </a:rPr>
              <a:t>و</a:t>
            </a:r>
            <a:r>
              <a:rPr lang="ar-SA" sz="3200" dirty="0" smtClean="0">
                <a:solidFill>
                  <a:schemeClr val="bg1"/>
                </a:solidFill>
              </a:rPr>
              <a:t> شركات التامين التي تقل عن 10% من رأس مال هذه الشركات</a:t>
            </a:r>
            <a:endParaRPr lang="en-GB" sz="3200" dirty="0" smtClean="0">
              <a:solidFill>
                <a:schemeClr val="bg1"/>
              </a:solidFill>
            </a:endParaRPr>
          </a:p>
        </p:txBody>
      </p:sp>
      <p:sp>
        <p:nvSpPr>
          <p:cNvPr id="22531" name="Rectangle 3"/>
          <p:cNvSpPr>
            <a:spLocks noGrp="1" noChangeArrowheads="1"/>
          </p:cNvSpPr>
          <p:nvPr>
            <p:ph idx="1"/>
          </p:nvPr>
        </p:nvSpPr>
        <p:spPr>
          <a:xfrm>
            <a:off x="457200" y="381000"/>
            <a:ext cx="5715000" cy="5626291"/>
          </a:xfrm>
        </p:spPr>
        <p:txBody>
          <a:bodyPr>
            <a:normAutofit/>
          </a:bodyPr>
          <a:lstStyle/>
          <a:p>
            <a:pPr eaLnBrk="1" hangingPunct="1"/>
            <a:r>
              <a:rPr lang="ar-JO" sz="2400" dirty="0" smtClean="0"/>
              <a:t>الاستثمارات تشمل :</a:t>
            </a:r>
          </a:p>
          <a:p>
            <a:pPr lvl="1" eaLnBrk="1" hangingPunct="1"/>
            <a:r>
              <a:rPr lang="ar-JO" sz="2400" dirty="0" smtClean="0"/>
              <a:t>الاستثمارات المباشرة </a:t>
            </a:r>
            <a:r>
              <a:rPr lang="ar-JO" sz="2400" dirty="0" err="1" smtClean="0"/>
              <a:t>و</a:t>
            </a:r>
            <a:r>
              <a:rPr lang="ar-JO" sz="2400" dirty="0" smtClean="0"/>
              <a:t> غير المباشرة .</a:t>
            </a:r>
          </a:p>
          <a:p>
            <a:pPr lvl="1" eaLnBrk="1" hangingPunct="1"/>
            <a:r>
              <a:rPr lang="ar-JO" sz="2400" dirty="0" smtClean="0"/>
              <a:t>الاستثمارات ضمن المحفظة البنكية </a:t>
            </a:r>
            <a:r>
              <a:rPr lang="ar-JO" sz="2400" dirty="0" err="1" smtClean="0"/>
              <a:t>و</a:t>
            </a:r>
            <a:r>
              <a:rPr lang="ar-JO" sz="2400" dirty="0" smtClean="0"/>
              <a:t> محفظة المتاجرة .</a:t>
            </a:r>
          </a:p>
          <a:p>
            <a:pPr lvl="1" eaLnBrk="1" hangingPunct="1"/>
            <a:r>
              <a:rPr lang="ar-JO" sz="2400" dirty="0" smtClean="0"/>
              <a:t>صافي المركز الطويل ( ضمن نفس فترة الاستحقاق او اقل من سنة ).</a:t>
            </a:r>
          </a:p>
          <a:p>
            <a:pPr lvl="1" eaLnBrk="1" hangingPunct="1"/>
            <a:r>
              <a:rPr lang="ar-JO" sz="2400" dirty="0" smtClean="0"/>
              <a:t>إذا لم ينطبق عليها صفات </a:t>
            </a:r>
            <a:r>
              <a:rPr lang="en-US" sz="2400" dirty="0" smtClean="0"/>
              <a:t>CET1  </a:t>
            </a:r>
            <a:r>
              <a:rPr lang="ar-JO" sz="2400" dirty="0" smtClean="0"/>
              <a:t> أو </a:t>
            </a:r>
            <a:r>
              <a:rPr lang="en-US" sz="2400" dirty="0" smtClean="0"/>
              <a:t>AT1</a:t>
            </a:r>
            <a:r>
              <a:rPr lang="ar-JO" sz="2400" dirty="0" smtClean="0"/>
              <a:t> أو </a:t>
            </a:r>
            <a:r>
              <a:rPr lang="en-US" sz="2400" dirty="0" smtClean="0"/>
              <a:t>T2</a:t>
            </a:r>
            <a:r>
              <a:rPr lang="ar-JO" sz="2400" dirty="0" smtClean="0"/>
              <a:t> تعتبر ضمن </a:t>
            </a:r>
            <a:r>
              <a:rPr lang="en-US" sz="2400" dirty="0" smtClean="0"/>
              <a:t>CET1</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477000" y="274638"/>
            <a:ext cx="2209800" cy="6049962"/>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ar-SA" sz="3200" dirty="0" smtClean="0"/>
              <a:t>الاستثمارات في البنوك </a:t>
            </a:r>
            <a:r>
              <a:rPr lang="ar-SA" sz="3200" dirty="0" err="1" smtClean="0"/>
              <a:t>و</a:t>
            </a:r>
            <a:r>
              <a:rPr lang="ar-SA" sz="3200" dirty="0" smtClean="0"/>
              <a:t> الشركات المالية </a:t>
            </a:r>
            <a:r>
              <a:rPr lang="ar-SA" sz="3200" dirty="0" err="1" smtClean="0"/>
              <a:t>و</a:t>
            </a:r>
            <a:r>
              <a:rPr lang="ar-SA" sz="3200" dirty="0" smtClean="0"/>
              <a:t> شركات التامين التي تقل عن 10% من رأس مال هذه الشركات</a:t>
            </a:r>
            <a:endParaRPr lang="en-GB" sz="3200" dirty="0" smtClean="0"/>
          </a:p>
        </p:txBody>
      </p:sp>
      <p:sp>
        <p:nvSpPr>
          <p:cNvPr id="23555" name="Rectangle 3"/>
          <p:cNvSpPr>
            <a:spLocks noGrp="1" noChangeArrowheads="1"/>
          </p:cNvSpPr>
          <p:nvPr>
            <p:ph idx="1"/>
          </p:nvPr>
        </p:nvSpPr>
        <p:spPr>
          <a:xfrm>
            <a:off x="457200" y="381000"/>
            <a:ext cx="5867400" cy="5626291"/>
          </a:xfrm>
        </p:spPr>
        <p:txBody>
          <a:bodyPr>
            <a:normAutofit/>
          </a:bodyPr>
          <a:lstStyle/>
          <a:p>
            <a:pPr eaLnBrk="1" hangingPunct="1">
              <a:lnSpc>
                <a:spcPct val="90000"/>
              </a:lnSpc>
            </a:pPr>
            <a:r>
              <a:rPr lang="ar-JO" sz="2400" dirty="0" err="1" smtClean="0"/>
              <a:t>اذا</a:t>
            </a:r>
            <a:r>
              <a:rPr lang="ar-JO" sz="2400" dirty="0" smtClean="0"/>
              <a:t> كان مجموع إجمالي الاستثمارات ( في المحفظة البنكية و محفظة المتاجرة ) يزيد عن 10% من رأس المال الأساسي للأسهم العادية </a:t>
            </a:r>
            <a:r>
              <a:rPr lang="en-US" sz="2400" dirty="0" smtClean="0"/>
              <a:t>CET1</a:t>
            </a:r>
            <a:r>
              <a:rPr lang="ar-JO" sz="2400" dirty="0" smtClean="0"/>
              <a:t> بعد التعديلات (من 1 الى 11) يتم طرح الزيادة باستخدام اسلوب </a:t>
            </a:r>
            <a:r>
              <a:rPr lang="en-US" sz="2000" dirty="0" smtClean="0"/>
              <a:t>Corresponding Deduction Approach</a:t>
            </a:r>
            <a:endParaRPr lang="ar-JO" sz="2000" dirty="0" smtClean="0"/>
          </a:p>
          <a:p>
            <a:pPr eaLnBrk="1" hangingPunct="1">
              <a:lnSpc>
                <a:spcPct val="90000"/>
              </a:lnSpc>
              <a:buNone/>
            </a:pPr>
            <a:endParaRPr lang="ar-JO" sz="2000" dirty="0" smtClean="0"/>
          </a:p>
          <a:p>
            <a:pPr eaLnBrk="1" hangingPunct="1">
              <a:lnSpc>
                <a:spcPct val="90000"/>
              </a:lnSpc>
            </a:pPr>
            <a:r>
              <a:rPr lang="ar-JO" sz="2400" dirty="0" smtClean="0"/>
              <a:t>الاستثمارات الأقل من 10% من رأس المال الأساسي للأسهم العادية </a:t>
            </a:r>
            <a:r>
              <a:rPr lang="en-US" sz="2400" dirty="0" smtClean="0"/>
              <a:t>CET1</a:t>
            </a:r>
            <a:r>
              <a:rPr lang="ar-JO" sz="2400" dirty="0" smtClean="0"/>
              <a:t> توزن حسب وزن المخاطر الخاص بها ( محفظة المتاجرة او المحفظة البنكية ).</a:t>
            </a:r>
          </a:p>
          <a:p>
            <a:pPr eaLnBrk="1" hangingPunct="1">
              <a:lnSpc>
                <a:spcPct val="90000"/>
              </a:lnSpc>
              <a:buNone/>
            </a:pPr>
            <a:endParaRPr lang="ar-JO" sz="2400" dirty="0" smtClean="0"/>
          </a:p>
          <a:p>
            <a:pPr eaLnBrk="1" hangingPunct="1">
              <a:lnSpc>
                <a:spcPct val="90000"/>
              </a:lnSpc>
            </a:pPr>
            <a:r>
              <a:rPr lang="ar-JO" sz="2400" dirty="0" smtClean="0"/>
              <a:t>في حال عدم كفاية شريحة معينة للاقتطاع يتم الاقتطاع من الشريحة الأعلى .</a:t>
            </a:r>
            <a:endParaRPr lang="en-GB" sz="2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200" dirty="0" smtClean="0"/>
              <a:t>Corresponding Deduction Approach</a:t>
            </a:r>
          </a:p>
        </p:txBody>
      </p:sp>
      <p:graphicFrame>
        <p:nvGraphicFramePr>
          <p:cNvPr id="22613" name="Group 85"/>
          <p:cNvGraphicFramePr>
            <a:graphicFrameLocks noGrp="1"/>
          </p:cNvGraphicFramePr>
          <p:nvPr>
            <p:ph idx="1"/>
          </p:nvPr>
        </p:nvGraphicFramePr>
        <p:xfrm>
          <a:off x="381001" y="2362200"/>
          <a:ext cx="8229599" cy="2834640"/>
        </p:xfrm>
        <a:graphic>
          <a:graphicData uri="http://schemas.openxmlformats.org/drawingml/2006/table">
            <a:tbl>
              <a:tblPr rtl="1"/>
              <a:tblGrid>
                <a:gridCol w="5135765"/>
                <a:gridCol w="1546917"/>
                <a:gridCol w="1546917"/>
              </a:tblGrid>
              <a:tr h="3286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err="1" smtClean="0">
                          <a:ln>
                            <a:noFill/>
                          </a:ln>
                          <a:solidFill>
                            <a:schemeClr val="tx1"/>
                          </a:solidFill>
                          <a:effectLst/>
                          <a:latin typeface="Arial" charset="0"/>
                          <a:cs typeface="Arial" charset="0"/>
                        </a:rPr>
                        <a:t>الارقام</a:t>
                      </a:r>
                      <a:r>
                        <a:rPr kumimoji="0" lang="ar-JO" sz="1800" b="0" i="0" u="none" strike="noStrike" cap="none" normalizeH="0" baseline="0" dirty="0" smtClean="0">
                          <a:ln>
                            <a:noFill/>
                          </a:ln>
                          <a:solidFill>
                            <a:schemeClr val="tx1"/>
                          </a:solidFill>
                          <a:effectLst/>
                          <a:latin typeface="Arial" charset="0"/>
                          <a:cs typeface="Arial" charset="0"/>
                        </a:rPr>
                        <a:t> بالملايين </a:t>
                      </a:r>
                      <a:endParaRPr kumimoji="0" lang="en-US" sz="1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مثال 1</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مثال 2</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286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رأس المال </a:t>
                      </a:r>
                      <a:r>
                        <a:rPr kumimoji="0" lang="ar-JO" sz="1800" b="1" i="0" u="none" strike="noStrike" cap="none" normalizeH="0" baseline="0" dirty="0" err="1" smtClean="0">
                          <a:ln>
                            <a:noFill/>
                          </a:ln>
                          <a:solidFill>
                            <a:schemeClr val="tx1"/>
                          </a:solidFill>
                          <a:effectLst/>
                          <a:latin typeface="Arial" charset="0"/>
                          <a:cs typeface="Arial" charset="0"/>
                        </a:rPr>
                        <a:t>الاساسي</a:t>
                      </a:r>
                      <a:r>
                        <a:rPr kumimoji="0" lang="ar-JO" sz="1800" b="1" i="0" u="none" strike="noStrike" cap="none" normalizeH="0" baseline="0" dirty="0" smtClean="0">
                          <a:ln>
                            <a:noFill/>
                          </a:ln>
                          <a:solidFill>
                            <a:schemeClr val="tx1"/>
                          </a:solidFill>
                          <a:effectLst/>
                          <a:latin typeface="Arial" charset="0"/>
                          <a:cs typeface="Arial" charset="0"/>
                        </a:rPr>
                        <a:t> للأسهم العادية </a:t>
                      </a:r>
                      <a:r>
                        <a:rPr kumimoji="0" lang="en-US" sz="1800" b="0" i="0" u="none" strike="noStrike" cap="none" normalizeH="0" baseline="0" dirty="0" smtClean="0">
                          <a:ln>
                            <a:noFill/>
                          </a:ln>
                          <a:solidFill>
                            <a:schemeClr val="tx1"/>
                          </a:solidFill>
                          <a:effectLst/>
                          <a:latin typeface="Arial" charset="0"/>
                          <a:cs typeface="Arial" charset="0"/>
                        </a:rPr>
                        <a:t>CET1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95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968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charset="0"/>
                          <a:cs typeface="Arial" charset="0"/>
                        </a:rPr>
                        <a:t>الاستثمارات في البنوك </a:t>
                      </a:r>
                      <a:r>
                        <a:rPr kumimoji="0" lang="ar-SA" sz="1800" b="1" i="0" u="none" strike="noStrike" cap="none" normalizeH="0" baseline="0" dirty="0" err="1" smtClean="0">
                          <a:ln>
                            <a:noFill/>
                          </a:ln>
                          <a:solidFill>
                            <a:schemeClr val="tx1"/>
                          </a:solidFill>
                          <a:effectLst/>
                          <a:latin typeface="Arial" charset="0"/>
                          <a:cs typeface="Arial" charset="0"/>
                        </a:rPr>
                        <a:t>و</a:t>
                      </a:r>
                      <a:r>
                        <a:rPr kumimoji="0" lang="ar-SA" sz="1800" b="1" i="0" u="none" strike="noStrike" cap="none" normalizeH="0" baseline="0" dirty="0" smtClean="0">
                          <a:ln>
                            <a:noFill/>
                          </a:ln>
                          <a:solidFill>
                            <a:schemeClr val="tx1"/>
                          </a:solidFill>
                          <a:effectLst/>
                          <a:latin typeface="Arial" charset="0"/>
                          <a:cs typeface="Arial" charset="0"/>
                        </a:rPr>
                        <a:t> الشركات المالية </a:t>
                      </a:r>
                      <a:r>
                        <a:rPr kumimoji="0" lang="ar-SA" sz="1800" b="1" i="0" u="none" strike="noStrike" cap="none" normalizeH="0" baseline="0" dirty="0" err="1" smtClean="0">
                          <a:ln>
                            <a:noFill/>
                          </a:ln>
                          <a:solidFill>
                            <a:schemeClr val="tx1"/>
                          </a:solidFill>
                          <a:effectLst/>
                          <a:latin typeface="Arial" charset="0"/>
                          <a:cs typeface="Arial" charset="0"/>
                        </a:rPr>
                        <a:t>و</a:t>
                      </a:r>
                      <a:r>
                        <a:rPr kumimoji="0" lang="ar-SA" sz="1800" b="1" i="0" u="none" strike="noStrike" cap="none" normalizeH="0" baseline="0" dirty="0" smtClean="0">
                          <a:ln>
                            <a:noFill/>
                          </a:ln>
                          <a:solidFill>
                            <a:schemeClr val="tx1"/>
                          </a:solidFill>
                          <a:effectLst/>
                          <a:latin typeface="Arial" charset="0"/>
                          <a:cs typeface="Arial" charset="0"/>
                        </a:rPr>
                        <a:t> شركات التامين التي تقل عن 10% من رأس مال هذه الشركات</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20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20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02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ضمن</a:t>
                      </a:r>
                      <a:r>
                        <a:rPr kumimoji="0" lang="en-US" sz="1800" b="1" i="0" u="none" strike="noStrike" cap="none" normalizeH="0" baseline="0" dirty="0" smtClean="0">
                          <a:ln>
                            <a:noFill/>
                          </a:ln>
                          <a:solidFill>
                            <a:schemeClr val="tx1"/>
                          </a:solidFill>
                          <a:effectLst/>
                          <a:latin typeface="Arial" charset="0"/>
                          <a:cs typeface="Arial" charset="0"/>
                        </a:rPr>
                        <a:t> </a:t>
                      </a:r>
                      <a:r>
                        <a:rPr kumimoji="0" lang="ar-JO" sz="1800" b="1" i="0" u="none" strike="noStrike" cap="none" normalizeH="0" baseline="0" dirty="0" smtClean="0">
                          <a:ln>
                            <a:noFill/>
                          </a:ln>
                          <a:solidFill>
                            <a:schemeClr val="tx1"/>
                          </a:solidFill>
                          <a:effectLst/>
                          <a:latin typeface="Arial" charset="0"/>
                          <a:cs typeface="Arial" charset="0"/>
                        </a:rPr>
                        <a:t> ادوات </a:t>
                      </a:r>
                      <a:r>
                        <a:rPr kumimoji="0" lang="en-US" sz="1800" b="1" i="0" u="none" strike="noStrike" cap="none" normalizeH="0" baseline="0" dirty="0" smtClean="0">
                          <a:ln>
                            <a:noFill/>
                          </a:ln>
                          <a:solidFill>
                            <a:schemeClr val="tx1"/>
                          </a:solidFill>
                          <a:effectLst/>
                          <a:latin typeface="Arial" charset="0"/>
                          <a:cs typeface="Arial" charset="0"/>
                        </a:rPr>
                        <a:t>CET1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7</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20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ضمن ادوات </a:t>
                      </a:r>
                      <a:r>
                        <a:rPr kumimoji="0" lang="en-US" sz="1800" b="1" i="0" u="none" strike="noStrike" cap="none" normalizeH="0" baseline="0" dirty="0" smtClean="0">
                          <a:ln>
                            <a:noFill/>
                          </a:ln>
                          <a:solidFill>
                            <a:schemeClr val="tx1"/>
                          </a:solidFill>
                          <a:effectLst/>
                          <a:latin typeface="Arial" charset="0"/>
                          <a:cs typeface="Arial" charset="0"/>
                        </a:rPr>
                        <a:t>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ضمن ادوات </a:t>
                      </a:r>
                      <a:r>
                        <a:rPr kumimoji="0" lang="en-US" sz="1800" b="1" i="0" u="none" strike="noStrike" cap="none" normalizeH="0" baseline="0" dirty="0" smtClean="0">
                          <a:ln>
                            <a:noFill/>
                          </a:ln>
                          <a:solidFill>
                            <a:schemeClr val="tx1"/>
                          </a:solidFill>
                          <a:effectLst/>
                          <a:latin typeface="Arial" charset="0"/>
                          <a:cs typeface="Arial" charset="0"/>
                        </a:rPr>
                        <a:t>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7</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10% </a:t>
                      </a:r>
                      <a:r>
                        <a:rPr kumimoji="0" lang="ar-JO" sz="1800" b="1" i="0" u="none" strike="noStrike" cap="none" normalizeH="0" baseline="0" dirty="0" smtClean="0">
                          <a:ln>
                            <a:noFill/>
                          </a:ln>
                          <a:solidFill>
                            <a:schemeClr val="tx1"/>
                          </a:solidFill>
                          <a:effectLst/>
                          <a:latin typeface="Arial" charset="0"/>
                          <a:cs typeface="Arial" charset="0"/>
                        </a:rPr>
                        <a:t>من رأس المال الاساسي للأسهم العادية</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9.5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9.5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2"/>
          <p:cNvSpPr>
            <a:spLocks noGrp="1" noChangeArrowheads="1"/>
          </p:cNvSpPr>
          <p:nvPr>
            <p:ph type="title"/>
          </p:nvPr>
        </p:nvSpPr>
        <p:spPr/>
        <p:txBody>
          <a:bodyPr>
            <a:normAutofit/>
          </a:bodyPr>
          <a:lstStyle/>
          <a:p>
            <a:pPr eaLnBrk="1" hangingPunct="1"/>
            <a:r>
              <a:rPr lang="en-US" sz="3600" dirty="0" smtClean="0"/>
              <a:t>Corresponding Deduction Approach</a:t>
            </a:r>
          </a:p>
        </p:txBody>
      </p:sp>
      <p:graphicFrame>
        <p:nvGraphicFramePr>
          <p:cNvPr id="46126" name="Group 46"/>
          <p:cNvGraphicFramePr>
            <a:graphicFrameLocks noGrp="1"/>
          </p:cNvGraphicFramePr>
          <p:nvPr>
            <p:ph type="tbl" idx="1"/>
          </p:nvPr>
        </p:nvGraphicFramePr>
        <p:xfrm>
          <a:off x="457201" y="2133600"/>
          <a:ext cx="8229599" cy="2863533"/>
        </p:xfrm>
        <a:graphic>
          <a:graphicData uri="http://schemas.openxmlformats.org/drawingml/2006/table">
            <a:tbl>
              <a:tblPr rtl="1"/>
              <a:tblGrid>
                <a:gridCol w="5135765"/>
                <a:gridCol w="1546917"/>
                <a:gridCol w="1546917"/>
              </a:tblGrid>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مثال 1</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مثال 2</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الاستثمارات التي تزيد عن 10% من رأس المال الأساسي للأسهم العادية</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10.5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10.5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178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CET1 </a:t>
                      </a:r>
                      <a:r>
                        <a:rPr kumimoji="0" lang="ar-JO" sz="1800" b="1" i="0" u="none" strike="noStrike" cap="none" normalizeH="0" baseline="0" dirty="0" smtClean="0">
                          <a:ln>
                            <a:noFill/>
                          </a:ln>
                          <a:solidFill>
                            <a:schemeClr val="tx1"/>
                          </a:solidFill>
                          <a:effectLst/>
                          <a:latin typeface="Arial" charset="0"/>
                          <a:cs typeface="Arial" charset="0"/>
                        </a:rPr>
                        <a:t>     10.5 * 7/20   أو   10.5*20/20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3.675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10.5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AT1</a:t>
                      </a:r>
                      <a:r>
                        <a:rPr kumimoji="0" lang="ar-JO" sz="1800" b="1" i="0" u="none" strike="noStrike" cap="none" normalizeH="0" baseline="0" dirty="0" smtClean="0">
                          <a:ln>
                            <a:noFill/>
                          </a:ln>
                          <a:solidFill>
                            <a:schemeClr val="tx1"/>
                          </a:solidFill>
                          <a:effectLst/>
                          <a:latin typeface="Arial" charset="0"/>
                          <a:cs typeface="Arial" charset="0"/>
                        </a:rPr>
                        <a:t>        10.5 * 6/20    او   10.5*0/20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3.15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02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T2</a:t>
                      </a:r>
                      <a:r>
                        <a:rPr kumimoji="0" lang="ar-JO" sz="1800" b="1" i="0" u="none" strike="noStrike" cap="none" normalizeH="0" baseline="0" dirty="0" smtClean="0">
                          <a:ln>
                            <a:noFill/>
                          </a:ln>
                          <a:solidFill>
                            <a:schemeClr val="tx1"/>
                          </a:solidFill>
                          <a:effectLst/>
                          <a:latin typeface="Arial" charset="0"/>
                          <a:cs typeface="Arial" charset="0"/>
                        </a:rPr>
                        <a:t>          10.5 * </a:t>
                      </a:r>
                      <a:r>
                        <a:rPr kumimoji="0" lang="en-US" sz="1800" b="1" i="0" u="none" strike="noStrike" cap="none" normalizeH="0" baseline="0" dirty="0" smtClean="0">
                          <a:ln>
                            <a:noFill/>
                          </a:ln>
                          <a:solidFill>
                            <a:schemeClr val="tx1"/>
                          </a:solidFill>
                          <a:effectLst/>
                          <a:latin typeface="Arial" charset="0"/>
                          <a:cs typeface="Arial" charset="0"/>
                        </a:rPr>
                        <a:t>7/20</a:t>
                      </a:r>
                      <a:r>
                        <a:rPr kumimoji="0" lang="ar-JO" sz="1800" b="1" i="0" u="none" strike="noStrike" cap="none" normalizeH="0" baseline="0" dirty="0" smtClean="0">
                          <a:ln>
                            <a:noFill/>
                          </a:ln>
                          <a:solidFill>
                            <a:schemeClr val="tx1"/>
                          </a:solidFill>
                          <a:effectLst/>
                          <a:latin typeface="Arial" charset="0"/>
                          <a:cs typeface="Arial" charset="0"/>
                        </a:rPr>
                        <a:t>   او   10.5*0/20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3.675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0</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توزن باقي الاستثمارات نسبة </a:t>
                      </a:r>
                      <a:r>
                        <a:rPr kumimoji="0" lang="ar-JO" sz="1800" b="1" i="0" u="none" strike="noStrike" cap="none" normalizeH="0" baseline="0" dirty="0" err="1" smtClean="0">
                          <a:ln>
                            <a:noFill/>
                          </a:ln>
                          <a:solidFill>
                            <a:schemeClr val="tx1"/>
                          </a:solidFill>
                          <a:effectLst/>
                          <a:latin typeface="Arial" charset="0"/>
                          <a:cs typeface="Arial" charset="0"/>
                        </a:rPr>
                        <a:t>و</a:t>
                      </a:r>
                      <a:r>
                        <a:rPr kumimoji="0" lang="ar-JO" sz="1800" b="1" i="0" u="none" strike="noStrike" cap="none" normalizeH="0" baseline="0" dirty="0" smtClean="0">
                          <a:ln>
                            <a:noFill/>
                          </a:ln>
                          <a:solidFill>
                            <a:schemeClr val="tx1"/>
                          </a:solidFill>
                          <a:effectLst/>
                          <a:latin typeface="Arial" charset="0"/>
                          <a:cs typeface="Arial" charset="0"/>
                        </a:rPr>
                        <a:t> تناسب حسب وزن المخاطر الخاص بها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9.5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9.5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ar-JO" dirty="0" smtClean="0"/>
              <a:t>جاءت هذه المتطلبات لتلافي نقاط الضعف والثغرات التي أفرزتها الأزمة المالية العالمية وذلك لتعزيز ملاءة البنوك وقدرتها على مواجهة المخاطر، وبالتالي من المتوقع أن تنعكس بشكل إيجابي على سلامة ومتانة البنوك،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58362"/>
          </a:xfrm>
        </p:spPr>
        <p:txBody>
          <a:bodyPr>
            <a:normAutofit fontScale="90000"/>
          </a:bodyPr>
          <a:lstStyle/>
          <a:p>
            <a:pPr algn="ctr"/>
            <a:r>
              <a:rPr lang="ar-SA" dirty="0" smtClean="0">
                <a:solidFill>
                  <a:srgbClr val="FF0000"/>
                </a:solidFill>
              </a:rPr>
              <a:t>الاستثمارات في البنوك </a:t>
            </a:r>
            <a:r>
              <a:rPr lang="ar-SA" dirty="0" err="1" smtClean="0">
                <a:solidFill>
                  <a:srgbClr val="FF0000"/>
                </a:solidFill>
              </a:rPr>
              <a:t>و</a:t>
            </a:r>
            <a:r>
              <a:rPr lang="ar-SA" dirty="0" smtClean="0">
                <a:solidFill>
                  <a:srgbClr val="FF0000"/>
                </a:solidFill>
              </a:rPr>
              <a:t> الشركات المالية </a:t>
            </a:r>
            <a:r>
              <a:rPr lang="ar-SA" dirty="0" err="1" smtClean="0">
                <a:solidFill>
                  <a:srgbClr val="FF0000"/>
                </a:solidFill>
              </a:rPr>
              <a:t>و</a:t>
            </a:r>
            <a:r>
              <a:rPr lang="ar-SA" dirty="0" smtClean="0">
                <a:solidFill>
                  <a:srgbClr val="FF0000"/>
                </a:solidFill>
              </a:rPr>
              <a:t> شركات التامين التي </a:t>
            </a:r>
            <a:r>
              <a:rPr lang="ar-JO" u="sng" dirty="0" smtClean="0">
                <a:solidFill>
                  <a:srgbClr val="FF0000"/>
                </a:solidFill>
              </a:rPr>
              <a:t>تزيد </a:t>
            </a:r>
            <a:r>
              <a:rPr lang="ar-SA" u="sng" dirty="0" smtClean="0">
                <a:solidFill>
                  <a:srgbClr val="FF0000"/>
                </a:solidFill>
              </a:rPr>
              <a:t>عن 10% من رأس مال هذه الشركات</a:t>
            </a:r>
            <a:endParaRPr lang="en-GB" u="sng"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48400" y="274638"/>
            <a:ext cx="2438400" cy="5592762"/>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ar-SA" sz="3200" dirty="0" smtClean="0">
                <a:solidFill>
                  <a:schemeClr val="bg1"/>
                </a:solidFill>
              </a:rPr>
              <a:t>الاستثمارات في البنوك </a:t>
            </a:r>
            <a:r>
              <a:rPr lang="ar-SA" sz="3200" dirty="0" err="1" smtClean="0">
                <a:solidFill>
                  <a:schemeClr val="bg1"/>
                </a:solidFill>
              </a:rPr>
              <a:t>و</a:t>
            </a:r>
            <a:r>
              <a:rPr lang="ar-SA" sz="3200" dirty="0" smtClean="0">
                <a:solidFill>
                  <a:schemeClr val="bg1"/>
                </a:solidFill>
              </a:rPr>
              <a:t> الشركات المالية </a:t>
            </a:r>
            <a:r>
              <a:rPr lang="ar-SA" sz="3200" dirty="0" err="1" smtClean="0">
                <a:solidFill>
                  <a:schemeClr val="bg1"/>
                </a:solidFill>
              </a:rPr>
              <a:t>و</a:t>
            </a:r>
            <a:r>
              <a:rPr lang="ar-SA" sz="3200" dirty="0" smtClean="0">
                <a:solidFill>
                  <a:schemeClr val="bg1"/>
                </a:solidFill>
              </a:rPr>
              <a:t> شركات التامين التي </a:t>
            </a:r>
            <a:r>
              <a:rPr lang="ar-JO" sz="3200" dirty="0" smtClean="0">
                <a:solidFill>
                  <a:schemeClr val="bg1"/>
                </a:solidFill>
              </a:rPr>
              <a:t>تزيد </a:t>
            </a:r>
            <a:r>
              <a:rPr lang="ar-SA" sz="3200" dirty="0" smtClean="0">
                <a:solidFill>
                  <a:schemeClr val="bg1"/>
                </a:solidFill>
              </a:rPr>
              <a:t>عن 10% من رأس مال هذه الشركات</a:t>
            </a:r>
            <a:endParaRPr lang="en-GB" sz="3200" dirty="0" smtClean="0">
              <a:solidFill>
                <a:schemeClr val="bg1"/>
              </a:solidFill>
            </a:endParaRPr>
          </a:p>
        </p:txBody>
      </p:sp>
      <p:sp>
        <p:nvSpPr>
          <p:cNvPr id="26627" name="Rectangle 3"/>
          <p:cNvSpPr>
            <a:spLocks noGrp="1" noChangeArrowheads="1"/>
          </p:cNvSpPr>
          <p:nvPr>
            <p:ph idx="1"/>
          </p:nvPr>
        </p:nvSpPr>
        <p:spPr>
          <a:xfrm>
            <a:off x="457200" y="609600"/>
            <a:ext cx="5562600" cy="5397691"/>
          </a:xfrm>
        </p:spPr>
        <p:txBody>
          <a:bodyPr/>
          <a:lstStyle/>
          <a:p>
            <a:pPr eaLnBrk="1" hangingPunct="1"/>
            <a:r>
              <a:rPr lang="ar-JO" sz="2400" dirty="0" smtClean="0"/>
              <a:t>الاستثمارات التي تكون ضمن رأس المال الأساسي الإضافي  </a:t>
            </a:r>
            <a:r>
              <a:rPr lang="en-US" sz="2400" dirty="0" smtClean="0"/>
              <a:t>AT1 </a:t>
            </a:r>
            <a:r>
              <a:rPr lang="ar-JO" sz="2400" dirty="0" smtClean="0"/>
              <a:t> </a:t>
            </a:r>
            <a:r>
              <a:rPr lang="ar-JO" sz="2400" dirty="0" err="1" smtClean="0"/>
              <a:t>او</a:t>
            </a:r>
            <a:r>
              <a:rPr lang="ar-JO" sz="2400" dirty="0" smtClean="0"/>
              <a:t> رأس المال المساند </a:t>
            </a:r>
            <a:r>
              <a:rPr lang="en-US" sz="2400" dirty="0" smtClean="0"/>
              <a:t>T2</a:t>
            </a:r>
            <a:r>
              <a:rPr lang="ar-JO" sz="2400" dirty="0" smtClean="0"/>
              <a:t> يتم طرحها </a:t>
            </a:r>
            <a:r>
              <a:rPr lang="ar-JO" sz="2400" b="1" dirty="0" smtClean="0">
                <a:solidFill>
                  <a:srgbClr val="FF0000"/>
                </a:solidFill>
              </a:rPr>
              <a:t> بالكامل </a:t>
            </a:r>
            <a:r>
              <a:rPr lang="ar-JO" sz="2400" dirty="0" smtClean="0"/>
              <a:t>باستخدام أسلوب                         </a:t>
            </a:r>
            <a:r>
              <a:rPr lang="en-US" sz="2000" dirty="0" smtClean="0"/>
              <a:t>Corresponding Deduction Approach</a:t>
            </a:r>
            <a:endParaRPr lang="ar-JO" sz="2000" dirty="0" smtClean="0"/>
          </a:p>
          <a:p>
            <a:pPr eaLnBrk="1" hangingPunct="1">
              <a:buNone/>
            </a:pPr>
            <a:endParaRPr lang="ar-JO" sz="2000" dirty="0" smtClean="0"/>
          </a:p>
          <a:p>
            <a:pPr eaLnBrk="1" hangingPunct="1"/>
            <a:r>
              <a:rPr lang="ar-JO" sz="2400" dirty="0" smtClean="0"/>
              <a:t>الاستثمارات التي تكون ضمن رأس المال الأساسي للأسهم العادية </a:t>
            </a:r>
            <a:r>
              <a:rPr lang="en-US" sz="2400" dirty="0" smtClean="0"/>
              <a:t>CET1</a:t>
            </a:r>
            <a:r>
              <a:rPr lang="ar-JO" sz="2400" dirty="0" smtClean="0"/>
              <a:t> تطرح من رأس المال الأساسي للأسهم العادية </a:t>
            </a:r>
            <a:r>
              <a:rPr lang="en-US" sz="2400" dirty="0" smtClean="0"/>
              <a:t>CET1</a:t>
            </a:r>
            <a:r>
              <a:rPr lang="ar-JO" sz="2400" dirty="0" smtClean="0"/>
              <a:t> </a:t>
            </a:r>
            <a:r>
              <a:rPr lang="ar-JO" sz="2400" b="1" dirty="0" smtClean="0">
                <a:solidFill>
                  <a:srgbClr val="FF0000"/>
                </a:solidFill>
              </a:rPr>
              <a:t>ضمن الحدود المسموح بها</a:t>
            </a:r>
            <a:r>
              <a:rPr lang="ar-JO" sz="2400" dirty="0" smtClean="0"/>
              <a:t> .</a:t>
            </a:r>
          </a:p>
          <a:p>
            <a:pPr eaLnBrk="1" hangingPunct="1"/>
            <a:r>
              <a:rPr lang="ar-JO" sz="2400" dirty="0" smtClean="0"/>
              <a:t>في حال عدم كفاية شريحة معينة للاقتطاع يتم الاقتطاع من الشريحة الأعلى .</a:t>
            </a:r>
            <a:endParaRPr lang="en-GB"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248400" y="274638"/>
            <a:ext cx="2438400" cy="4754562"/>
          </a:xfrm>
        </p:spPr>
        <p:txBody>
          <a:bodyPr>
            <a:normAutofit/>
          </a:bodyPr>
          <a:lstStyle/>
          <a:p>
            <a:pPr eaLnBrk="1" hangingPunct="1"/>
            <a:r>
              <a:rPr lang="ar-JO" dirty="0" smtClean="0"/>
              <a:t>حدود الاقتطاعات- الحد الأول  10% من كل بند</a:t>
            </a:r>
            <a:endParaRPr lang="en-GB" dirty="0" smtClean="0"/>
          </a:p>
        </p:txBody>
      </p:sp>
      <p:sp>
        <p:nvSpPr>
          <p:cNvPr id="27651" name="Rectangle 3"/>
          <p:cNvSpPr>
            <a:spLocks noGrp="1" noChangeArrowheads="1"/>
          </p:cNvSpPr>
          <p:nvPr>
            <p:ph idx="1"/>
          </p:nvPr>
        </p:nvSpPr>
        <p:spPr>
          <a:xfrm>
            <a:off x="457200" y="762000"/>
            <a:ext cx="5791200" cy="5245291"/>
          </a:xfrm>
        </p:spPr>
        <p:txBody>
          <a:bodyPr>
            <a:noAutofit/>
          </a:bodyPr>
          <a:lstStyle/>
          <a:p>
            <a:pPr marL="609600" indent="-609600" eaLnBrk="1" hangingPunct="1"/>
            <a:r>
              <a:rPr lang="ar-JO" sz="2800" dirty="0" smtClean="0"/>
              <a:t>يتم اقتطاع ما يزيد عن 10% من رأس المال الأساسي للأسهم العادية </a:t>
            </a:r>
            <a:r>
              <a:rPr lang="en-US" sz="2800" dirty="0" smtClean="0"/>
              <a:t>CET1</a:t>
            </a:r>
            <a:r>
              <a:rPr lang="ar-JO" sz="2800" dirty="0" smtClean="0"/>
              <a:t> لكل من</a:t>
            </a:r>
            <a:r>
              <a:rPr lang="ar-IQ" sz="2800" dirty="0" smtClean="0"/>
              <a:t>:</a:t>
            </a:r>
            <a:endParaRPr lang="ar-JO" sz="2800" dirty="0" smtClean="0"/>
          </a:p>
          <a:p>
            <a:pPr marL="1228344" lvl="2" indent="-533400">
              <a:buFontTx/>
              <a:buAutoNum type="arabicPeriod"/>
            </a:pPr>
            <a:r>
              <a:rPr lang="ar-SA" sz="2600" dirty="0" smtClean="0"/>
              <a:t>الاستثمارات</a:t>
            </a:r>
            <a:r>
              <a:rPr lang="ar-JO" sz="2600" dirty="0" smtClean="0"/>
              <a:t> في للأسهم العادية </a:t>
            </a:r>
            <a:r>
              <a:rPr lang="ar-SA" sz="2600" dirty="0" smtClean="0"/>
              <a:t>في البنوك </a:t>
            </a:r>
            <a:r>
              <a:rPr lang="ar-SA" sz="2600" dirty="0" err="1" smtClean="0"/>
              <a:t>و</a:t>
            </a:r>
            <a:r>
              <a:rPr lang="ar-SA" sz="2600" dirty="0" smtClean="0"/>
              <a:t> الشركات المالية </a:t>
            </a:r>
            <a:r>
              <a:rPr lang="ar-SA" sz="2600" dirty="0" err="1" smtClean="0"/>
              <a:t>و</a:t>
            </a:r>
            <a:r>
              <a:rPr lang="ar-SA" sz="2600" dirty="0" smtClean="0"/>
              <a:t> شركات التامين التي </a:t>
            </a:r>
            <a:r>
              <a:rPr lang="ar-JO" sz="2600" dirty="0" smtClean="0"/>
              <a:t>تزيد </a:t>
            </a:r>
            <a:r>
              <a:rPr lang="ar-SA" sz="2600" dirty="0" smtClean="0"/>
              <a:t>عن 10% من رأس مال هذه الشركات</a:t>
            </a:r>
            <a:r>
              <a:rPr lang="ar-JO" sz="2600" dirty="0" smtClean="0"/>
              <a:t>.</a:t>
            </a:r>
          </a:p>
          <a:p>
            <a:pPr marL="1228344" lvl="2" indent="-533400">
              <a:buFontTx/>
              <a:buAutoNum type="arabicPeriod"/>
            </a:pPr>
            <a:r>
              <a:rPr lang="en-US" sz="2600" dirty="0" smtClean="0"/>
              <a:t>Mortgage servicing rights (MSRs)</a:t>
            </a:r>
            <a:r>
              <a:rPr lang="ar-JO" sz="2600" dirty="0" smtClean="0"/>
              <a:t> </a:t>
            </a:r>
            <a:r>
              <a:rPr lang="ar-IQ" sz="2600" dirty="0" smtClean="0"/>
              <a:t>(</a:t>
            </a:r>
            <a:r>
              <a:rPr lang="ar-SA" sz="2800" dirty="0" smtClean="0"/>
              <a:t>حقوق خدمة </a:t>
            </a:r>
            <a:r>
              <a:rPr lang="ar-SA" sz="2800" dirty="0" err="1" smtClean="0"/>
              <a:t>الرهونات</a:t>
            </a:r>
            <a:r>
              <a:rPr lang="ar-SA" sz="2800" dirty="0" smtClean="0"/>
              <a:t> العقارية</a:t>
            </a:r>
            <a:r>
              <a:rPr lang="ar-IQ" sz="2800" dirty="0" smtClean="0"/>
              <a:t>)</a:t>
            </a:r>
            <a:endParaRPr lang="ar-JO" sz="2600" dirty="0" smtClean="0"/>
          </a:p>
          <a:p>
            <a:pPr marL="1228344" lvl="2" indent="-533400">
              <a:buFontTx/>
              <a:buAutoNum type="arabicPeriod"/>
            </a:pPr>
            <a:r>
              <a:rPr lang="ar-SA" sz="2600" dirty="0" smtClean="0"/>
              <a:t>موجودات ضريبية مؤجلة نتيجة فروقات مؤقتة</a:t>
            </a:r>
            <a:endParaRPr lang="ar-JO" sz="2600" dirty="0" smtClean="0"/>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324600" y="274638"/>
            <a:ext cx="2362200" cy="5745162"/>
          </a:xfrm>
        </p:spPr>
        <p:txBody>
          <a:bodyPr/>
          <a:lstStyle/>
          <a:p>
            <a:r>
              <a:rPr lang="ar-JO" dirty="0" smtClean="0"/>
              <a:t>حدود الاقتطاعات- الحد الثاني 15% من </a:t>
            </a:r>
            <a:r>
              <a:rPr lang="ar-JO" dirty="0" err="1" smtClean="0"/>
              <a:t>الاجمالي</a:t>
            </a:r>
            <a:r>
              <a:rPr lang="ar-JO" dirty="0" smtClean="0"/>
              <a:t> </a:t>
            </a:r>
            <a:endParaRPr lang="en-GB" dirty="0"/>
          </a:p>
        </p:txBody>
      </p:sp>
      <p:sp>
        <p:nvSpPr>
          <p:cNvPr id="2" name="Content Placeholder 1"/>
          <p:cNvSpPr>
            <a:spLocks noGrp="1"/>
          </p:cNvSpPr>
          <p:nvPr>
            <p:ph idx="1"/>
          </p:nvPr>
        </p:nvSpPr>
        <p:spPr>
          <a:xfrm>
            <a:off x="457200" y="914400"/>
            <a:ext cx="5715000" cy="5092891"/>
          </a:xfrm>
        </p:spPr>
        <p:txBody>
          <a:bodyPr>
            <a:normAutofit lnSpcReduction="10000"/>
          </a:bodyPr>
          <a:lstStyle/>
          <a:p>
            <a:pPr marL="609600" indent="-609600"/>
            <a:r>
              <a:rPr lang="ar-JO" sz="2800" b="1" dirty="0" smtClean="0"/>
              <a:t>ابتدأ من 2013 </a:t>
            </a:r>
            <a:r>
              <a:rPr lang="ar-SA" sz="2800" b="1" dirty="0" smtClean="0"/>
              <a:t> </a:t>
            </a:r>
            <a:r>
              <a:rPr lang="ar-JO" sz="2800" b="1" dirty="0" smtClean="0"/>
              <a:t>يجب اقتطاع مجموع البنود أدناه التي تزيد عن 15% من رأس المال الأساسي للأسهم العادية </a:t>
            </a:r>
            <a:r>
              <a:rPr lang="en-US" sz="2800" b="1" dirty="0" smtClean="0"/>
              <a:t>CET1</a:t>
            </a:r>
            <a:r>
              <a:rPr lang="ar-JO" sz="2800" dirty="0" smtClean="0"/>
              <a:t>:</a:t>
            </a:r>
          </a:p>
          <a:p>
            <a:pPr marL="1228344" lvl="2" indent="-533400">
              <a:buFontTx/>
              <a:buAutoNum type="arabicPeriod"/>
            </a:pPr>
            <a:r>
              <a:rPr lang="ar-SA" sz="2600" dirty="0" smtClean="0"/>
              <a:t>الاستثمارات</a:t>
            </a:r>
            <a:r>
              <a:rPr lang="ar-JO" sz="2600" dirty="0" smtClean="0"/>
              <a:t> في للأسهم العادية </a:t>
            </a:r>
            <a:r>
              <a:rPr lang="ar-SA" sz="2600" dirty="0" smtClean="0"/>
              <a:t>في البنوك </a:t>
            </a:r>
            <a:r>
              <a:rPr lang="ar-SA" sz="2600" dirty="0" err="1" smtClean="0"/>
              <a:t>و</a:t>
            </a:r>
            <a:r>
              <a:rPr lang="ar-SA" sz="2600" dirty="0" smtClean="0"/>
              <a:t> الشركات المالية </a:t>
            </a:r>
            <a:r>
              <a:rPr lang="ar-SA" sz="2600" dirty="0" err="1" smtClean="0"/>
              <a:t>و</a:t>
            </a:r>
            <a:r>
              <a:rPr lang="ar-SA" sz="2600" dirty="0" smtClean="0"/>
              <a:t> شركات التامين التي </a:t>
            </a:r>
            <a:r>
              <a:rPr lang="ar-JO" sz="2600" dirty="0" smtClean="0"/>
              <a:t>تزيد </a:t>
            </a:r>
            <a:r>
              <a:rPr lang="ar-SA" sz="2600" dirty="0" smtClean="0"/>
              <a:t>عن 10% من رأس مال هذه الشركات</a:t>
            </a:r>
            <a:r>
              <a:rPr lang="ar-JO" sz="2600" dirty="0" smtClean="0"/>
              <a:t>.</a:t>
            </a:r>
          </a:p>
          <a:p>
            <a:pPr marL="1228344" lvl="2" indent="-533400">
              <a:buFontTx/>
              <a:buAutoNum type="arabicPeriod"/>
            </a:pPr>
            <a:r>
              <a:rPr lang="en-US" sz="2600" dirty="0" smtClean="0"/>
              <a:t>Mortgage servicing rights (MSRs)</a:t>
            </a:r>
            <a:r>
              <a:rPr lang="ar-JO" sz="2600" dirty="0" smtClean="0"/>
              <a:t> </a:t>
            </a:r>
          </a:p>
          <a:p>
            <a:pPr marL="1228344" lvl="2" indent="-533400">
              <a:buFontTx/>
              <a:buAutoNum type="arabicPeriod"/>
            </a:pPr>
            <a:r>
              <a:rPr lang="ar-SA" sz="2600" dirty="0" smtClean="0"/>
              <a:t>موجودات ضريبية مؤجلة نتيجة فروقات مؤقتة</a:t>
            </a:r>
            <a:endParaRPr lang="ar-JO" sz="2600" dirty="0" smtClean="0"/>
          </a:p>
          <a:p>
            <a:pPr marL="609600" indent="-609600"/>
            <a:r>
              <a:rPr lang="ar-JO" sz="2800" b="1" dirty="0" smtClean="0"/>
              <a:t>أي بنود غير مقتطعة توزن بنسبة 250%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2"/>
          <p:cNvSpPr>
            <a:spLocks noGrp="1" noChangeArrowheads="1"/>
          </p:cNvSpPr>
          <p:nvPr>
            <p:ph type="title"/>
          </p:nvPr>
        </p:nvSpPr>
        <p:spPr>
          <a:xfrm>
            <a:off x="457200" y="274638"/>
            <a:ext cx="8229600" cy="792162"/>
          </a:xfrm>
        </p:spPr>
        <p:txBody>
          <a:bodyPr/>
          <a:lstStyle/>
          <a:p>
            <a:pPr algn="ctr"/>
            <a:r>
              <a:rPr lang="ar-JO" dirty="0" smtClean="0"/>
              <a:t>مثال </a:t>
            </a:r>
            <a:endParaRPr lang="en-GB" dirty="0" smtClean="0"/>
          </a:p>
        </p:txBody>
      </p:sp>
      <p:graphicFrame>
        <p:nvGraphicFramePr>
          <p:cNvPr id="26694" name="Group 70"/>
          <p:cNvGraphicFramePr>
            <a:graphicFrameLocks noGrp="1"/>
          </p:cNvGraphicFramePr>
          <p:nvPr>
            <p:ph type="tbl" idx="1"/>
          </p:nvPr>
        </p:nvGraphicFramePr>
        <p:xfrm>
          <a:off x="381000" y="1905000"/>
          <a:ext cx="8229600" cy="2895602"/>
        </p:xfrm>
        <a:graphic>
          <a:graphicData uri="http://schemas.openxmlformats.org/drawingml/2006/table">
            <a:tbl>
              <a:tblPr rtl="1"/>
              <a:tblGrid>
                <a:gridCol w="6324600"/>
                <a:gridCol w="1905000"/>
              </a:tblGrid>
              <a:tr h="4270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رأس المال </a:t>
                      </a:r>
                      <a:r>
                        <a:rPr kumimoji="0" lang="ar-JO" sz="1800" b="1" i="0" u="none" strike="noStrike" cap="none" normalizeH="0" baseline="0" dirty="0" err="1" smtClean="0">
                          <a:ln>
                            <a:noFill/>
                          </a:ln>
                          <a:solidFill>
                            <a:schemeClr val="tx1"/>
                          </a:solidFill>
                          <a:effectLst/>
                          <a:latin typeface="Arial" charset="0"/>
                          <a:cs typeface="Arial" charset="0"/>
                        </a:rPr>
                        <a:t>الاساسي</a:t>
                      </a:r>
                      <a:r>
                        <a:rPr kumimoji="0" lang="ar-JO" sz="1800" b="1" i="0" u="none" strike="noStrike" cap="none" normalizeH="0" baseline="0" dirty="0" smtClean="0">
                          <a:ln>
                            <a:noFill/>
                          </a:ln>
                          <a:solidFill>
                            <a:schemeClr val="tx1"/>
                          </a:solidFill>
                          <a:effectLst/>
                          <a:latin typeface="Arial" charset="0"/>
                          <a:cs typeface="Arial" charset="0"/>
                        </a:rPr>
                        <a:t> للأسهم العادية </a:t>
                      </a:r>
                      <a:r>
                        <a:rPr kumimoji="0" lang="en-US" sz="1800" b="0" i="0" u="none" strike="noStrike" cap="none" normalizeH="0" baseline="0" dirty="0" smtClean="0">
                          <a:ln>
                            <a:noFill/>
                          </a:ln>
                          <a:solidFill>
                            <a:schemeClr val="tx1"/>
                          </a:solidFill>
                          <a:effectLst/>
                          <a:latin typeface="Arial" charset="0"/>
                          <a:cs typeface="Arial" charset="0"/>
                        </a:rPr>
                        <a:t>CET1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95 </a:t>
                      </a:r>
                      <a:r>
                        <a:rPr kumimoji="0" lang="ar-JO" sz="1800" b="0" i="0" u="none" strike="noStrike" cap="none" normalizeH="0" baseline="0" smtClean="0">
                          <a:ln>
                            <a:noFill/>
                          </a:ln>
                          <a:solidFill>
                            <a:schemeClr val="tx1"/>
                          </a:solidFill>
                          <a:effectLst/>
                          <a:latin typeface="Arial" charset="0"/>
                          <a:cs typeface="Arial" charset="0"/>
                        </a:rPr>
                        <a:t> مليون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572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SA" sz="1800" b="1" i="0" u="none" strike="noStrike" cap="none" normalizeH="0" baseline="0" dirty="0" smtClean="0">
                          <a:ln>
                            <a:noFill/>
                          </a:ln>
                          <a:solidFill>
                            <a:schemeClr val="tx1"/>
                          </a:solidFill>
                          <a:effectLst/>
                          <a:latin typeface="Arial" charset="0"/>
                          <a:cs typeface="Arial" charset="0"/>
                        </a:rPr>
                        <a:t>الاستثمارات في البنوك و الشركات المالية و شركات التامين التي </a:t>
                      </a:r>
                      <a:r>
                        <a:rPr kumimoji="0" lang="ar-JO" sz="1800" b="1" i="0" u="none" strike="noStrike" cap="none" normalizeH="0" baseline="0" dirty="0" smtClean="0">
                          <a:ln>
                            <a:noFill/>
                          </a:ln>
                          <a:solidFill>
                            <a:schemeClr val="tx1"/>
                          </a:solidFill>
                          <a:effectLst/>
                          <a:latin typeface="Arial" charset="0"/>
                          <a:cs typeface="Arial" charset="0"/>
                        </a:rPr>
                        <a:t>تزيد</a:t>
                      </a:r>
                      <a:r>
                        <a:rPr kumimoji="0" lang="ar-SA" sz="1800" b="1" i="0" u="none" strike="noStrike" cap="none" normalizeH="0" baseline="0" dirty="0" smtClean="0">
                          <a:ln>
                            <a:noFill/>
                          </a:ln>
                          <a:solidFill>
                            <a:schemeClr val="tx1"/>
                          </a:solidFill>
                          <a:effectLst/>
                          <a:latin typeface="Arial" charset="0"/>
                          <a:cs typeface="Arial" charset="0"/>
                        </a:rPr>
                        <a:t> عن 10% من رأس مال هذه الشركات</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smtClean="0">
                          <a:ln>
                            <a:noFill/>
                          </a:ln>
                          <a:solidFill>
                            <a:schemeClr val="tx1"/>
                          </a:solidFill>
                          <a:effectLst/>
                          <a:latin typeface="Arial" charset="0"/>
                          <a:cs typeface="Arial" charset="0"/>
                        </a:rPr>
                        <a:t>20 مليون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ضمن</a:t>
                      </a:r>
                      <a:r>
                        <a:rPr kumimoji="0" lang="en-US" sz="1800" b="1" i="0" u="none" strike="noStrike" cap="none" normalizeH="0" baseline="0" dirty="0" smtClean="0">
                          <a:ln>
                            <a:noFill/>
                          </a:ln>
                          <a:solidFill>
                            <a:schemeClr val="tx1"/>
                          </a:solidFill>
                          <a:effectLst/>
                          <a:latin typeface="Arial" charset="0"/>
                          <a:cs typeface="Arial" charset="0"/>
                        </a:rPr>
                        <a:t> </a:t>
                      </a:r>
                      <a:r>
                        <a:rPr kumimoji="0" lang="ar-JO" sz="1800" b="1" i="0" u="none" strike="noStrike" cap="none" normalizeH="0" baseline="0" dirty="0" smtClean="0">
                          <a:ln>
                            <a:noFill/>
                          </a:ln>
                          <a:solidFill>
                            <a:schemeClr val="tx1"/>
                          </a:solidFill>
                          <a:effectLst/>
                          <a:latin typeface="Arial" charset="0"/>
                          <a:cs typeface="Arial" charset="0"/>
                        </a:rPr>
                        <a:t> ادوات </a:t>
                      </a:r>
                      <a:r>
                        <a:rPr kumimoji="0" lang="en-US" sz="1800" b="1" i="0" u="none" strike="noStrike" cap="none" normalizeH="0" baseline="0" dirty="0" smtClean="0">
                          <a:ln>
                            <a:noFill/>
                          </a:ln>
                          <a:solidFill>
                            <a:schemeClr val="tx1"/>
                          </a:solidFill>
                          <a:effectLst/>
                          <a:latin typeface="Arial" charset="0"/>
                          <a:cs typeface="Arial" charset="0"/>
                        </a:rPr>
                        <a:t>CET1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15 </a:t>
                      </a:r>
                      <a:r>
                        <a:rPr kumimoji="0" lang="ar-JO" sz="1800" b="0" i="0" u="none" strike="noStrike" cap="none" normalizeH="0" baseline="0" dirty="0" smtClean="0">
                          <a:ln>
                            <a:noFill/>
                          </a:ln>
                          <a:solidFill>
                            <a:schemeClr val="tx1"/>
                          </a:solidFill>
                          <a:effectLst/>
                          <a:latin typeface="Arial" charset="0"/>
                          <a:cs typeface="Arial" charset="0"/>
                        </a:rPr>
                        <a:t>مليون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70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ضمن ادوات </a:t>
                      </a:r>
                      <a:r>
                        <a:rPr kumimoji="0" lang="en-US" sz="1800" b="1" i="0" u="none" strike="noStrike" cap="none" normalizeH="0" baseline="0" dirty="0" smtClean="0">
                          <a:ln>
                            <a:noFill/>
                          </a:ln>
                          <a:solidFill>
                            <a:schemeClr val="tx1"/>
                          </a:solidFill>
                          <a:effectLst/>
                          <a:latin typeface="Arial" charset="0"/>
                          <a:cs typeface="Arial" charset="0"/>
                        </a:rPr>
                        <a:t>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 </a:t>
                      </a:r>
                      <a:r>
                        <a:rPr kumimoji="0" lang="ar-JO" sz="1800" b="0" i="0" u="none" strike="noStrike" cap="none" normalizeH="0" baseline="0" smtClean="0">
                          <a:ln>
                            <a:noFill/>
                          </a:ln>
                          <a:solidFill>
                            <a:schemeClr val="tx1"/>
                          </a:solidFill>
                          <a:effectLst/>
                          <a:latin typeface="Arial" charset="0"/>
                          <a:cs typeface="Arial" charset="0"/>
                        </a:rPr>
                        <a:t>مليون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86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ضمن ادوات </a:t>
                      </a:r>
                      <a:r>
                        <a:rPr kumimoji="0" lang="en-US" sz="1800" b="1" i="0" u="none" strike="noStrike" cap="none" normalizeH="0" baseline="0" dirty="0" smtClean="0">
                          <a:ln>
                            <a:noFill/>
                          </a:ln>
                          <a:solidFill>
                            <a:schemeClr val="tx1"/>
                          </a:solidFill>
                          <a:effectLst/>
                          <a:latin typeface="Arial" charset="0"/>
                          <a:cs typeface="Arial" charset="0"/>
                        </a:rPr>
                        <a:t>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2 </a:t>
                      </a:r>
                      <a:r>
                        <a:rPr kumimoji="0" lang="ar-JO" sz="1800" b="0" i="0" u="none" strike="noStrike" cap="none" normalizeH="0" baseline="0" smtClean="0">
                          <a:ln>
                            <a:noFill/>
                          </a:ln>
                          <a:solidFill>
                            <a:schemeClr val="tx1"/>
                          </a:solidFill>
                          <a:effectLst/>
                          <a:latin typeface="Arial" charset="0"/>
                          <a:cs typeface="Arial" charset="0"/>
                        </a:rPr>
                        <a:t>مليون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2703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موجودات ضريبية مؤجلة نتيجة فروقات مؤقتة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20 مليون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6"/>
          <p:cNvSpPr>
            <a:spLocks noGrp="1" noChangeArrowheads="1"/>
          </p:cNvSpPr>
          <p:nvPr>
            <p:ph type="title"/>
          </p:nvPr>
        </p:nvSpPr>
        <p:spPr/>
        <p:txBody>
          <a:bodyPr/>
          <a:lstStyle/>
          <a:p>
            <a:pPr algn="ctr"/>
            <a:r>
              <a:rPr lang="ar-JO" dirty="0" smtClean="0"/>
              <a:t>حدود الاقتطاعات الحد الأول 10%</a:t>
            </a:r>
            <a:endParaRPr lang="en-GB" dirty="0" smtClean="0"/>
          </a:p>
        </p:txBody>
      </p:sp>
      <p:graphicFrame>
        <p:nvGraphicFramePr>
          <p:cNvPr id="48178" name="Group 50"/>
          <p:cNvGraphicFramePr>
            <a:graphicFrameLocks noGrp="1"/>
          </p:cNvGraphicFramePr>
          <p:nvPr>
            <p:ph type="tbl" idx="1"/>
          </p:nvPr>
        </p:nvGraphicFramePr>
        <p:xfrm>
          <a:off x="228600" y="2209800"/>
          <a:ext cx="8229600" cy="2225040"/>
        </p:xfrm>
        <a:graphic>
          <a:graphicData uri="http://schemas.openxmlformats.org/drawingml/2006/table">
            <a:tbl>
              <a:tblPr rtl="1"/>
              <a:tblGrid>
                <a:gridCol w="6324600"/>
                <a:gridCol w="1905000"/>
              </a:tblGrid>
              <a:tr h="354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2000" b="1" i="0" u="none" strike="noStrike" cap="none" normalizeH="0" baseline="0" dirty="0" smtClean="0">
                          <a:ln>
                            <a:noFill/>
                          </a:ln>
                          <a:solidFill>
                            <a:srgbClr val="FF0000"/>
                          </a:solidFill>
                          <a:effectLst/>
                          <a:latin typeface="Arial" charset="0"/>
                          <a:cs typeface="Arial" charset="0"/>
                        </a:rPr>
                        <a:t>الحد الأول :</a:t>
                      </a:r>
                      <a:r>
                        <a:rPr kumimoji="0" lang="en-US" sz="2000" b="1" i="0" u="none" strike="noStrike" cap="none" normalizeH="0" baseline="0" dirty="0" smtClean="0">
                          <a:ln>
                            <a:noFill/>
                          </a:ln>
                          <a:solidFill>
                            <a:srgbClr val="FF0000"/>
                          </a:solidFill>
                          <a:effectLst/>
                          <a:latin typeface="Arial" charset="0"/>
                          <a:cs typeface="Arial" charset="0"/>
                        </a:rPr>
                        <a:t>10% </a:t>
                      </a:r>
                      <a:r>
                        <a:rPr kumimoji="0" lang="ar-JO" sz="2000" b="1" i="0" u="none" strike="noStrike" cap="none" normalizeH="0" baseline="0" dirty="0" smtClean="0">
                          <a:ln>
                            <a:noFill/>
                          </a:ln>
                          <a:solidFill>
                            <a:srgbClr val="FF0000"/>
                          </a:solidFill>
                          <a:effectLst/>
                          <a:latin typeface="Arial" charset="0"/>
                          <a:cs typeface="Arial" charset="0"/>
                        </a:rPr>
                        <a:t>من رأس المال الأساسي للأسهم العادية</a:t>
                      </a:r>
                      <a:endParaRPr kumimoji="0" lang="en-GB" sz="2000" b="1" i="0" u="none" strike="noStrike" cap="none" normalizeH="0" baseline="0" dirty="0" smtClean="0">
                        <a:ln>
                          <a:noFill/>
                        </a:ln>
                        <a:solidFill>
                          <a:srgbClr val="FF0000"/>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2000" b="1" i="0" u="none" strike="noStrike" cap="none" normalizeH="0" baseline="0" dirty="0" smtClean="0">
                          <a:ln>
                            <a:noFill/>
                          </a:ln>
                          <a:solidFill>
                            <a:srgbClr val="FF0000"/>
                          </a:solidFill>
                          <a:effectLst/>
                          <a:latin typeface="Arial" charset="0"/>
                          <a:cs typeface="Arial" charset="0"/>
                        </a:rPr>
                        <a:t>9.5</a:t>
                      </a:r>
                      <a:endParaRPr kumimoji="0" lang="en-GB" sz="2000" b="1" i="0" u="none" strike="noStrike" cap="none" normalizeH="0" baseline="0" dirty="0" smtClean="0">
                        <a:ln>
                          <a:noFill/>
                        </a:ln>
                        <a:solidFill>
                          <a:srgbClr val="FF0000"/>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CET1</a:t>
                      </a:r>
                      <a:r>
                        <a:rPr kumimoji="0" lang="ar-JO" sz="1800" b="1" i="0" u="none" strike="noStrike" cap="none" normalizeH="0" baseline="0" dirty="0" smtClean="0">
                          <a:ln>
                            <a:noFill/>
                          </a:ln>
                          <a:solidFill>
                            <a:schemeClr val="tx1"/>
                          </a:solidFill>
                          <a:effectLst/>
                          <a:latin typeface="Arial" charset="0"/>
                          <a:cs typeface="Arial" charset="0"/>
                        </a:rPr>
                        <a:t>  15- 9.5 = 5.5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5.5 </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3</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40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2</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موجودات ضريبية مؤجلة نتيجة فروقات مؤقتة اقتطاع 20- 9.5 = </a:t>
                      </a:r>
                      <a:r>
                        <a:rPr kumimoji="0" lang="en-US" sz="1800" b="1" i="0" u="none" strike="noStrike" cap="none" normalizeH="0" baseline="0" dirty="0" smtClean="0">
                          <a:ln>
                            <a:noFill/>
                          </a:ln>
                          <a:solidFill>
                            <a:schemeClr val="tx1"/>
                          </a:solidFill>
                          <a:effectLst/>
                          <a:latin typeface="Arial" charset="0"/>
                          <a:cs typeface="Arial" charset="0"/>
                        </a:rPr>
                        <a:t>10.5</a:t>
                      </a:r>
                      <a:r>
                        <a:rPr kumimoji="0" lang="ar-JO" sz="1800" b="1" i="0" u="none" strike="noStrike" cap="none" normalizeH="0" baseline="0" dirty="0" smtClean="0">
                          <a:ln>
                            <a:noFill/>
                          </a:ln>
                          <a:solidFill>
                            <a:schemeClr val="tx1"/>
                          </a:solidFill>
                          <a:effectLst/>
                          <a:latin typeface="Arial" charset="0"/>
                          <a:cs typeface="Arial" charset="0"/>
                        </a:rPr>
                        <a:t>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10.5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3556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المتبقي من الاستثمارات و موجودات ضريبية مؤجلة نتيجة فروقات مؤقتة</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JO" sz="1800" b="0" i="0" u="none" strike="noStrike" cap="none" normalizeH="0" baseline="0" dirty="0" smtClean="0">
                          <a:ln>
                            <a:noFill/>
                          </a:ln>
                          <a:solidFill>
                            <a:schemeClr val="tx1"/>
                          </a:solidFill>
                          <a:effectLst/>
                          <a:latin typeface="Arial" charset="0"/>
                          <a:cs typeface="Arial" charset="0"/>
                        </a:rPr>
                        <a:t>9.5+9.5= 19</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6"/>
          <p:cNvSpPr>
            <a:spLocks noGrp="1" noChangeArrowheads="1"/>
          </p:cNvSpPr>
          <p:nvPr>
            <p:ph type="title"/>
          </p:nvPr>
        </p:nvSpPr>
        <p:spPr/>
        <p:txBody>
          <a:bodyPr>
            <a:normAutofit fontScale="90000"/>
          </a:bodyPr>
          <a:lstStyle/>
          <a:p>
            <a:pPr algn="ctr" eaLnBrk="1" hangingPunct="1"/>
            <a:r>
              <a:rPr lang="ar-JO" dirty="0" smtClean="0"/>
              <a:t>حدود الاقتطاعات الحد الثاني 15% من المجموع  </a:t>
            </a:r>
            <a:br>
              <a:rPr lang="ar-JO" dirty="0" smtClean="0"/>
            </a:br>
            <a:r>
              <a:rPr lang="ar-JO" dirty="0" smtClean="0"/>
              <a:t>لغاية 2017</a:t>
            </a:r>
            <a:endParaRPr lang="en-GB" dirty="0" smtClean="0"/>
          </a:p>
        </p:txBody>
      </p:sp>
      <p:graphicFrame>
        <p:nvGraphicFramePr>
          <p:cNvPr id="4" name="Group 50"/>
          <p:cNvGraphicFramePr>
            <a:graphicFrameLocks noGrp="1"/>
          </p:cNvGraphicFramePr>
          <p:nvPr>
            <p:ph type="tbl" idx="1"/>
          </p:nvPr>
        </p:nvGraphicFramePr>
        <p:xfrm>
          <a:off x="457200" y="1981200"/>
          <a:ext cx="8229600" cy="2971800"/>
        </p:xfrm>
        <a:graphic>
          <a:graphicData uri="http://schemas.openxmlformats.org/drawingml/2006/table">
            <a:tbl>
              <a:tblPr rtl="1"/>
              <a:tblGrid>
                <a:gridCol w="4419600"/>
                <a:gridCol w="3810000"/>
              </a:tblGrid>
              <a:tr h="762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الحد الثاني :  15%</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95*15%= 14.25</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14478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CET1</a:t>
                      </a:r>
                      <a:r>
                        <a:rPr kumimoji="0" lang="ar-JO" sz="1800" b="1" i="0" u="none" strike="noStrike" cap="none" normalizeH="0" baseline="0" dirty="0" smtClean="0">
                          <a:ln>
                            <a:noFill/>
                          </a:ln>
                          <a:solidFill>
                            <a:schemeClr val="tx1"/>
                          </a:solidFill>
                          <a:effectLst/>
                          <a:latin typeface="Arial" charset="0"/>
                          <a:cs typeface="Arial" charset="0"/>
                        </a:rPr>
                        <a:t> الذي يزيد عن الحد الثاني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35-5.5-10.5=19</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19-14.25=4.75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762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إجمالي الاقتطاعات من </a:t>
                      </a:r>
                      <a:r>
                        <a:rPr kumimoji="0" lang="en-US" sz="1800" b="1" i="0" u="none" strike="noStrike" cap="none" normalizeH="0" baseline="0" dirty="0" smtClean="0">
                          <a:ln>
                            <a:noFill/>
                          </a:ln>
                          <a:solidFill>
                            <a:schemeClr val="tx1"/>
                          </a:solidFill>
                          <a:effectLst/>
                          <a:latin typeface="Arial" charset="0"/>
                          <a:cs typeface="Arial" charset="0"/>
                        </a:rPr>
                        <a:t>CET1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1"/>
                      <a:r>
                        <a:rPr lang="en-US" dirty="0" smtClean="0"/>
                        <a:t>10.5+5.5+4.75= 20.75</a:t>
                      </a:r>
                      <a:endParaRPr lang="en-GB"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6"/>
          <p:cNvSpPr>
            <a:spLocks noGrp="1" noChangeArrowheads="1"/>
          </p:cNvSpPr>
          <p:nvPr>
            <p:ph type="title"/>
          </p:nvPr>
        </p:nvSpPr>
        <p:spPr/>
        <p:txBody>
          <a:bodyPr>
            <a:normAutofit fontScale="90000"/>
          </a:bodyPr>
          <a:lstStyle/>
          <a:p>
            <a:pPr algn="ctr"/>
            <a:r>
              <a:rPr lang="ar-JO" dirty="0" smtClean="0"/>
              <a:t>حدود الاقتطاعات الحد الثاني 15% من المجموع </a:t>
            </a:r>
            <a:br>
              <a:rPr lang="ar-JO" dirty="0" smtClean="0"/>
            </a:br>
            <a:r>
              <a:rPr lang="ar-JO" dirty="0" smtClean="0"/>
              <a:t>ابتدأ من 2018</a:t>
            </a:r>
            <a:endParaRPr lang="en-GB" dirty="0" smtClean="0"/>
          </a:p>
        </p:txBody>
      </p:sp>
      <p:graphicFrame>
        <p:nvGraphicFramePr>
          <p:cNvPr id="4" name="Group 50"/>
          <p:cNvGraphicFramePr>
            <a:graphicFrameLocks noGrp="1"/>
          </p:cNvGraphicFramePr>
          <p:nvPr>
            <p:ph type="tbl" idx="1"/>
          </p:nvPr>
        </p:nvGraphicFramePr>
        <p:xfrm>
          <a:off x="457200" y="1981200"/>
          <a:ext cx="8229600" cy="3350846"/>
        </p:xfrm>
        <a:graphic>
          <a:graphicData uri="http://schemas.openxmlformats.org/drawingml/2006/table">
            <a:tbl>
              <a:tblPr rtl="1"/>
              <a:tblGrid>
                <a:gridCol w="4419600"/>
                <a:gridCol w="3810000"/>
              </a:tblGrid>
              <a:tr h="68384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الحد الثاني :  15%</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95-35=60*17.65%=10.59</a:t>
                      </a:r>
                      <a:endParaRPr kumimoji="0" lang="en-GB" sz="18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1299308">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الاقتطاع من </a:t>
                      </a:r>
                      <a:r>
                        <a:rPr kumimoji="0" lang="en-US" sz="1800" b="1" i="0" u="none" strike="noStrike" cap="none" normalizeH="0" baseline="0" dirty="0" smtClean="0">
                          <a:ln>
                            <a:noFill/>
                          </a:ln>
                          <a:solidFill>
                            <a:schemeClr val="tx1"/>
                          </a:solidFill>
                          <a:effectLst/>
                          <a:latin typeface="Arial" charset="0"/>
                          <a:cs typeface="Arial" charset="0"/>
                        </a:rPr>
                        <a:t>CET1</a:t>
                      </a:r>
                      <a:r>
                        <a:rPr kumimoji="0" lang="ar-JO" sz="1800" b="1" i="0" u="none" strike="noStrike" cap="none" normalizeH="0" baseline="0" dirty="0" smtClean="0">
                          <a:ln>
                            <a:noFill/>
                          </a:ln>
                          <a:solidFill>
                            <a:schemeClr val="tx1"/>
                          </a:solidFill>
                          <a:effectLst/>
                          <a:latin typeface="Arial" charset="0"/>
                          <a:cs typeface="Arial" charset="0"/>
                        </a:rPr>
                        <a:t> الذي يزيد عن الحد الثاني </a:t>
                      </a:r>
                      <a:endParaRPr kumimoji="0" lang="en-GB"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35-10.5-5.5=19-10.59</a:t>
                      </a:r>
                    </a:p>
                    <a:p>
                      <a:pPr marL="0" marR="0" lvl="0" indent="0" algn="l" defTabSz="914400" rtl="1"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=8.41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r>
              <a:tr h="68384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ar-JO" sz="1800" b="1" i="0" u="none" strike="noStrike" cap="none" normalizeH="0" baseline="0" dirty="0" smtClean="0">
                          <a:ln>
                            <a:noFill/>
                          </a:ln>
                          <a:solidFill>
                            <a:schemeClr val="tx1"/>
                          </a:solidFill>
                          <a:effectLst/>
                          <a:latin typeface="Arial" charset="0"/>
                          <a:cs typeface="Arial" charset="0"/>
                        </a:rPr>
                        <a:t>إجمالي الاقتطاعات من </a:t>
                      </a:r>
                      <a:r>
                        <a:rPr kumimoji="0" lang="en-US" sz="1800" b="1" i="0" u="none" strike="noStrike" cap="none" normalizeH="0" baseline="0" dirty="0" smtClean="0">
                          <a:ln>
                            <a:noFill/>
                          </a:ln>
                          <a:solidFill>
                            <a:schemeClr val="tx1"/>
                          </a:solidFill>
                          <a:effectLst/>
                          <a:latin typeface="Arial" charset="0"/>
                          <a:cs typeface="Arial" charset="0"/>
                        </a:rPr>
                        <a:t>CET1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1"/>
                      <a:r>
                        <a:rPr lang="en-US" dirty="0" smtClean="0"/>
                        <a:t>8.41+10.5+5.5=24.41</a:t>
                      </a:r>
                      <a:endParaRPr lang="en-GB"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lToBr>
                      <a:noFill/>
                    </a:lnTlToBr>
                    <a:lnBlToTr>
                      <a:noFill/>
                    </a:lnBlToTr>
                    <a:noFill/>
                  </a:tcPr>
                </a:tc>
              </a:tr>
              <a:tr h="683846">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rtl="1"/>
                      <a:r>
                        <a:rPr kumimoji="0" lang="en-US" kern="1200" dirty="0" smtClean="0">
                          <a:solidFill>
                            <a:schemeClr val="tx1"/>
                          </a:solidFill>
                          <a:latin typeface="+mn-lt"/>
                          <a:ea typeface="+mn-ea"/>
                          <a:cs typeface="+mn-cs"/>
                        </a:rPr>
                        <a:t>95-35=60+10.59=70.59</a:t>
                      </a:r>
                    </a:p>
                    <a:p>
                      <a:pPr algn="l" rtl="1"/>
                      <a:r>
                        <a:rPr kumimoji="0" lang="en-US" kern="1200" dirty="0" smtClean="0">
                          <a:solidFill>
                            <a:schemeClr val="tx1"/>
                          </a:solidFill>
                          <a:latin typeface="+mn-lt"/>
                          <a:ea typeface="+mn-ea"/>
                          <a:cs typeface="+mn-cs"/>
                        </a:rPr>
                        <a:t>10.59/70.59=15%</a:t>
                      </a:r>
                      <a:endParaRPr kumimoji="0" lang="en-GB" kern="1200" dirty="0">
                        <a:solidFill>
                          <a:schemeClr val="tx1"/>
                        </a:solidFill>
                        <a:latin typeface="+mn-lt"/>
                        <a:ea typeface="+mn-ea"/>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ar-JO" dirty="0" smtClean="0"/>
              <a:t>حقوق الأقلية </a:t>
            </a:r>
            <a:endParaRPr lang="en-GB" dirty="0"/>
          </a:p>
        </p:txBody>
      </p:sp>
      <p:sp>
        <p:nvSpPr>
          <p:cNvPr id="5" name="Subtitle 4"/>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ar-JO" dirty="0" smtClean="0"/>
              <a:t>حقوق </a:t>
            </a:r>
            <a:r>
              <a:rPr lang="ar-JO" dirty="0" err="1" smtClean="0"/>
              <a:t>الاقلية</a:t>
            </a:r>
            <a:r>
              <a:rPr lang="ar-JO" dirty="0" smtClean="0"/>
              <a:t> </a:t>
            </a:r>
            <a:endParaRPr lang="en-GB" dirty="0" smtClean="0"/>
          </a:p>
        </p:txBody>
      </p:sp>
      <p:sp>
        <p:nvSpPr>
          <p:cNvPr id="30723" name="Rectangle 3"/>
          <p:cNvSpPr>
            <a:spLocks noGrp="1" noChangeArrowheads="1"/>
          </p:cNvSpPr>
          <p:nvPr>
            <p:ph idx="1"/>
          </p:nvPr>
        </p:nvSpPr>
        <p:spPr/>
        <p:txBody>
          <a:bodyPr>
            <a:normAutofit/>
          </a:bodyPr>
          <a:lstStyle/>
          <a:p>
            <a:pPr marL="609600" indent="-609600" eaLnBrk="1" hangingPunct="1"/>
            <a:r>
              <a:rPr lang="ar-JO" dirty="0" smtClean="0"/>
              <a:t>يجب </a:t>
            </a:r>
            <a:r>
              <a:rPr lang="ar-JO" dirty="0" err="1" smtClean="0"/>
              <a:t>ان</a:t>
            </a:r>
            <a:r>
              <a:rPr lang="ar-JO" dirty="0" smtClean="0"/>
              <a:t> تستوفي الشرطين أدناه حتى يتم الاعتراف بها ضمن رأس المال التنظيمي  :</a:t>
            </a:r>
          </a:p>
          <a:p>
            <a:pPr marL="609600" indent="-609600" eaLnBrk="1" hangingPunct="1">
              <a:buFontTx/>
              <a:buAutoNum type="arabicPeriod"/>
            </a:pPr>
            <a:r>
              <a:rPr lang="ar-JO" sz="2400" dirty="0" smtClean="0"/>
              <a:t>تستوفي كل شروط رأس المال التنظيمي ( </a:t>
            </a:r>
            <a:r>
              <a:rPr lang="en-US" sz="2400" dirty="0" smtClean="0"/>
              <a:t>CET1,AT1,T2</a:t>
            </a:r>
            <a:r>
              <a:rPr lang="ar-JO" sz="2400" dirty="0" smtClean="0"/>
              <a:t>).</a:t>
            </a:r>
          </a:p>
          <a:p>
            <a:pPr marL="609600" indent="-609600" eaLnBrk="1" hangingPunct="1">
              <a:buFontTx/>
              <a:buAutoNum type="arabicPeriod"/>
            </a:pPr>
            <a:r>
              <a:rPr lang="ar-JO" dirty="0" smtClean="0"/>
              <a:t>الشركة التابعة هي بنك </a:t>
            </a:r>
          </a:p>
          <a:p>
            <a:pPr marL="609600" indent="-609600" eaLnBrk="1" hangingPunct="1">
              <a:buFontTx/>
              <a:buNone/>
            </a:pPr>
            <a:endParaRPr lang="ar-JO" dirty="0" smtClean="0"/>
          </a:p>
          <a:p>
            <a:pPr marL="609600" indent="-609600" eaLnBrk="1" hangingPunct="1">
              <a:buFontTx/>
              <a:buNone/>
            </a:pPr>
            <a:r>
              <a:rPr lang="ar-JO" sz="2400" dirty="0" smtClean="0"/>
              <a:t>           إجمالي حقوق الأقلية التي تحقق الشرطين أعلاه </a:t>
            </a:r>
          </a:p>
          <a:p>
            <a:pPr marL="609600" indent="-609600" eaLnBrk="1" hangingPunct="1">
              <a:buFontTx/>
              <a:buNone/>
            </a:pPr>
            <a:r>
              <a:rPr lang="ar-JO" sz="2400" dirty="0" smtClean="0"/>
              <a:t>مطروحا منها </a:t>
            </a:r>
            <a:r>
              <a:rPr lang="ar-JO" sz="2400" b="1" dirty="0" smtClean="0">
                <a:solidFill>
                  <a:srgbClr val="FF0000"/>
                </a:solidFill>
              </a:rPr>
              <a:t>الفائض في رأس المال التنظيمي للشركة التابعة </a:t>
            </a:r>
            <a:r>
              <a:rPr lang="ar-JO" sz="2400" b="1" dirty="0" err="1" smtClean="0">
                <a:solidFill>
                  <a:srgbClr val="FF0000"/>
                </a:solidFill>
              </a:rPr>
              <a:t>و</a:t>
            </a:r>
            <a:r>
              <a:rPr lang="ar-JO" sz="2400" b="1" dirty="0" smtClean="0">
                <a:solidFill>
                  <a:srgbClr val="FF0000"/>
                </a:solidFill>
              </a:rPr>
              <a:t> العائد لحقوق الأقلية</a:t>
            </a:r>
            <a:r>
              <a:rPr lang="ar-JO" sz="2400" dirty="0" smtClean="0"/>
              <a:t> </a:t>
            </a:r>
            <a:endParaRPr lang="en-GB"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buNone/>
            </a:pPr>
            <a:r>
              <a:rPr lang="ar-JO" dirty="0" smtClean="0"/>
              <a:t>وقد اشتملت هذه المتطلبات على نواحٍ إيجابية عديدة أهمها:</a:t>
            </a:r>
            <a:endParaRPr lang="en-US" dirty="0" smtClean="0"/>
          </a:p>
          <a:p>
            <a:pPr marL="1039813" lvl="0" indent="-514350" algn="just">
              <a:buFont typeface="+mj-lt"/>
              <a:buAutoNum type="arabicPeriod"/>
            </a:pPr>
            <a:r>
              <a:rPr lang="ar-JO" dirty="0" smtClean="0"/>
              <a:t>تعزيز نوعية رؤوس أموال البنوك من خلال احتفاظ البنوك برؤوس أموال عالية الجودة ذات قدرة عالية على مواجهة المخاطر وامتصاص الخسائر.</a:t>
            </a:r>
            <a:endParaRPr lang="en-US" dirty="0" smtClean="0"/>
          </a:p>
          <a:p>
            <a:pPr marL="1039813" lvl="0" indent="-514350" algn="just">
              <a:buFont typeface="+mj-lt"/>
              <a:buAutoNum type="arabicPeriod"/>
            </a:pPr>
            <a:r>
              <a:rPr lang="ar-JO" dirty="0" smtClean="0"/>
              <a:t>تطبيق هوامش إضافية على الحدود الدنيا لنسب كفاية رأس المال وذلك لتعزيز قدرة البنوك على مواجهة كافة المخاطر التي يمكن أن تتعرض لها بما فيها مخاطر الدورة المالية ومخاطر النظام المالي.</a:t>
            </a:r>
            <a:endParaRPr lang="en-US" dirty="0" smtClean="0"/>
          </a:p>
          <a:p>
            <a:pPr marL="1039813" lvl="0" indent="-514350" algn="just">
              <a:buFont typeface="+mj-lt"/>
              <a:buAutoNum type="arabicPeriod"/>
            </a:pPr>
            <a:r>
              <a:rPr lang="ar-JO" dirty="0" smtClean="0"/>
              <a:t>استخدام نسب معيارية لمراقبة سيولة البنوك بهدف ضمان احتفاظ البنوك بسيولة كافية لمواجهة التزاماتها والاستمرار في أعمالها.</a:t>
            </a:r>
            <a:endParaRPr lang="en-US" dirty="0" smtClean="0"/>
          </a:p>
          <a:p>
            <a:pPr algn="just">
              <a:buNone/>
            </a:pPr>
            <a:r>
              <a:rPr lang="ar-JO" dirty="0" smtClean="0"/>
              <a:t>.</a:t>
            </a:r>
            <a:endParaRPr lang="en-US" dirty="0" smtClean="0"/>
          </a:p>
          <a:p>
            <a:pPr algn="just">
              <a:buNone/>
            </a:pP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400800" y="381000"/>
            <a:ext cx="2286000" cy="5364162"/>
          </a:xfrm>
        </p:spPr>
        <p:style>
          <a:lnRef idx="0">
            <a:schemeClr val="accent1"/>
          </a:lnRef>
          <a:fillRef idx="3">
            <a:schemeClr val="accent1"/>
          </a:fillRef>
          <a:effectRef idx="3">
            <a:schemeClr val="accent1"/>
          </a:effectRef>
          <a:fontRef idx="minor">
            <a:schemeClr val="lt1"/>
          </a:fontRef>
        </p:style>
        <p:txBody>
          <a:bodyPr>
            <a:normAutofit/>
          </a:bodyPr>
          <a:lstStyle/>
          <a:p>
            <a:pPr eaLnBrk="1" hangingPunct="1"/>
            <a:r>
              <a:rPr lang="ar-JO" sz="3200" b="0" dirty="0" smtClean="0">
                <a:solidFill>
                  <a:schemeClr val="bg1"/>
                </a:solidFill>
              </a:rPr>
              <a:t>الفائض في رأس المال الأساسي للأسهم العادية للشركة التابعة </a:t>
            </a:r>
            <a:r>
              <a:rPr lang="ar-JO" sz="3200" b="0" dirty="0" err="1" smtClean="0">
                <a:solidFill>
                  <a:schemeClr val="bg1"/>
                </a:solidFill>
              </a:rPr>
              <a:t>و</a:t>
            </a:r>
            <a:r>
              <a:rPr lang="ar-JO" sz="3200" b="0" dirty="0" smtClean="0">
                <a:solidFill>
                  <a:schemeClr val="bg1"/>
                </a:solidFill>
              </a:rPr>
              <a:t> العائد لحقوق الأقلية</a:t>
            </a:r>
            <a:endParaRPr lang="en-GB" sz="3200" b="0" dirty="0" smtClean="0">
              <a:solidFill>
                <a:schemeClr val="bg1"/>
              </a:solidFill>
            </a:endParaRPr>
          </a:p>
        </p:txBody>
      </p:sp>
      <p:sp>
        <p:nvSpPr>
          <p:cNvPr id="31747" name="Rectangle 3"/>
          <p:cNvSpPr>
            <a:spLocks noGrp="1" noChangeArrowheads="1"/>
          </p:cNvSpPr>
          <p:nvPr>
            <p:ph idx="1"/>
          </p:nvPr>
        </p:nvSpPr>
        <p:spPr>
          <a:xfrm>
            <a:off x="457200" y="838200"/>
            <a:ext cx="5638800" cy="5169091"/>
          </a:xfrm>
        </p:spPr>
        <p:txBody>
          <a:bodyPr/>
          <a:lstStyle/>
          <a:p>
            <a:pPr marL="609600" indent="-609600" eaLnBrk="1" hangingPunct="1"/>
            <a:r>
              <a:rPr lang="ar-JO" sz="2400" dirty="0" smtClean="0"/>
              <a:t>رأس المال الأساسي التنظيمي للشركة التابعة </a:t>
            </a:r>
          </a:p>
          <a:p>
            <a:pPr marL="609600" indent="-609600" eaLnBrk="1" hangingPunct="1"/>
            <a:r>
              <a:rPr lang="ar-JO" sz="2400" dirty="0" smtClean="0"/>
              <a:t>مطروحا منها</a:t>
            </a:r>
          </a:p>
          <a:p>
            <a:pPr marL="1371600" lvl="2" indent="-457200" algn="just" eaLnBrk="1" hangingPunct="1">
              <a:buFontTx/>
              <a:buAutoNum type="arabicPeriod"/>
            </a:pPr>
            <a:r>
              <a:rPr lang="ar-JO" sz="2400" dirty="0" smtClean="0"/>
              <a:t>7% </a:t>
            </a:r>
            <a:r>
              <a:rPr lang="ar-JO" sz="2400" dirty="0" err="1" smtClean="0"/>
              <a:t>و</a:t>
            </a:r>
            <a:r>
              <a:rPr lang="ar-JO" sz="2400" dirty="0" smtClean="0"/>
              <a:t> 8.5% </a:t>
            </a:r>
            <a:r>
              <a:rPr lang="ar-JO" sz="2400" dirty="0" err="1" smtClean="0"/>
              <a:t>و</a:t>
            </a:r>
            <a:r>
              <a:rPr lang="ar-JO" sz="2400" dirty="0" smtClean="0"/>
              <a:t> 10.5% من الأصول الموزونة بالمخاطر للشركة التابعة </a:t>
            </a:r>
          </a:p>
          <a:p>
            <a:pPr marL="1371600" lvl="2" indent="-457200" eaLnBrk="1" hangingPunct="1">
              <a:buNone/>
            </a:pPr>
            <a:endParaRPr lang="en-GB"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حقوق </a:t>
            </a:r>
            <a:r>
              <a:rPr lang="ar-JO" dirty="0" err="1" smtClean="0"/>
              <a:t>الاقلية</a:t>
            </a:r>
            <a:r>
              <a:rPr lang="ar-JO" dirty="0" smtClean="0"/>
              <a:t> </a:t>
            </a:r>
            <a:endParaRPr lang="en-US" dirty="0"/>
          </a:p>
        </p:txBody>
      </p:sp>
      <p:pic>
        <p:nvPicPr>
          <p:cNvPr id="107522" name="Picture 2"/>
          <p:cNvPicPr>
            <a:picLocks noGrp="1" noChangeAspect="1" noChangeArrowheads="1"/>
          </p:cNvPicPr>
          <p:nvPr>
            <p:ph idx="1"/>
          </p:nvPr>
        </p:nvPicPr>
        <p:blipFill>
          <a:blip r:embed="rId2"/>
          <a:srcRect/>
          <a:stretch>
            <a:fillRect/>
          </a:stretch>
        </p:blipFill>
        <p:spPr bwMode="auto">
          <a:xfrm>
            <a:off x="781523" y="1752600"/>
            <a:ext cx="7752877" cy="3810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حقوق </a:t>
            </a:r>
            <a:r>
              <a:rPr lang="ar-JO" dirty="0" err="1" smtClean="0"/>
              <a:t>الاقلية</a:t>
            </a:r>
            <a:r>
              <a:rPr lang="ar-JO" dirty="0" smtClean="0"/>
              <a:t> </a:t>
            </a:r>
            <a:endParaRPr lang="en-US" dirty="0"/>
          </a:p>
        </p:txBody>
      </p:sp>
      <p:pic>
        <p:nvPicPr>
          <p:cNvPr id="108546" name="Picture 2"/>
          <p:cNvPicPr>
            <a:picLocks noGrp="1" noChangeAspect="1" noChangeArrowheads="1"/>
          </p:cNvPicPr>
          <p:nvPr>
            <p:ph idx="1"/>
          </p:nvPr>
        </p:nvPicPr>
        <p:blipFill>
          <a:blip r:embed="rId2"/>
          <a:srcRect/>
          <a:stretch>
            <a:fillRect/>
          </a:stretch>
        </p:blipFill>
        <p:spPr bwMode="auto">
          <a:xfrm>
            <a:off x="914400" y="1905001"/>
            <a:ext cx="7543800" cy="3810000"/>
          </a:xfrm>
          <a:prstGeom prst="rect">
            <a:avLst/>
          </a:prstGeom>
          <a:noFill/>
          <a:ln w="9525">
            <a:noFill/>
            <a:miter lim="800000"/>
            <a:headEnd/>
            <a:tailEnd/>
          </a:ln>
          <a:effectLst/>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حقوق الأقلية </a:t>
            </a:r>
            <a:endParaRPr lang="en-US" dirty="0"/>
          </a:p>
        </p:txBody>
      </p:sp>
      <p:pic>
        <p:nvPicPr>
          <p:cNvPr id="109570" name="Picture 2"/>
          <p:cNvPicPr>
            <a:picLocks noGrp="1" noChangeAspect="1" noChangeArrowheads="1"/>
          </p:cNvPicPr>
          <p:nvPr>
            <p:ph idx="1"/>
          </p:nvPr>
        </p:nvPicPr>
        <p:blipFill>
          <a:blip r:embed="rId2"/>
          <a:srcRect/>
          <a:stretch>
            <a:fillRect/>
          </a:stretch>
        </p:blipFill>
        <p:spPr bwMode="auto">
          <a:xfrm>
            <a:off x="990600" y="1828800"/>
            <a:ext cx="7391400" cy="3886200"/>
          </a:xfrm>
          <a:prstGeom prst="rect">
            <a:avLst/>
          </a:prstGeom>
          <a:noFill/>
          <a:ln w="9525">
            <a:noFill/>
            <a:miter lim="800000"/>
            <a:headEnd/>
            <a:tailEnd/>
          </a:ln>
          <a:effec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ar-JO" dirty="0" smtClean="0"/>
              <a:t>حقوق </a:t>
            </a:r>
            <a:r>
              <a:rPr lang="ar-JO" dirty="0" err="1" smtClean="0"/>
              <a:t>الاقلية</a:t>
            </a:r>
            <a:r>
              <a:rPr lang="ar-JO" dirty="0" smtClean="0"/>
              <a:t> </a:t>
            </a:r>
            <a:endParaRPr lang="en-US" dirty="0"/>
          </a:p>
        </p:txBody>
      </p:sp>
      <p:sp>
        <p:nvSpPr>
          <p:cNvPr id="3" name="Content Placeholder 2"/>
          <p:cNvSpPr>
            <a:spLocks noGrp="1"/>
          </p:cNvSpPr>
          <p:nvPr>
            <p:ph idx="1"/>
          </p:nvPr>
        </p:nvSpPr>
        <p:spPr>
          <a:xfrm>
            <a:off x="457200" y="1371600"/>
            <a:ext cx="8229600" cy="4754563"/>
          </a:xfrm>
        </p:spPr>
        <p:txBody>
          <a:bodyPr/>
          <a:lstStyle/>
          <a:p>
            <a:pPr algn="r"/>
            <a:r>
              <a:rPr lang="ar-IQ" dirty="0" smtClean="0"/>
              <a:t>إذا ما تم الافتراض أن الموجودات المرجحة بالمخاطر للبنك التابع </a:t>
            </a:r>
            <a:r>
              <a:rPr lang="en-US" dirty="0" smtClean="0"/>
              <a:t>(S)</a:t>
            </a:r>
            <a:r>
              <a:rPr lang="ar-IQ" dirty="0" smtClean="0"/>
              <a:t> يساوي 100 مليون</a:t>
            </a:r>
            <a:endParaRPr lang="en-US" dirty="0"/>
          </a:p>
        </p:txBody>
      </p:sp>
      <p:graphicFrame>
        <p:nvGraphicFramePr>
          <p:cNvPr id="4" name="Table 3"/>
          <p:cNvGraphicFramePr>
            <a:graphicFrameLocks noGrp="1"/>
          </p:cNvGraphicFramePr>
          <p:nvPr/>
        </p:nvGraphicFramePr>
        <p:xfrm>
          <a:off x="533400" y="2514600"/>
          <a:ext cx="7239000" cy="3078480"/>
        </p:xfrm>
        <a:graphic>
          <a:graphicData uri="http://schemas.openxmlformats.org/drawingml/2006/table">
            <a:tbl>
              <a:tblPr firstRow="1" bandRow="1">
                <a:tableStyleId>{5C22544A-7EE6-4342-B048-85BDC9FD1C3A}</a:tableStyleId>
              </a:tblPr>
              <a:tblGrid>
                <a:gridCol w="1915306"/>
                <a:gridCol w="3451222"/>
                <a:gridCol w="1872472"/>
              </a:tblGrid>
              <a:tr h="457200">
                <a:tc gridSpan="3">
                  <a:txBody>
                    <a:bodyPr/>
                    <a:lstStyle/>
                    <a:p>
                      <a:pPr algn="ctr"/>
                      <a:r>
                        <a:rPr lang="ar-IQ" sz="1800" dirty="0" smtClean="0"/>
                        <a:t>الحد الأدنى لرأس مال البنك التابع والفائض في رأس المال</a:t>
                      </a:r>
                      <a:endParaRPr lang="en-US" sz="1800" dirty="0"/>
                    </a:p>
                  </a:txBody>
                  <a:tcPr/>
                </a:tc>
                <a:tc hMerge="1">
                  <a:txBody>
                    <a:bodyPr/>
                    <a:lstStyle/>
                    <a:p>
                      <a:endParaRPr lang="en-US"/>
                    </a:p>
                  </a:txBody>
                  <a:tcPr/>
                </a:tc>
                <a:tc hMerge="1">
                  <a:txBody>
                    <a:bodyPr/>
                    <a:lstStyle/>
                    <a:p>
                      <a:endParaRPr lang="en-US" dirty="0"/>
                    </a:p>
                  </a:txBody>
                  <a:tcPr/>
                </a:tc>
              </a:tr>
              <a:tr h="655320">
                <a:tc>
                  <a:txBody>
                    <a:bodyPr/>
                    <a:lstStyle/>
                    <a:p>
                      <a:pPr algn="l" rtl="0"/>
                      <a:r>
                        <a:rPr lang="en-US" sz="1800" b="1" kern="1200" baseline="0" dirty="0" smtClean="0">
                          <a:solidFill>
                            <a:schemeClr val="dk1"/>
                          </a:solidFill>
                          <a:latin typeface="+mn-lt"/>
                          <a:ea typeface="+mn-ea"/>
                          <a:cs typeface="+mn-cs"/>
                        </a:rPr>
                        <a:t>Surplus</a:t>
                      </a:r>
                      <a:endParaRPr lang="en-US" dirty="0"/>
                    </a:p>
                  </a:txBody>
                  <a:tcPr/>
                </a:tc>
                <a:tc>
                  <a:txBody>
                    <a:bodyPr/>
                    <a:lstStyle/>
                    <a:p>
                      <a:pPr algn="l" rtl="0"/>
                      <a:r>
                        <a:rPr lang="en-US" sz="1800" b="1" kern="1200" baseline="0" dirty="0" smtClean="0">
                          <a:solidFill>
                            <a:schemeClr val="dk1"/>
                          </a:solidFill>
                          <a:latin typeface="+mn-lt"/>
                          <a:ea typeface="+mn-ea"/>
                          <a:cs typeface="+mn-cs"/>
                        </a:rPr>
                        <a:t>Minimum plus capital</a:t>
                      </a:r>
                    </a:p>
                    <a:p>
                      <a:pPr algn="l" rtl="0"/>
                      <a:r>
                        <a:rPr lang="en-US" sz="1800" b="1" kern="1200" baseline="0" dirty="0" smtClean="0">
                          <a:solidFill>
                            <a:schemeClr val="dk1"/>
                          </a:solidFill>
                          <a:latin typeface="+mn-lt"/>
                          <a:ea typeface="+mn-ea"/>
                          <a:cs typeface="+mn-cs"/>
                        </a:rPr>
                        <a:t>conservation buffer</a:t>
                      </a:r>
                      <a:endParaRPr lang="en-US" dirty="0"/>
                    </a:p>
                  </a:txBody>
                  <a:tcPr/>
                </a:tc>
                <a:tc>
                  <a:txBody>
                    <a:bodyPr/>
                    <a:lstStyle/>
                    <a:p>
                      <a:endParaRPr lang="en-US"/>
                    </a:p>
                  </a:txBody>
                  <a:tcPr/>
                </a:tc>
              </a:tr>
              <a:tr h="655320">
                <a:tc>
                  <a:txBody>
                    <a:bodyPr/>
                    <a:lstStyle/>
                    <a:p>
                      <a:pPr algn="ctr"/>
                      <a:r>
                        <a:rPr lang="en-US" dirty="0" smtClean="0"/>
                        <a:t>(10-7)</a:t>
                      </a:r>
                    </a:p>
                    <a:p>
                      <a:pPr algn="ctr"/>
                      <a:r>
                        <a:rPr lang="en-US" dirty="0" smtClean="0"/>
                        <a:t>3</a:t>
                      </a:r>
                      <a:endParaRPr lang="en-US" dirty="0"/>
                    </a:p>
                  </a:txBody>
                  <a:tcPr/>
                </a:tc>
                <a:tc>
                  <a:txBody>
                    <a:bodyPr/>
                    <a:lstStyle/>
                    <a:p>
                      <a:pPr algn="ctr" rtl="0"/>
                      <a:r>
                        <a:rPr lang="en-US" dirty="0" smtClean="0"/>
                        <a:t>(7% * 100)</a:t>
                      </a:r>
                    </a:p>
                    <a:p>
                      <a:pPr algn="ctr" rtl="0"/>
                      <a:r>
                        <a:rPr lang="en-US" dirty="0" smtClean="0"/>
                        <a:t>         7</a:t>
                      </a:r>
                      <a:endParaRPr lang="en-US" dirty="0"/>
                    </a:p>
                  </a:txBody>
                  <a:tcPr/>
                </a:tc>
                <a:tc>
                  <a:txBody>
                    <a:bodyPr/>
                    <a:lstStyle/>
                    <a:p>
                      <a:pPr algn="ctr"/>
                      <a:r>
                        <a:rPr lang="en-US" dirty="0" smtClean="0"/>
                        <a:t> CET1</a:t>
                      </a:r>
                      <a:endParaRPr lang="en-US" dirty="0"/>
                    </a:p>
                  </a:txBody>
                  <a:tcPr/>
                </a:tc>
              </a:tr>
              <a:tr h="655320">
                <a:tc>
                  <a:txBody>
                    <a:bodyPr/>
                    <a:lstStyle/>
                    <a:p>
                      <a:pPr algn="ctr"/>
                      <a:r>
                        <a:rPr lang="en-US" dirty="0" smtClean="0"/>
                        <a:t>(10+5-8.5)</a:t>
                      </a:r>
                    </a:p>
                    <a:p>
                      <a:pPr algn="ctr"/>
                      <a:r>
                        <a:rPr lang="en-US" dirty="0" smtClean="0"/>
                        <a:t>6.5</a:t>
                      </a:r>
                      <a:endParaRPr lang="en-US" dirty="0"/>
                    </a:p>
                  </a:txBody>
                  <a:tcPr/>
                </a:tc>
                <a:tc>
                  <a:txBody>
                    <a:bodyPr/>
                    <a:lstStyle/>
                    <a:p>
                      <a:pPr algn="ctr"/>
                      <a:r>
                        <a:rPr lang="en-US" dirty="0" smtClean="0"/>
                        <a:t>(8.5% * 100)</a:t>
                      </a:r>
                    </a:p>
                    <a:p>
                      <a:pPr algn="ctr"/>
                      <a:r>
                        <a:rPr lang="en-US" dirty="0" smtClean="0"/>
                        <a:t>8.5</a:t>
                      </a:r>
                      <a:endParaRPr lang="en-US" dirty="0"/>
                    </a:p>
                  </a:txBody>
                  <a:tcPr/>
                </a:tc>
                <a:tc>
                  <a:txBody>
                    <a:bodyPr/>
                    <a:lstStyle/>
                    <a:p>
                      <a:pPr algn="ctr"/>
                      <a:r>
                        <a:rPr lang="en-US" dirty="0" smtClean="0"/>
                        <a:t>T1</a:t>
                      </a:r>
                      <a:endParaRPr lang="en-US" dirty="0"/>
                    </a:p>
                  </a:txBody>
                  <a:tcPr/>
                </a:tc>
              </a:tr>
              <a:tr h="655320">
                <a:tc>
                  <a:txBody>
                    <a:bodyPr/>
                    <a:lstStyle/>
                    <a:p>
                      <a:pPr algn="ctr"/>
                      <a:r>
                        <a:rPr lang="en-US" dirty="0" smtClean="0"/>
                        <a:t>(10+5+8-10.5)</a:t>
                      </a:r>
                    </a:p>
                    <a:p>
                      <a:pPr algn="ctr"/>
                      <a:r>
                        <a:rPr lang="en-US" dirty="0" smtClean="0"/>
                        <a:t>12.5</a:t>
                      </a:r>
                      <a:endParaRPr lang="en-US" dirty="0"/>
                    </a:p>
                  </a:txBody>
                  <a:tcPr/>
                </a:tc>
                <a:tc>
                  <a:txBody>
                    <a:bodyPr/>
                    <a:lstStyle/>
                    <a:p>
                      <a:pPr algn="ctr"/>
                      <a:r>
                        <a:rPr lang="en-US" dirty="0" smtClean="0"/>
                        <a:t>(10.5% * 100)</a:t>
                      </a:r>
                    </a:p>
                    <a:p>
                      <a:pPr algn="ctr"/>
                      <a:r>
                        <a:rPr lang="en-US" dirty="0" smtClean="0"/>
                        <a:t>10.5</a:t>
                      </a:r>
                      <a:endParaRPr lang="en-US" dirty="0"/>
                    </a:p>
                  </a:txBody>
                  <a:tcPr/>
                </a:tc>
                <a:tc>
                  <a:txBody>
                    <a:bodyPr/>
                    <a:lstStyle/>
                    <a:p>
                      <a:pPr algn="ctr"/>
                      <a:r>
                        <a:rPr lang="en-US" dirty="0" smtClean="0"/>
                        <a:t>TC</a:t>
                      </a:r>
                      <a:endParaRPr lang="en-US" dirty="0"/>
                    </a:p>
                  </a:txBody>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حقوق الأقلية </a:t>
            </a:r>
            <a:endParaRPr lang="en-US" dirty="0"/>
          </a:p>
        </p:txBody>
      </p:sp>
      <p:pic>
        <p:nvPicPr>
          <p:cNvPr id="110594" name="Picture 2"/>
          <p:cNvPicPr>
            <a:picLocks noGrp="1" noChangeAspect="1" noChangeArrowheads="1"/>
          </p:cNvPicPr>
          <p:nvPr>
            <p:ph idx="1"/>
          </p:nvPr>
        </p:nvPicPr>
        <p:blipFill>
          <a:blip r:embed="rId2"/>
          <a:srcRect/>
          <a:stretch>
            <a:fillRect/>
          </a:stretch>
        </p:blipFill>
        <p:spPr bwMode="auto">
          <a:xfrm>
            <a:off x="838200" y="1676400"/>
            <a:ext cx="7848600" cy="4267200"/>
          </a:xfrm>
          <a:prstGeom prst="rect">
            <a:avLst/>
          </a:prstGeom>
          <a:noFill/>
          <a:ln w="9525">
            <a:noFill/>
            <a:miter lim="800000"/>
            <a:headEnd/>
            <a:tailEnd/>
          </a:ln>
          <a:effec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6978" name="Picture 2"/>
          <p:cNvPicPr>
            <a:picLocks noGrp="1" noChangeAspect="1" noChangeArrowheads="1"/>
          </p:cNvPicPr>
          <p:nvPr>
            <p:ph idx="1"/>
          </p:nvPr>
        </p:nvPicPr>
        <p:blipFill>
          <a:blip r:embed="rId2"/>
          <a:srcRect/>
          <a:stretch>
            <a:fillRect/>
          </a:stretch>
        </p:blipFill>
        <p:spPr bwMode="auto">
          <a:xfrm>
            <a:off x="937549" y="1981200"/>
            <a:ext cx="7139651" cy="3276600"/>
          </a:xfrm>
          <a:prstGeom prst="rect">
            <a:avLst/>
          </a:prstGeom>
          <a:noFill/>
          <a:ln w="9525">
            <a:noFill/>
            <a:miter lim="800000"/>
            <a:headEnd/>
            <a:tailEnd/>
          </a:ln>
          <a:effectLst/>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ubrik 1"/>
          <p:cNvSpPr>
            <a:spLocks noGrp="1"/>
          </p:cNvSpPr>
          <p:nvPr>
            <p:ph type="title"/>
          </p:nvPr>
        </p:nvSpPr>
        <p:spPr/>
        <p:txBody>
          <a:bodyPr/>
          <a:lstStyle/>
          <a:p>
            <a:pPr eaLnBrk="1" hangingPunct="1"/>
            <a:r>
              <a:rPr lang="ar-JO" sz="3200" dirty="0" smtClean="0"/>
              <a:t>متطلبات بازل </a:t>
            </a:r>
            <a:r>
              <a:rPr lang="en-US" sz="3200" dirty="0" smtClean="0"/>
              <a:t>III</a:t>
            </a:r>
            <a:r>
              <a:rPr lang="ar-JO" sz="3200" dirty="0" smtClean="0"/>
              <a:t> لمعيار السيولة </a:t>
            </a:r>
            <a:endParaRPr lang="en-GB" sz="3200" dirty="0" smtClean="0"/>
          </a:p>
        </p:txBody>
      </p:sp>
      <p:sp>
        <p:nvSpPr>
          <p:cNvPr id="6" name="textruta 5"/>
          <p:cNvSpPr txBox="1"/>
          <p:nvPr/>
        </p:nvSpPr>
        <p:spPr>
          <a:xfrm>
            <a:off x="1206500" y="1628775"/>
            <a:ext cx="2533650" cy="338138"/>
          </a:xfrm>
          <a:prstGeom prst="rect">
            <a:avLst/>
          </a:prstGeom>
          <a:noFill/>
          <a:ln>
            <a:noFill/>
          </a:ln>
        </p:spPr>
        <p:txBody>
          <a:bodyPr wrap="none">
            <a:spAutoFit/>
          </a:bodyPr>
          <a:lstStyle/>
          <a:p>
            <a:pPr algn="ctr">
              <a:defRPr/>
            </a:pPr>
            <a:r>
              <a:rPr lang="en-GB" sz="1600" dirty="0">
                <a:latin typeface="+mj-lt"/>
                <a:cs typeface="+mn-cs"/>
              </a:rPr>
              <a:t>Liquidity in the short term</a:t>
            </a:r>
            <a:endParaRPr lang="en-GB" sz="1600" i="1" dirty="0">
              <a:latin typeface="+mj-lt"/>
              <a:cs typeface="+mn-cs"/>
            </a:endParaRPr>
          </a:p>
        </p:txBody>
      </p:sp>
      <p:sp>
        <p:nvSpPr>
          <p:cNvPr id="8" name="textruta 7"/>
          <p:cNvSpPr txBox="1"/>
          <p:nvPr/>
        </p:nvSpPr>
        <p:spPr>
          <a:xfrm>
            <a:off x="5127625" y="1628775"/>
            <a:ext cx="2471738" cy="338138"/>
          </a:xfrm>
          <a:prstGeom prst="rect">
            <a:avLst/>
          </a:prstGeom>
          <a:noFill/>
          <a:ln>
            <a:noFill/>
          </a:ln>
        </p:spPr>
        <p:txBody>
          <a:bodyPr wrap="none">
            <a:spAutoFit/>
          </a:bodyPr>
          <a:lstStyle/>
          <a:p>
            <a:pPr algn="ctr">
              <a:defRPr/>
            </a:pPr>
            <a:r>
              <a:rPr lang="en-GB" sz="1600" dirty="0">
                <a:latin typeface="+mj-lt"/>
                <a:cs typeface="+mn-cs"/>
              </a:rPr>
              <a:t>Liquidity in the long term</a:t>
            </a:r>
            <a:endParaRPr lang="en-GB" sz="1600" i="1" dirty="0">
              <a:latin typeface="+mj-lt"/>
              <a:cs typeface="+mn-cs"/>
            </a:endParaRPr>
          </a:p>
        </p:txBody>
      </p:sp>
      <p:sp>
        <p:nvSpPr>
          <p:cNvPr id="9" name="Rektangel 8"/>
          <p:cNvSpPr/>
          <p:nvPr/>
        </p:nvSpPr>
        <p:spPr bwMode="auto">
          <a:xfrm>
            <a:off x="539750" y="2060575"/>
            <a:ext cx="3887788" cy="792163"/>
          </a:xfrm>
          <a:prstGeom prst="rect">
            <a:avLst/>
          </a:prstGeom>
          <a:solidFill>
            <a:schemeClr val="accent2"/>
          </a:solidFill>
          <a:ln w="9525" cap="flat" cmpd="sng" algn="ctr">
            <a:noFill/>
            <a:prstDash val="solid"/>
            <a:round/>
            <a:headEnd type="none" w="med" len="med"/>
            <a:tailEnd type="none" w="med" len="med"/>
          </a:ln>
          <a:effectLst/>
          <a:extLst/>
        </p:spPr>
        <p:txBody>
          <a:bodyPr wrap="none" anchor="ctr"/>
          <a:lstStyle/>
          <a:p>
            <a:pPr algn="ctr">
              <a:defRPr/>
            </a:pPr>
            <a:r>
              <a:rPr lang="en-GB" sz="2000" b="1" i="1" dirty="0">
                <a:solidFill>
                  <a:schemeClr val="bg1"/>
                </a:solidFill>
                <a:effectLst>
                  <a:outerShdw blurRad="38100" dist="38100" dir="2700000" algn="tl">
                    <a:srgbClr val="000000">
                      <a:alpha val="43137"/>
                    </a:srgbClr>
                  </a:outerShdw>
                </a:effectLst>
                <a:latin typeface="Gisha" pitchFamily="34" charset="0"/>
                <a:cs typeface="+mn-cs"/>
              </a:rPr>
              <a:t>Liquidity Coverage Ratio</a:t>
            </a:r>
          </a:p>
        </p:txBody>
      </p:sp>
      <p:sp>
        <p:nvSpPr>
          <p:cNvPr id="83974" name="Rektangel 9"/>
          <p:cNvSpPr>
            <a:spLocks noChangeArrowheads="1"/>
          </p:cNvSpPr>
          <p:nvPr/>
        </p:nvSpPr>
        <p:spPr bwMode="auto">
          <a:xfrm>
            <a:off x="539750" y="2852738"/>
            <a:ext cx="3887788" cy="1368425"/>
          </a:xfrm>
          <a:prstGeom prst="rect">
            <a:avLst/>
          </a:prstGeom>
          <a:solidFill>
            <a:srgbClr val="0076BD">
              <a:alpha val="20000"/>
            </a:srgbClr>
          </a:solidFill>
          <a:ln w="9525" algn="ctr">
            <a:noFill/>
            <a:round/>
            <a:headEnd/>
            <a:tailEnd/>
          </a:ln>
        </p:spPr>
        <p:txBody>
          <a:bodyPr wrap="none" anchor="ctr"/>
          <a:lstStyle/>
          <a:p>
            <a:pPr algn="ctr"/>
            <a:endParaRPr lang="en-GB" dirty="0">
              <a:latin typeface="Gisha" pitchFamily="34" charset="-79"/>
            </a:endParaRPr>
          </a:p>
        </p:txBody>
      </p:sp>
      <p:sp>
        <p:nvSpPr>
          <p:cNvPr id="11" name="textruta 10"/>
          <p:cNvSpPr txBox="1"/>
          <p:nvPr/>
        </p:nvSpPr>
        <p:spPr>
          <a:xfrm>
            <a:off x="823913" y="3068638"/>
            <a:ext cx="2446337" cy="338137"/>
          </a:xfrm>
          <a:prstGeom prst="rect">
            <a:avLst/>
          </a:prstGeom>
          <a:noFill/>
          <a:ln>
            <a:noFill/>
          </a:ln>
        </p:spPr>
        <p:txBody>
          <a:bodyPr wrap="none">
            <a:spAutoFit/>
          </a:bodyPr>
          <a:lstStyle/>
          <a:p>
            <a:pPr algn="ctr">
              <a:defRPr/>
            </a:pPr>
            <a:r>
              <a:rPr lang="en-GB" sz="1600" dirty="0">
                <a:latin typeface="+mj-lt"/>
                <a:cs typeface="+mn-cs"/>
              </a:rPr>
              <a:t>High quality liquid assets</a:t>
            </a:r>
            <a:endParaRPr lang="en-GB" sz="1600" i="1" dirty="0">
              <a:latin typeface="+mj-lt"/>
              <a:cs typeface="+mn-cs"/>
            </a:endParaRPr>
          </a:p>
        </p:txBody>
      </p:sp>
      <p:sp>
        <p:nvSpPr>
          <p:cNvPr id="12" name="textruta 11"/>
          <p:cNvSpPr txBox="1"/>
          <p:nvPr/>
        </p:nvSpPr>
        <p:spPr>
          <a:xfrm>
            <a:off x="733425" y="3429000"/>
            <a:ext cx="2628900" cy="584200"/>
          </a:xfrm>
          <a:prstGeom prst="rect">
            <a:avLst/>
          </a:prstGeom>
          <a:noFill/>
          <a:ln>
            <a:noFill/>
          </a:ln>
        </p:spPr>
        <p:txBody>
          <a:bodyPr wrap="none">
            <a:spAutoFit/>
          </a:bodyPr>
          <a:lstStyle/>
          <a:p>
            <a:pPr algn="ctr">
              <a:defRPr/>
            </a:pPr>
            <a:r>
              <a:rPr lang="en-GB" sz="1600" dirty="0">
                <a:latin typeface="+mj-lt"/>
                <a:cs typeface="+mn-cs"/>
              </a:rPr>
              <a:t>Net cash outflow over the  </a:t>
            </a:r>
          </a:p>
          <a:p>
            <a:pPr algn="ctr">
              <a:defRPr/>
            </a:pPr>
            <a:r>
              <a:rPr lang="en-GB" sz="1600" dirty="0">
                <a:latin typeface="+mj-lt"/>
                <a:cs typeface="+mn-cs"/>
              </a:rPr>
              <a:t>coming 30 </a:t>
            </a:r>
            <a:r>
              <a:rPr lang="en-GB" sz="1600" dirty="0" err="1">
                <a:latin typeface="+mj-lt"/>
                <a:cs typeface="+mn-cs"/>
              </a:rPr>
              <a:t>calender</a:t>
            </a:r>
            <a:r>
              <a:rPr lang="en-GB" sz="1600" dirty="0">
                <a:latin typeface="+mj-lt"/>
                <a:cs typeface="+mn-cs"/>
              </a:rPr>
              <a:t> days</a:t>
            </a:r>
            <a:endParaRPr lang="en-GB" sz="1600" i="1" dirty="0">
              <a:latin typeface="+mj-lt"/>
              <a:cs typeface="+mn-cs"/>
            </a:endParaRPr>
          </a:p>
        </p:txBody>
      </p:sp>
      <p:cxnSp>
        <p:nvCxnSpPr>
          <p:cNvPr id="83977" name="Rak 13"/>
          <p:cNvCxnSpPr>
            <a:cxnSpLocks noChangeShapeType="1"/>
          </p:cNvCxnSpPr>
          <p:nvPr/>
        </p:nvCxnSpPr>
        <p:spPr bwMode="auto">
          <a:xfrm>
            <a:off x="611188" y="3429000"/>
            <a:ext cx="2854325" cy="0"/>
          </a:xfrm>
          <a:prstGeom prst="line">
            <a:avLst/>
          </a:prstGeom>
          <a:noFill/>
          <a:ln w="9525" algn="ctr">
            <a:solidFill>
              <a:schemeClr val="tx1"/>
            </a:solidFill>
            <a:round/>
            <a:headEnd/>
            <a:tailEnd/>
          </a:ln>
        </p:spPr>
      </p:cxnSp>
      <p:sp>
        <p:nvSpPr>
          <p:cNvPr id="15" name="Rektangel 14"/>
          <p:cNvSpPr/>
          <p:nvPr/>
        </p:nvSpPr>
        <p:spPr bwMode="auto">
          <a:xfrm>
            <a:off x="4716463" y="2060575"/>
            <a:ext cx="3887787" cy="792163"/>
          </a:xfrm>
          <a:prstGeom prst="rect">
            <a:avLst/>
          </a:prstGeom>
          <a:solidFill>
            <a:schemeClr val="accent2"/>
          </a:solidFill>
          <a:ln w="9525" cap="flat" cmpd="sng" algn="ctr">
            <a:noFill/>
            <a:prstDash val="solid"/>
            <a:round/>
            <a:headEnd type="none" w="med" len="med"/>
            <a:tailEnd type="none" w="med" len="med"/>
          </a:ln>
          <a:effectLst/>
          <a:extLst/>
        </p:spPr>
        <p:txBody>
          <a:bodyPr wrap="none" anchor="ctr"/>
          <a:lstStyle/>
          <a:p>
            <a:pPr algn="ctr">
              <a:defRPr/>
            </a:pPr>
            <a:r>
              <a:rPr lang="en-GB" sz="2000" b="1" i="1">
                <a:solidFill>
                  <a:schemeClr val="bg1"/>
                </a:solidFill>
                <a:effectLst>
                  <a:outerShdw blurRad="38100" dist="38100" dir="2700000" algn="tl">
                    <a:srgbClr val="000000">
                      <a:alpha val="43137"/>
                    </a:srgbClr>
                  </a:outerShdw>
                </a:effectLst>
                <a:latin typeface="Gisha" pitchFamily="34" charset="0"/>
                <a:cs typeface="+mn-cs"/>
              </a:rPr>
              <a:t>Net Stable Funding Ratio</a:t>
            </a:r>
          </a:p>
        </p:txBody>
      </p:sp>
      <p:sp>
        <p:nvSpPr>
          <p:cNvPr id="83979" name="Rektangel 15"/>
          <p:cNvSpPr>
            <a:spLocks noChangeArrowheads="1"/>
          </p:cNvSpPr>
          <p:nvPr/>
        </p:nvSpPr>
        <p:spPr bwMode="auto">
          <a:xfrm>
            <a:off x="4716463" y="2852738"/>
            <a:ext cx="3887787" cy="1368425"/>
          </a:xfrm>
          <a:prstGeom prst="rect">
            <a:avLst/>
          </a:prstGeom>
          <a:solidFill>
            <a:srgbClr val="0076BD">
              <a:alpha val="20000"/>
            </a:srgbClr>
          </a:solidFill>
          <a:ln w="9525" algn="ctr">
            <a:noFill/>
            <a:round/>
            <a:headEnd/>
            <a:tailEnd/>
          </a:ln>
        </p:spPr>
        <p:txBody>
          <a:bodyPr wrap="none" anchor="ctr"/>
          <a:lstStyle/>
          <a:p>
            <a:pPr algn="ctr"/>
            <a:endParaRPr lang="en-GB">
              <a:latin typeface="Gisha" pitchFamily="34" charset="-79"/>
            </a:endParaRPr>
          </a:p>
        </p:txBody>
      </p:sp>
      <p:sp>
        <p:nvSpPr>
          <p:cNvPr id="17" name="textruta 16"/>
          <p:cNvSpPr txBox="1"/>
          <p:nvPr/>
        </p:nvSpPr>
        <p:spPr>
          <a:xfrm>
            <a:off x="5073650" y="3068638"/>
            <a:ext cx="2351088" cy="338137"/>
          </a:xfrm>
          <a:prstGeom prst="rect">
            <a:avLst/>
          </a:prstGeom>
          <a:noFill/>
          <a:ln>
            <a:noFill/>
          </a:ln>
        </p:spPr>
        <p:txBody>
          <a:bodyPr wrap="none">
            <a:spAutoFit/>
          </a:bodyPr>
          <a:lstStyle/>
          <a:p>
            <a:pPr algn="ctr">
              <a:defRPr/>
            </a:pPr>
            <a:r>
              <a:rPr lang="en-GB" sz="1600">
                <a:latin typeface="+mj-lt"/>
                <a:cs typeface="+mn-cs"/>
              </a:rPr>
              <a:t>Available stable funding</a:t>
            </a:r>
            <a:endParaRPr lang="en-GB" sz="1600" i="1">
              <a:latin typeface="+mj-lt"/>
              <a:cs typeface="+mn-cs"/>
            </a:endParaRPr>
          </a:p>
        </p:txBody>
      </p:sp>
      <p:sp>
        <p:nvSpPr>
          <p:cNvPr id="18" name="textruta 17"/>
          <p:cNvSpPr txBox="1"/>
          <p:nvPr/>
        </p:nvSpPr>
        <p:spPr>
          <a:xfrm>
            <a:off x="5051425" y="3429000"/>
            <a:ext cx="2395538" cy="338138"/>
          </a:xfrm>
          <a:prstGeom prst="rect">
            <a:avLst/>
          </a:prstGeom>
          <a:noFill/>
          <a:ln>
            <a:noFill/>
          </a:ln>
        </p:spPr>
        <p:txBody>
          <a:bodyPr wrap="none">
            <a:spAutoFit/>
          </a:bodyPr>
          <a:lstStyle/>
          <a:p>
            <a:pPr algn="ctr">
              <a:defRPr/>
            </a:pPr>
            <a:r>
              <a:rPr lang="en-GB" sz="1600">
                <a:latin typeface="+mj-lt"/>
                <a:cs typeface="+mn-cs"/>
              </a:rPr>
              <a:t>Need for stable funding </a:t>
            </a:r>
            <a:endParaRPr lang="en-GB" sz="1600" i="1">
              <a:latin typeface="+mj-lt"/>
              <a:cs typeface="+mn-cs"/>
            </a:endParaRPr>
          </a:p>
        </p:txBody>
      </p:sp>
      <p:cxnSp>
        <p:nvCxnSpPr>
          <p:cNvPr id="83982" name="Rak 18"/>
          <p:cNvCxnSpPr>
            <a:cxnSpLocks noChangeShapeType="1"/>
          </p:cNvCxnSpPr>
          <p:nvPr/>
        </p:nvCxnSpPr>
        <p:spPr bwMode="auto">
          <a:xfrm>
            <a:off x="4787900" y="3429000"/>
            <a:ext cx="2851150" cy="0"/>
          </a:xfrm>
          <a:prstGeom prst="line">
            <a:avLst/>
          </a:prstGeom>
          <a:noFill/>
          <a:ln w="9525" algn="ctr">
            <a:solidFill>
              <a:schemeClr val="tx1"/>
            </a:solidFill>
            <a:round/>
            <a:headEnd/>
            <a:tailEnd/>
          </a:ln>
        </p:spPr>
      </p:cxnSp>
      <p:sp>
        <p:nvSpPr>
          <p:cNvPr id="22" name="textruta 21"/>
          <p:cNvSpPr txBox="1"/>
          <p:nvPr/>
        </p:nvSpPr>
        <p:spPr>
          <a:xfrm>
            <a:off x="3517900" y="3221038"/>
            <a:ext cx="882650" cy="338137"/>
          </a:xfrm>
          <a:prstGeom prst="rect">
            <a:avLst/>
          </a:prstGeom>
          <a:noFill/>
          <a:ln>
            <a:noFill/>
          </a:ln>
        </p:spPr>
        <p:txBody>
          <a:bodyPr wrap="none">
            <a:spAutoFit/>
          </a:bodyPr>
          <a:lstStyle/>
          <a:p>
            <a:pPr algn="ctr">
              <a:defRPr/>
            </a:pPr>
            <a:r>
              <a:rPr lang="en-GB" sz="1600">
                <a:latin typeface="+mj-lt"/>
                <a:cs typeface="+mn-cs"/>
              </a:rPr>
              <a:t>&gt; 100%</a:t>
            </a:r>
            <a:endParaRPr lang="en-GB" sz="1600" i="1">
              <a:latin typeface="+mj-lt"/>
              <a:cs typeface="+mn-cs"/>
            </a:endParaRPr>
          </a:p>
        </p:txBody>
      </p:sp>
      <p:sp>
        <p:nvSpPr>
          <p:cNvPr id="24" name="textruta 23"/>
          <p:cNvSpPr txBox="1"/>
          <p:nvPr/>
        </p:nvSpPr>
        <p:spPr>
          <a:xfrm>
            <a:off x="7694613" y="3233738"/>
            <a:ext cx="881062" cy="339725"/>
          </a:xfrm>
          <a:prstGeom prst="rect">
            <a:avLst/>
          </a:prstGeom>
          <a:noFill/>
          <a:ln>
            <a:noFill/>
          </a:ln>
        </p:spPr>
        <p:txBody>
          <a:bodyPr wrap="none">
            <a:spAutoFit/>
          </a:bodyPr>
          <a:lstStyle/>
          <a:p>
            <a:pPr algn="ctr">
              <a:defRPr/>
            </a:pPr>
            <a:r>
              <a:rPr lang="en-GB" sz="1600">
                <a:latin typeface="+mj-lt"/>
                <a:cs typeface="+mn-cs"/>
              </a:rPr>
              <a:t>&gt; 100%</a:t>
            </a:r>
            <a:endParaRPr lang="en-GB" sz="1600" i="1">
              <a:latin typeface="+mj-lt"/>
              <a:cs typeface="+mn-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ctrTitle"/>
          </p:nvPr>
        </p:nvSpPr>
        <p:spPr/>
        <p:txBody>
          <a:bodyPr/>
          <a:lstStyle/>
          <a:p>
            <a:pPr algn="ctr" rtl="1" eaLnBrk="1" hangingPunct="1"/>
            <a:r>
              <a:rPr lang="ar-JO" dirty="0" smtClean="0"/>
              <a:t>نسبة تغطية السيولة</a:t>
            </a:r>
            <a:br>
              <a:rPr lang="ar-JO" dirty="0" smtClean="0"/>
            </a:br>
            <a:r>
              <a:rPr lang="ar-JO" dirty="0" smtClean="0"/>
              <a:t> </a:t>
            </a:r>
            <a:r>
              <a:rPr lang="en-US" dirty="0" smtClean="0"/>
              <a:t>Liquidity Coverage Ratio </a:t>
            </a:r>
          </a:p>
        </p:txBody>
      </p:sp>
      <p:sp>
        <p:nvSpPr>
          <p:cNvPr id="38915"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ar-JO" sz="3200" dirty="0" smtClean="0"/>
              <a:t>نسبة تغطية السيولة </a:t>
            </a:r>
            <a:r>
              <a:rPr lang="en-US" sz="3200" dirty="0" smtClean="0"/>
              <a:t>Liquidity Coverage Ratio</a:t>
            </a:r>
          </a:p>
        </p:txBody>
      </p:sp>
      <p:sp>
        <p:nvSpPr>
          <p:cNvPr id="39939" name="Rectangle 3"/>
          <p:cNvSpPr>
            <a:spLocks noGrp="1" noChangeArrowheads="1"/>
          </p:cNvSpPr>
          <p:nvPr>
            <p:ph idx="1"/>
          </p:nvPr>
        </p:nvSpPr>
        <p:spPr/>
        <p:txBody>
          <a:bodyPr/>
          <a:lstStyle/>
          <a:p>
            <a:pPr eaLnBrk="1" hangingPunct="1"/>
            <a:r>
              <a:rPr lang="ar-JO" dirty="0" smtClean="0"/>
              <a:t>وهذه النسبة تمثل الأصول ذات السيولة العالية التي يمكن أن تحول إلى نقد لتغطية التدفقات النقدية المتوقعة على البنك خلال الثلاثون يوم القادمة</a:t>
            </a:r>
            <a:r>
              <a:rPr lang="en-US" dirty="0" smtClean="0"/>
              <a:t> .</a:t>
            </a:r>
          </a:p>
          <a:p>
            <a:pPr eaLnBrk="1" hangingPunct="1"/>
            <a:endParaRPr lang="en-US" dirty="0" smtClean="0"/>
          </a:p>
          <a:p>
            <a:pPr algn="ctr" eaLnBrk="1" hangingPunct="1"/>
            <a:r>
              <a:rPr lang="ar-JO" dirty="0" smtClean="0"/>
              <a:t>نسبة تغطية السيولة </a:t>
            </a:r>
            <a:r>
              <a:rPr lang="en-US" sz="2400" b="1" dirty="0" smtClean="0"/>
              <a:t>Liquidity Coverage Ratio</a:t>
            </a:r>
            <a:r>
              <a:rPr lang="en-US" sz="2400" dirty="0" smtClean="0"/>
              <a:t> </a:t>
            </a:r>
            <a:r>
              <a:rPr lang="ar-JO" dirty="0" smtClean="0"/>
              <a:t>=         </a:t>
            </a:r>
            <a:r>
              <a:rPr lang="ar-SA" u="sng" dirty="0" smtClean="0"/>
              <a:t>الأصول السائلة عالية الجودة</a:t>
            </a:r>
            <a:r>
              <a:rPr lang="ar-SA" dirty="0" smtClean="0"/>
              <a:t> </a:t>
            </a:r>
            <a:endParaRPr lang="ar-JO" dirty="0" smtClean="0"/>
          </a:p>
          <a:p>
            <a:pPr eaLnBrk="1" hangingPunct="1">
              <a:buFontTx/>
              <a:buNone/>
            </a:pPr>
            <a:r>
              <a:rPr lang="ar-JO" dirty="0" smtClean="0"/>
              <a:t>       صافي التدفقات النقدية الصادرة المتوقعة خلال 30 يوم </a:t>
            </a:r>
            <a:r>
              <a:rPr lang="en-US" dirty="0" smtClean="0"/>
              <a:t>.</a:t>
            </a:r>
          </a:p>
          <a:p>
            <a:pPr eaLnBrk="1" hangingPunct="1"/>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ar-JO" smtClean="0"/>
              <a:t>بازل 3</a:t>
            </a:r>
            <a:endParaRPr lang="en-US" dirty="0" smtClean="0"/>
          </a:p>
        </p:txBody>
      </p:sp>
      <p:sp>
        <p:nvSpPr>
          <p:cNvPr id="428035" name="Rectangle 3"/>
          <p:cNvSpPr>
            <a:spLocks noGrp="1" noChangeArrowheads="1"/>
          </p:cNvSpPr>
          <p:nvPr>
            <p:ph idx="1"/>
          </p:nvPr>
        </p:nvSpPr>
        <p:spPr/>
        <p:txBody>
          <a:bodyPr/>
          <a:lstStyle/>
          <a:p>
            <a:pPr algn="just" rtl="1">
              <a:buFontTx/>
              <a:buNone/>
            </a:pPr>
            <a:r>
              <a:rPr lang="ar-JO" dirty="0" smtClean="0"/>
              <a:t>تفرض القواعد لرأس المال والمعروفة ببازل 3 على البنوك الاحتفاظ بمقدار اكبر من رأس المال وان يكون معظمة في الاسهم العادية (التركيز على نوعية رأس المال).</a:t>
            </a:r>
          </a:p>
          <a:p>
            <a:pPr algn="just" rtl="1">
              <a:buFontTx/>
              <a:buNone/>
            </a:pPr>
            <a:r>
              <a:rPr lang="ar-JO" dirty="0" smtClean="0"/>
              <a:t>اهم التعديلات</a:t>
            </a:r>
          </a:p>
          <a:p>
            <a:pPr algn="just" rtl="1">
              <a:buFontTx/>
              <a:buChar char="-"/>
            </a:pPr>
            <a:r>
              <a:rPr lang="ar-JO" dirty="0" smtClean="0"/>
              <a:t>الحد الادنى لرأس المال سيرتفع الى 10.5% عام 2019 ويتعين على البنوك الاحتفاظ بما لا يقل عن 7% من رأسمالها في الاسهم العادية </a:t>
            </a:r>
            <a:r>
              <a:rPr lang="en-US" dirty="0" smtClean="0"/>
              <a:t> (Paid up Capital)</a:t>
            </a:r>
            <a:r>
              <a:rPr lang="ar-JO" dirty="0" smtClean="0"/>
              <a:t> </a:t>
            </a:r>
            <a:endParaRPr lang="en-US" dirty="0" smtClean="0"/>
          </a:p>
          <a:p>
            <a:pPr algn="r" rtl="1">
              <a:buFontTx/>
              <a:buNone/>
            </a:pPr>
            <a:endParaRPr lang="en-US" dirty="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ar-JO" sz="3200" smtClean="0"/>
              <a:t>نسبة تغطية السيولة </a:t>
            </a:r>
            <a:r>
              <a:rPr lang="en-US" sz="3200" smtClean="0"/>
              <a:t>Liquidity Coverage Ratio</a:t>
            </a:r>
          </a:p>
        </p:txBody>
      </p:sp>
      <p:sp>
        <p:nvSpPr>
          <p:cNvPr id="40963" name="Rectangle 3"/>
          <p:cNvSpPr>
            <a:spLocks noGrp="1" noChangeArrowheads="1"/>
          </p:cNvSpPr>
          <p:nvPr>
            <p:ph idx="1"/>
          </p:nvPr>
        </p:nvSpPr>
        <p:spPr/>
        <p:txBody>
          <a:bodyPr/>
          <a:lstStyle/>
          <a:p>
            <a:pPr marL="533400" indent="-533400" eaLnBrk="1" hangingPunct="1"/>
            <a:r>
              <a:rPr lang="ar-JO" sz="2400" dirty="0" smtClean="0"/>
              <a:t>تتكون هذه النسبة من :</a:t>
            </a:r>
          </a:p>
          <a:p>
            <a:pPr marL="533400" indent="-533400" eaLnBrk="1" hangingPunct="1">
              <a:buFontTx/>
              <a:buAutoNum type="arabicPeriod"/>
            </a:pPr>
            <a:r>
              <a:rPr lang="ar-JO" sz="2400" dirty="0" smtClean="0"/>
              <a:t>قيمة الاصول السائلة عالية الجودة ضمن ظروف ضاغطة محددة .</a:t>
            </a:r>
          </a:p>
          <a:p>
            <a:pPr marL="533400" indent="-533400" eaLnBrk="1" hangingPunct="1">
              <a:buFontTx/>
              <a:buAutoNum type="arabicPeriod"/>
            </a:pPr>
            <a:r>
              <a:rPr lang="ar-JO" sz="2400" dirty="0" smtClean="0"/>
              <a:t>قيمة صافي التدفقات النقدية الصادرة ضمن سيناريو محدد ، للبنود التالية :</a:t>
            </a:r>
          </a:p>
          <a:p>
            <a:pPr marL="914400" lvl="1" indent="-457200" eaLnBrk="1" hangingPunct="1"/>
            <a:r>
              <a:rPr lang="ar-JO" sz="2000" dirty="0" smtClean="0"/>
              <a:t> سحب جزء محدد من ودائع الافراد </a:t>
            </a:r>
          </a:p>
          <a:p>
            <a:pPr marL="914400" lvl="1" indent="-457200" eaLnBrk="1" hangingPunct="1"/>
            <a:r>
              <a:rPr lang="ar-JO" sz="2000" dirty="0" smtClean="0"/>
              <a:t>خسارة جزء محدد من ودائع الشركات </a:t>
            </a:r>
          </a:p>
          <a:p>
            <a:pPr marL="914400" lvl="1" indent="-457200" eaLnBrk="1" hangingPunct="1"/>
            <a:r>
              <a:rPr lang="ar-JO" sz="2000" dirty="0" smtClean="0"/>
              <a:t>خسارة جزء محدد من التمويل القصير الاجل </a:t>
            </a:r>
          </a:p>
          <a:p>
            <a:pPr marL="914400" lvl="1" indent="-457200" eaLnBrk="1" hangingPunct="1"/>
            <a:r>
              <a:rPr lang="ar-JO" sz="2000" dirty="0" smtClean="0"/>
              <a:t>متطلبات نتيجة انخفاض في تصنيف البنك </a:t>
            </a:r>
          </a:p>
          <a:p>
            <a:pPr marL="914400" lvl="1" indent="-457200" eaLnBrk="1" hangingPunct="1"/>
            <a:r>
              <a:rPr lang="ar-JO" sz="2000" dirty="0" smtClean="0"/>
              <a:t>زيادة في تذبذب الاسعار في السوق ( للضمانات ، الادوات المالية ، المشتقات)</a:t>
            </a:r>
          </a:p>
          <a:p>
            <a:pPr marL="914400" lvl="1" indent="-457200" eaLnBrk="1" hangingPunct="1"/>
            <a:r>
              <a:rPr lang="ar-JO" sz="2000" dirty="0" smtClean="0"/>
              <a:t>استغلال السقوف غير المستغلة للتسهيلات </a:t>
            </a:r>
          </a:p>
          <a:p>
            <a:pPr marL="914400" lvl="1" indent="-457200" eaLnBrk="1" hangingPunct="1"/>
            <a:endParaRPr lang="en-GB" sz="2000" b="1" dirty="0" smtClean="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ar-SA" smtClean="0"/>
              <a:t>الاصول السائلة عالية الجودة </a:t>
            </a:r>
            <a:endParaRPr lang="en-GB" smtClean="0"/>
          </a:p>
        </p:txBody>
      </p:sp>
      <p:sp>
        <p:nvSpPr>
          <p:cNvPr id="41987" name="Rectangle 3"/>
          <p:cNvSpPr>
            <a:spLocks noGrp="1" noChangeArrowheads="1"/>
          </p:cNvSpPr>
          <p:nvPr>
            <p:ph idx="1"/>
          </p:nvPr>
        </p:nvSpPr>
        <p:spPr>
          <a:xfrm>
            <a:off x="457200" y="1447800"/>
            <a:ext cx="8229600" cy="4800600"/>
          </a:xfrm>
        </p:spPr>
        <p:txBody>
          <a:bodyPr/>
          <a:lstStyle/>
          <a:p>
            <a:pPr marL="660400" indent="-660400" eaLnBrk="1" hangingPunct="1">
              <a:lnSpc>
                <a:spcPct val="80000"/>
              </a:lnSpc>
            </a:pPr>
            <a:r>
              <a:rPr lang="ar-JO" sz="2400" dirty="0" smtClean="0"/>
              <a:t>هذه الأصول يجب </a:t>
            </a:r>
            <a:r>
              <a:rPr lang="ar-JO" sz="2400" dirty="0" err="1" smtClean="0"/>
              <a:t>ان</a:t>
            </a:r>
            <a:r>
              <a:rPr lang="ar-JO" sz="2400" dirty="0" smtClean="0"/>
              <a:t> تحمل المواصفات التالية :</a:t>
            </a:r>
          </a:p>
          <a:p>
            <a:pPr marL="660400" indent="-660400" eaLnBrk="1" hangingPunct="1">
              <a:lnSpc>
                <a:spcPct val="80000"/>
              </a:lnSpc>
            </a:pPr>
            <a:r>
              <a:rPr lang="ar-JO" sz="2400" b="1" dirty="0" smtClean="0"/>
              <a:t>أولا : الصفات الأساسية :</a:t>
            </a:r>
          </a:p>
          <a:p>
            <a:pPr marL="1409700" lvl="2" indent="-495300" eaLnBrk="1" hangingPunct="1">
              <a:lnSpc>
                <a:spcPct val="80000"/>
              </a:lnSpc>
              <a:buFontTx/>
              <a:buAutoNum type="arabicPeriod"/>
            </a:pPr>
            <a:r>
              <a:rPr lang="ar-JO" sz="2000" dirty="0" smtClean="0"/>
              <a:t>سهولة تقييم هذه الأصول.</a:t>
            </a:r>
          </a:p>
          <a:p>
            <a:pPr marL="1409700" lvl="2" indent="-495300" eaLnBrk="1" hangingPunct="1">
              <a:lnSpc>
                <a:spcPct val="80000"/>
              </a:lnSpc>
              <a:buFontTx/>
              <a:buAutoNum type="arabicPeriod"/>
            </a:pPr>
            <a:r>
              <a:rPr lang="ar-JO" sz="2000" dirty="0" smtClean="0"/>
              <a:t>تحمل هذه الأصول مخاطر ائتمانية </a:t>
            </a:r>
            <a:r>
              <a:rPr lang="ar-JO" sz="2000" dirty="0" err="1" smtClean="0"/>
              <a:t>و</a:t>
            </a:r>
            <a:r>
              <a:rPr lang="ar-JO" sz="2000" dirty="0" smtClean="0"/>
              <a:t> مخاطر سوق منخفضة.</a:t>
            </a:r>
          </a:p>
          <a:p>
            <a:pPr marL="1409700" lvl="2" indent="-495300" eaLnBrk="1" hangingPunct="1">
              <a:lnSpc>
                <a:spcPct val="80000"/>
              </a:lnSpc>
              <a:buFontTx/>
              <a:buAutoNum type="arabicPeriod"/>
            </a:pPr>
            <a:r>
              <a:rPr lang="ar-JO" sz="2000" dirty="0" smtClean="0"/>
              <a:t>ارتباط </a:t>
            </a:r>
            <a:r>
              <a:rPr lang="en-US" sz="2000" dirty="0" smtClean="0"/>
              <a:t>Correlation</a:t>
            </a:r>
            <a:r>
              <a:rPr lang="ar-JO" sz="2000" dirty="0" smtClean="0"/>
              <a:t> ضعيف مع الأصول ذات المخاطر المرتفعة.</a:t>
            </a:r>
          </a:p>
          <a:p>
            <a:pPr marL="1409700" lvl="2" indent="-495300" eaLnBrk="1" hangingPunct="1">
              <a:lnSpc>
                <a:spcPct val="80000"/>
              </a:lnSpc>
              <a:buFontTx/>
              <a:buAutoNum type="arabicPeriod"/>
            </a:pPr>
            <a:r>
              <a:rPr lang="ar-JO" sz="2000" dirty="0" smtClean="0"/>
              <a:t>لا يوجد أي قيد أو حجز يمنع البنك من التصرف فيها.</a:t>
            </a:r>
          </a:p>
          <a:p>
            <a:pPr marL="660400" indent="-660400" eaLnBrk="1" hangingPunct="1">
              <a:lnSpc>
                <a:spcPct val="80000"/>
              </a:lnSpc>
            </a:pPr>
            <a:r>
              <a:rPr lang="ar-JO" sz="2400" b="1" dirty="0" smtClean="0"/>
              <a:t>ثانيا : مواصفات السوق:</a:t>
            </a:r>
          </a:p>
          <a:p>
            <a:pPr marL="1409700" lvl="2" indent="-495300" eaLnBrk="1" hangingPunct="1">
              <a:lnSpc>
                <a:spcPct val="80000"/>
              </a:lnSpc>
              <a:buFontTx/>
              <a:buNone/>
            </a:pPr>
            <a:r>
              <a:rPr lang="ar-JO" sz="2000" dirty="0" smtClean="0"/>
              <a:t> يمكن تداولها بسهولة </a:t>
            </a:r>
            <a:r>
              <a:rPr lang="ar-JO" sz="2000" dirty="0" err="1" smtClean="0"/>
              <a:t>و</a:t>
            </a:r>
            <a:r>
              <a:rPr lang="ar-JO" sz="2000" dirty="0" smtClean="0"/>
              <a:t> يوجد لها سوق نشط.</a:t>
            </a:r>
          </a:p>
          <a:p>
            <a:pPr marL="660400" indent="-660400" eaLnBrk="1" hangingPunct="1">
              <a:lnSpc>
                <a:spcPct val="80000"/>
              </a:lnSpc>
            </a:pPr>
            <a:r>
              <a:rPr lang="ar-JO" sz="2400" b="1" dirty="0" smtClean="0"/>
              <a:t>ثالثا: متطلبات تشغيلية: </a:t>
            </a:r>
          </a:p>
          <a:p>
            <a:pPr marL="1409700" lvl="2" indent="-495300" eaLnBrk="1" hangingPunct="1">
              <a:lnSpc>
                <a:spcPct val="80000"/>
              </a:lnSpc>
            </a:pPr>
            <a:r>
              <a:rPr lang="ar-JO" sz="2000" dirty="0" smtClean="0"/>
              <a:t>إدارة هذه المحافظ</a:t>
            </a:r>
          </a:p>
          <a:p>
            <a:pPr marL="1409700" lvl="2" indent="-495300" eaLnBrk="1" hangingPunct="1">
              <a:lnSpc>
                <a:spcPct val="80000"/>
              </a:lnSpc>
            </a:pPr>
            <a:r>
              <a:rPr lang="ar-JO" sz="2000" dirty="0" smtClean="0"/>
              <a:t>عدم استخدامها للتحوط لمراكز أخرى</a:t>
            </a:r>
          </a:p>
          <a:p>
            <a:pPr marL="1409700" lvl="2" indent="-495300" eaLnBrk="1" hangingPunct="1">
              <a:lnSpc>
                <a:spcPct val="80000"/>
              </a:lnSpc>
            </a:pPr>
            <a:r>
              <a:rPr lang="ar-JO" sz="2000" dirty="0" smtClean="0"/>
              <a:t>تحديد البنك لجهة مسئولة عن إدارة مخاطر السيولة </a:t>
            </a:r>
          </a:p>
          <a:p>
            <a:pPr marL="1035050" lvl="1" indent="-577850" eaLnBrk="1" hangingPunct="1">
              <a:lnSpc>
                <a:spcPct val="80000"/>
              </a:lnSpc>
              <a:buFontTx/>
              <a:buNone/>
            </a:pPr>
            <a:r>
              <a:rPr lang="ar-JO" sz="2000" b="1" dirty="0" smtClean="0"/>
              <a:t>في حال كان هناك اصل من ضمن هذه الأصول ثم نتيجة بعض الأحداث لم يعد مؤهل يمكن للبنك ابقائة 30 يوم إضافية </a:t>
            </a:r>
            <a:endParaRPr lang="en-GB" sz="2000" b="1"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ar-SA" smtClean="0"/>
              <a:t>الاصول السائلة عالية الجودة </a:t>
            </a:r>
            <a:endParaRPr lang="en-GB" smtClean="0"/>
          </a:p>
        </p:txBody>
      </p:sp>
      <p:sp>
        <p:nvSpPr>
          <p:cNvPr id="43011" name="Rectangle 3"/>
          <p:cNvSpPr>
            <a:spLocks noGrp="1" noChangeArrowheads="1"/>
          </p:cNvSpPr>
          <p:nvPr>
            <p:ph idx="1"/>
          </p:nvPr>
        </p:nvSpPr>
        <p:spPr>
          <a:xfrm>
            <a:off x="457200" y="1219200"/>
            <a:ext cx="8229600" cy="5029200"/>
          </a:xfrm>
        </p:spPr>
        <p:txBody>
          <a:bodyPr/>
          <a:lstStyle/>
          <a:p>
            <a:pPr marL="660400" indent="-660400" eaLnBrk="1" hangingPunct="1">
              <a:lnSpc>
                <a:spcPct val="90000"/>
              </a:lnSpc>
            </a:pPr>
            <a:r>
              <a:rPr lang="ar-JO" sz="2400" b="1" smtClean="0"/>
              <a:t>أصول من المستوى الأول </a:t>
            </a:r>
            <a:r>
              <a:rPr lang="en-US" sz="2400" b="1" smtClean="0"/>
              <a:t>Level 1</a:t>
            </a:r>
            <a:r>
              <a:rPr lang="ar-JO" sz="2400" b="1" smtClean="0"/>
              <a:t>:</a:t>
            </a:r>
          </a:p>
          <a:p>
            <a:pPr marL="1409700" lvl="2" indent="-495300" eaLnBrk="1" hangingPunct="1">
              <a:lnSpc>
                <a:spcPct val="90000"/>
              </a:lnSpc>
            </a:pPr>
            <a:r>
              <a:rPr lang="ar-JO" sz="2000" smtClean="0"/>
              <a:t>النقد لدى البنك.</a:t>
            </a:r>
          </a:p>
          <a:p>
            <a:pPr marL="1409700" lvl="2" indent="-495300" eaLnBrk="1" hangingPunct="1">
              <a:lnSpc>
                <a:spcPct val="90000"/>
              </a:lnSpc>
            </a:pPr>
            <a:r>
              <a:rPr lang="ar-JO" sz="2000" smtClean="0"/>
              <a:t>النقد لدى البنك المركزي الاردني .</a:t>
            </a:r>
          </a:p>
          <a:p>
            <a:pPr marL="1409700" lvl="2" indent="-495300" eaLnBrk="1" hangingPunct="1">
              <a:lnSpc>
                <a:spcPct val="90000"/>
              </a:lnSpc>
            </a:pPr>
            <a:r>
              <a:rPr lang="ar-JO" sz="2000" smtClean="0"/>
              <a:t>الاحتياطيات لدى البنك المركزي الاردني ( المبالغ التي يمكن سحبها من الاحتياطيات في حال الحاجة إلى سيولة نقدية).</a:t>
            </a:r>
          </a:p>
          <a:p>
            <a:pPr marL="1409700" lvl="2" indent="-495300" eaLnBrk="1" hangingPunct="1">
              <a:lnSpc>
                <a:spcPct val="90000"/>
              </a:lnSpc>
            </a:pPr>
            <a:r>
              <a:rPr lang="ar-SA" sz="2000" smtClean="0"/>
              <a:t>ادوات دين حكومية او من البنوك المركزية </a:t>
            </a:r>
            <a:r>
              <a:rPr lang="ar-JO" sz="2000" smtClean="0"/>
              <a:t>او مكفولة منها </a:t>
            </a:r>
            <a:r>
              <a:rPr lang="ar-SA" sz="2000" smtClean="0"/>
              <a:t>بالعملة المحلية </a:t>
            </a:r>
            <a:r>
              <a:rPr lang="ar-JO" sz="2000" smtClean="0"/>
              <a:t>(تحمل وزن مخاطر 0% حسب الاسلوب المعياري ، ليست لشركات مالية )</a:t>
            </a:r>
          </a:p>
          <a:p>
            <a:pPr marL="1409700" lvl="2" indent="-495300" eaLnBrk="1" hangingPunct="1">
              <a:lnSpc>
                <a:spcPct val="90000"/>
              </a:lnSpc>
            </a:pPr>
            <a:r>
              <a:rPr lang="ar-SA" sz="2000" smtClean="0"/>
              <a:t>ادوات دين حكومية </a:t>
            </a:r>
            <a:r>
              <a:rPr lang="ar-JO" sz="2000" smtClean="0"/>
              <a:t>( </a:t>
            </a:r>
            <a:r>
              <a:rPr lang="ar-SA" sz="2000" smtClean="0"/>
              <a:t>لا</a:t>
            </a:r>
            <a:r>
              <a:rPr lang="ar-JO" sz="2000" smtClean="0"/>
              <a:t> </a:t>
            </a:r>
            <a:r>
              <a:rPr lang="ar-SA" sz="2000" smtClean="0"/>
              <a:t>تحمل وزن مخاطر </a:t>
            </a:r>
            <a:r>
              <a:rPr lang="ar-JO" sz="2000" smtClean="0"/>
              <a:t>0%) </a:t>
            </a:r>
            <a:r>
              <a:rPr lang="ar-SA" sz="2000" smtClean="0"/>
              <a:t>من حكومات بالعملات الاجنبية </a:t>
            </a:r>
            <a:endParaRPr lang="ar-JO" sz="2000" smtClean="0"/>
          </a:p>
          <a:p>
            <a:pPr marL="1035050" lvl="1" indent="-577850" eaLnBrk="1" hangingPunct="1">
              <a:lnSpc>
                <a:spcPct val="90000"/>
              </a:lnSpc>
              <a:buFontTx/>
              <a:buChar char="•"/>
            </a:pPr>
            <a:r>
              <a:rPr lang="ar-SA" b="1" smtClean="0"/>
              <a:t>أصول من المستوى الثاني </a:t>
            </a:r>
            <a:r>
              <a:rPr lang="en-US" b="1" smtClean="0"/>
              <a:t>Level 2</a:t>
            </a:r>
            <a:r>
              <a:rPr lang="ar-JO" b="1" smtClean="0"/>
              <a:t>:</a:t>
            </a:r>
          </a:p>
          <a:p>
            <a:pPr marL="1409700" lvl="2" indent="-495300" eaLnBrk="1" hangingPunct="1">
              <a:lnSpc>
                <a:spcPct val="90000"/>
              </a:lnSpc>
            </a:pPr>
            <a:r>
              <a:rPr lang="ar-SA" sz="2000" smtClean="0"/>
              <a:t>حكومات او بنوك مركزية او </a:t>
            </a:r>
            <a:r>
              <a:rPr lang="en-US" sz="2000" smtClean="0"/>
              <a:t>PSE</a:t>
            </a:r>
            <a:r>
              <a:rPr lang="ar-SA" sz="2000" smtClean="0"/>
              <a:t> مؤهلة لوزن مخاطر </a:t>
            </a:r>
            <a:r>
              <a:rPr lang="ar-JO" sz="2000" smtClean="0"/>
              <a:t>20%</a:t>
            </a:r>
          </a:p>
          <a:p>
            <a:pPr marL="1409700" lvl="2" indent="-495300" eaLnBrk="1" hangingPunct="1">
              <a:lnSpc>
                <a:spcPct val="90000"/>
              </a:lnSpc>
            </a:pPr>
            <a:r>
              <a:rPr lang="ar-SA" sz="2000" smtClean="0"/>
              <a:t>ادوات دين لشركات مصنفة </a:t>
            </a:r>
            <a:r>
              <a:rPr lang="en-US" sz="2000" smtClean="0"/>
              <a:t>AA</a:t>
            </a:r>
            <a:r>
              <a:rPr lang="ar-JO" sz="2000" smtClean="0"/>
              <a:t>- </a:t>
            </a:r>
            <a:r>
              <a:rPr lang="ar-SA" sz="2000" smtClean="0"/>
              <a:t>او اكثر</a:t>
            </a:r>
            <a:r>
              <a:rPr lang="ar-JO" sz="2000" smtClean="0"/>
              <a:t> او </a:t>
            </a:r>
            <a:r>
              <a:rPr lang="ar-SA" sz="2000" smtClean="0"/>
              <a:t>ادوات دين مغطاه مصنفة </a:t>
            </a:r>
            <a:r>
              <a:rPr lang="en-US" sz="2000" smtClean="0"/>
              <a:t>AA</a:t>
            </a:r>
            <a:r>
              <a:rPr lang="ar-JO" sz="2000" smtClean="0"/>
              <a:t>- </a:t>
            </a:r>
            <a:r>
              <a:rPr lang="ar-SA" sz="2000" smtClean="0"/>
              <a:t>او اكثر</a:t>
            </a:r>
            <a:r>
              <a:rPr lang="ar-JO" sz="2000" smtClean="0"/>
              <a:t> ( ليست لمؤسسات مالية،ليست مصدرة من البنك او احد الشركات التابعة ، مصنفة من مؤسسات معتمدة،تستخدم لغايات السيولة )</a:t>
            </a:r>
          </a:p>
          <a:p>
            <a:pPr marL="1035050" lvl="1" indent="-577850" eaLnBrk="1" hangingPunct="1">
              <a:lnSpc>
                <a:spcPct val="90000"/>
              </a:lnSpc>
              <a:buFontTx/>
              <a:buNone/>
            </a:pPr>
            <a:r>
              <a:rPr lang="ar-JO" sz="2000" b="1" smtClean="0"/>
              <a:t>الحد الاعلى للأصول من المستوى الثاني = 40% من الاصول السائلة عالية الجودة</a:t>
            </a:r>
            <a:endParaRPr lang="en-GB" sz="2000" b="1"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ar-JO" sz="3200" smtClean="0"/>
              <a:t>صافي التدفقات النقدية الصادرة المتوقعة خلال 30 يوم</a:t>
            </a:r>
            <a:endParaRPr lang="en-GB" sz="3200" smtClean="0"/>
          </a:p>
        </p:txBody>
      </p:sp>
      <p:sp>
        <p:nvSpPr>
          <p:cNvPr id="44035" name="Rectangle 3"/>
          <p:cNvSpPr>
            <a:spLocks noGrp="1" noChangeArrowheads="1"/>
          </p:cNvSpPr>
          <p:nvPr>
            <p:ph idx="1"/>
          </p:nvPr>
        </p:nvSpPr>
        <p:spPr/>
        <p:txBody>
          <a:bodyPr/>
          <a:lstStyle/>
          <a:p>
            <a:pPr marL="533400" indent="-533400" algn="ctr" eaLnBrk="1" hangingPunct="1">
              <a:buFontTx/>
              <a:buNone/>
            </a:pPr>
            <a:r>
              <a:rPr lang="ar-JO" smtClean="0"/>
              <a:t>صافي التدفقات النقدية الصادرة المتوقعة خلال 30 يوم=  </a:t>
            </a:r>
          </a:p>
          <a:p>
            <a:pPr marL="533400" indent="-533400" algn="ctr" eaLnBrk="1" hangingPunct="1">
              <a:buFontTx/>
              <a:buNone/>
            </a:pPr>
            <a:r>
              <a:rPr lang="ar-JO" smtClean="0"/>
              <a:t> التدفقات النقدية الصادرة خلال شهر </a:t>
            </a:r>
            <a:endParaRPr lang="ar-JO" u="sng" smtClean="0"/>
          </a:p>
          <a:p>
            <a:pPr marL="533400" indent="-533400" algn="ctr" eaLnBrk="1" hangingPunct="1">
              <a:buFontTx/>
              <a:buNone/>
            </a:pPr>
            <a:r>
              <a:rPr lang="ar-JO" smtClean="0"/>
              <a:t>- أيهما اقل( صافي التدفقات النقدية الواردة خلال شهر أو 75% من التدفقات النقدية الصادرة خلال شهر)</a:t>
            </a:r>
          </a:p>
          <a:p>
            <a:pPr marL="533400" indent="-533400" eaLnBrk="1" hangingPunct="1">
              <a:buFontTx/>
              <a:buNone/>
            </a:pPr>
            <a:endParaRPr lang="ar-JO"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ar-JO" smtClean="0"/>
              <a:t> التدفقات النقدية الصادرة خلال شهر </a:t>
            </a:r>
            <a:endParaRPr lang="en-GB" smtClean="0"/>
          </a:p>
        </p:txBody>
      </p:sp>
      <p:sp>
        <p:nvSpPr>
          <p:cNvPr id="45059" name="Rectangle 3"/>
          <p:cNvSpPr>
            <a:spLocks noGrp="1" noChangeArrowheads="1"/>
          </p:cNvSpPr>
          <p:nvPr>
            <p:ph idx="1"/>
          </p:nvPr>
        </p:nvSpPr>
        <p:spPr/>
        <p:txBody>
          <a:bodyPr/>
          <a:lstStyle/>
          <a:p>
            <a:pPr marL="533400" indent="-533400" eaLnBrk="1" hangingPunct="1">
              <a:buFontTx/>
              <a:buAutoNum type="arabicPeriod"/>
            </a:pPr>
            <a:r>
              <a:rPr lang="ar-JO" smtClean="0"/>
              <a:t>التدفقات النقدية الصادرة من </a:t>
            </a:r>
            <a:r>
              <a:rPr lang="ar-SA" smtClean="0"/>
              <a:t>ودائع الافراد </a:t>
            </a:r>
            <a:endParaRPr lang="ar-JO" smtClean="0"/>
          </a:p>
          <a:p>
            <a:pPr marL="533400" indent="-533400" eaLnBrk="1" hangingPunct="1">
              <a:buFontTx/>
              <a:buAutoNum type="arabicPeriod"/>
            </a:pPr>
            <a:r>
              <a:rPr lang="ar-SA" smtClean="0"/>
              <a:t> </a:t>
            </a:r>
            <a:r>
              <a:rPr lang="ar-JO" smtClean="0"/>
              <a:t>التدفقات النقدية الصادرة من </a:t>
            </a:r>
            <a:r>
              <a:rPr lang="ar-SA" smtClean="0"/>
              <a:t>اطراف اخرى </a:t>
            </a:r>
            <a:r>
              <a:rPr lang="ar-JO" smtClean="0"/>
              <a:t>غير مغطاة</a:t>
            </a:r>
          </a:p>
          <a:p>
            <a:pPr marL="533400" indent="-533400" eaLnBrk="1" hangingPunct="1">
              <a:buFontTx/>
              <a:buAutoNum type="arabicPeriod"/>
            </a:pPr>
            <a:r>
              <a:rPr lang="ar-JO" smtClean="0"/>
              <a:t>التدفقات النقدية الصادرة من </a:t>
            </a:r>
            <a:r>
              <a:rPr lang="ar-SA" smtClean="0"/>
              <a:t>التمويل المغطى بضمانات </a:t>
            </a:r>
            <a:endParaRPr lang="ar-JO" smtClean="0"/>
          </a:p>
          <a:p>
            <a:pPr marL="533400" indent="-533400" eaLnBrk="1" hangingPunct="1">
              <a:buFontTx/>
              <a:buAutoNum type="arabicPeriod"/>
            </a:pPr>
            <a:r>
              <a:rPr lang="ar-JO" smtClean="0"/>
              <a:t>التدفقات النقدية الصادرة الا</a:t>
            </a:r>
            <a:r>
              <a:rPr lang="ar-SA" smtClean="0"/>
              <a:t>خرى </a:t>
            </a:r>
            <a:endParaRPr lang="en-GB" smtClean="0"/>
          </a:p>
          <a:p>
            <a:pPr marL="533400" indent="-533400" eaLnBrk="1" hangingPunct="1"/>
            <a:endParaRPr lang="en-GB"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ar-JO" smtClean="0"/>
              <a:t>التدفقات النقدية الصادرة من </a:t>
            </a:r>
            <a:r>
              <a:rPr lang="ar-SA" smtClean="0"/>
              <a:t>ودائع الافراد</a:t>
            </a:r>
            <a:endParaRPr lang="en-GB" smtClean="0"/>
          </a:p>
        </p:txBody>
      </p:sp>
      <p:sp>
        <p:nvSpPr>
          <p:cNvPr id="46083" name="Rectangle 3"/>
          <p:cNvSpPr>
            <a:spLocks noGrp="1" noChangeArrowheads="1"/>
          </p:cNvSpPr>
          <p:nvPr>
            <p:ph idx="1"/>
          </p:nvPr>
        </p:nvSpPr>
        <p:spPr/>
        <p:txBody>
          <a:bodyPr/>
          <a:lstStyle/>
          <a:p>
            <a:pPr marL="609600" indent="-609600" eaLnBrk="1" hangingPunct="1">
              <a:lnSpc>
                <a:spcPct val="90000"/>
              </a:lnSpc>
            </a:pPr>
            <a:r>
              <a:rPr lang="ar-JO" sz="2400" b="1" dirty="0" smtClean="0"/>
              <a:t>ودائع الأفراد :</a:t>
            </a:r>
            <a:r>
              <a:rPr lang="ar-JO" sz="2400" dirty="0" smtClean="0"/>
              <a:t> </a:t>
            </a:r>
          </a:p>
          <a:p>
            <a:pPr marL="609600" indent="-609600" eaLnBrk="1" hangingPunct="1">
              <a:lnSpc>
                <a:spcPct val="90000"/>
              </a:lnSpc>
              <a:buFontTx/>
              <a:buNone/>
            </a:pPr>
            <a:r>
              <a:rPr lang="ar-JO" sz="2400" dirty="0" smtClean="0"/>
              <a:t>هي ودائع الأشخاص الطبيعيين ( تشمل ودائع تحت الطلب </a:t>
            </a:r>
            <a:r>
              <a:rPr lang="ar-JO" sz="2400" dirty="0" err="1" smtClean="0"/>
              <a:t>و</a:t>
            </a:r>
            <a:r>
              <a:rPr lang="ar-JO" sz="2400" dirty="0" smtClean="0"/>
              <a:t> ودائع لأجل )</a:t>
            </a:r>
          </a:p>
          <a:p>
            <a:pPr marL="609600" indent="-609600" eaLnBrk="1" hangingPunct="1">
              <a:lnSpc>
                <a:spcPct val="90000"/>
              </a:lnSpc>
            </a:pPr>
            <a:r>
              <a:rPr lang="ar-JO" sz="2400" b="1" dirty="0" smtClean="0"/>
              <a:t>الودائع المستقرة : </a:t>
            </a:r>
          </a:p>
          <a:p>
            <a:pPr marL="609600" indent="-609600" eaLnBrk="1" hangingPunct="1">
              <a:lnSpc>
                <a:spcPct val="90000"/>
              </a:lnSpc>
              <a:buFontTx/>
              <a:buNone/>
            </a:pPr>
            <a:r>
              <a:rPr lang="ar-JO" sz="2400" dirty="0" smtClean="0"/>
              <a:t>هي الودائع المغطاة بمؤسسة ضمان الودائع ، </a:t>
            </a:r>
            <a:r>
              <a:rPr lang="ar-IQ" sz="2400" dirty="0" smtClean="0"/>
              <a:t>ا</a:t>
            </a:r>
            <a:r>
              <a:rPr lang="ar-JO" sz="2400" dirty="0" smtClean="0"/>
              <a:t>و توجد علاقة </a:t>
            </a:r>
            <a:r>
              <a:rPr lang="ar-JO" sz="2400" dirty="0" err="1" smtClean="0"/>
              <a:t>اخرى</a:t>
            </a:r>
            <a:r>
              <a:rPr lang="ar-JO" sz="2400" dirty="0" smtClean="0"/>
              <a:t> مع البنك </a:t>
            </a:r>
            <a:r>
              <a:rPr lang="ar-JO" sz="2400" dirty="0" err="1" smtClean="0"/>
              <a:t>او</a:t>
            </a:r>
            <a:r>
              <a:rPr lang="ar-JO" sz="2400" dirty="0" smtClean="0"/>
              <a:t> ودائع لغايات محددة ( راتب) .</a:t>
            </a:r>
          </a:p>
          <a:p>
            <a:pPr marL="609600" indent="-609600" eaLnBrk="1" hangingPunct="1">
              <a:lnSpc>
                <a:spcPct val="90000"/>
              </a:lnSpc>
            </a:pPr>
            <a:r>
              <a:rPr lang="ar-JO" sz="2400" b="1" dirty="0" smtClean="0"/>
              <a:t>الودائع غير المستقرة :</a:t>
            </a:r>
          </a:p>
          <a:p>
            <a:pPr marL="1371600" lvl="2" indent="-457200" eaLnBrk="1" hangingPunct="1">
              <a:lnSpc>
                <a:spcPct val="90000"/>
              </a:lnSpc>
            </a:pPr>
            <a:r>
              <a:rPr lang="ar-JO" sz="2000" dirty="0" smtClean="0"/>
              <a:t> يجب على السلطات الرقابية أن تحدد شرائح إضافية للودائع غير المستقرة وبحد أدنى 10%.</a:t>
            </a:r>
          </a:p>
          <a:p>
            <a:pPr marL="1371600" lvl="2" indent="-457200" eaLnBrk="1" hangingPunct="1">
              <a:lnSpc>
                <a:spcPct val="90000"/>
              </a:lnSpc>
            </a:pPr>
            <a:r>
              <a:rPr lang="ar-JO" sz="2000" dirty="0" smtClean="0"/>
              <a:t>      تكون هذه الودائع غير </a:t>
            </a:r>
            <a:r>
              <a:rPr lang="ar-JO" sz="2000" dirty="0" err="1" smtClean="0"/>
              <a:t>مغطاه</a:t>
            </a:r>
            <a:r>
              <a:rPr lang="ar-JO" sz="2000" dirty="0" smtClean="0"/>
              <a:t> بمؤسسة ضمان الودائع </a:t>
            </a:r>
            <a:r>
              <a:rPr lang="ar-JO" sz="2000" dirty="0" err="1" smtClean="0"/>
              <a:t>او</a:t>
            </a:r>
            <a:r>
              <a:rPr lang="ar-JO" sz="2000" dirty="0" smtClean="0"/>
              <a:t> تكون لأفراد لهم ودائع مرتفعة ،</a:t>
            </a:r>
            <a:r>
              <a:rPr lang="ar-JO" sz="2000" dirty="0" err="1" smtClean="0"/>
              <a:t>او</a:t>
            </a:r>
            <a:r>
              <a:rPr lang="ar-JO" sz="2000" dirty="0" smtClean="0"/>
              <a:t> يوجد احتمال كبير لسحبها ، </a:t>
            </a:r>
            <a:r>
              <a:rPr lang="ar-JO" sz="2000" dirty="0" err="1" smtClean="0"/>
              <a:t>او</a:t>
            </a:r>
            <a:r>
              <a:rPr lang="ar-JO" sz="2000" dirty="0" smtClean="0"/>
              <a:t> بالعملة </a:t>
            </a:r>
            <a:r>
              <a:rPr lang="ar-JO" sz="2000" dirty="0" err="1" smtClean="0"/>
              <a:t>الاجنبية</a:t>
            </a:r>
            <a:r>
              <a:rPr lang="ar-JO" sz="2000" dirty="0" smtClean="0"/>
              <a:t>.</a:t>
            </a:r>
          </a:p>
          <a:p>
            <a:pPr marL="609600" indent="-609600" eaLnBrk="1" hangingPunct="1">
              <a:lnSpc>
                <a:spcPct val="90000"/>
              </a:lnSpc>
            </a:pPr>
            <a:r>
              <a:rPr lang="ar-JO" sz="2400" dirty="0" err="1" smtClean="0"/>
              <a:t>اذا</a:t>
            </a:r>
            <a:r>
              <a:rPr lang="ar-JO" sz="2400" dirty="0" smtClean="0"/>
              <a:t> لم يستطع البنك تحديد </a:t>
            </a:r>
            <a:r>
              <a:rPr lang="ar-JO" sz="2400" dirty="0" err="1" smtClean="0"/>
              <a:t>اذا</a:t>
            </a:r>
            <a:r>
              <a:rPr lang="ar-JO" sz="2400" dirty="0" smtClean="0"/>
              <a:t> كانت الوديعة مصنفة على </a:t>
            </a:r>
            <a:r>
              <a:rPr lang="ar-JO" sz="2400" dirty="0" err="1" smtClean="0"/>
              <a:t>انها</a:t>
            </a:r>
            <a:r>
              <a:rPr lang="ar-JO" sz="2400" dirty="0" smtClean="0"/>
              <a:t> مستقرة </a:t>
            </a:r>
            <a:r>
              <a:rPr lang="ar-JO" sz="2400" dirty="0" err="1" smtClean="0"/>
              <a:t>او</a:t>
            </a:r>
            <a:r>
              <a:rPr lang="ar-JO" sz="2400" dirty="0" smtClean="0"/>
              <a:t> غير مستقرة يتم تصنيفها على </a:t>
            </a:r>
            <a:r>
              <a:rPr lang="ar-JO" sz="2400" dirty="0" err="1" smtClean="0"/>
              <a:t>انها</a:t>
            </a:r>
            <a:r>
              <a:rPr lang="ar-JO" sz="2400" dirty="0" smtClean="0"/>
              <a:t> غير مستقرة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ar-JO" smtClean="0"/>
              <a:t>التدفقات النقدية الصادرة من </a:t>
            </a:r>
            <a:r>
              <a:rPr lang="ar-SA" smtClean="0"/>
              <a:t>ودائع الافراد</a:t>
            </a:r>
            <a:endParaRPr lang="en-GB" smtClean="0"/>
          </a:p>
        </p:txBody>
      </p:sp>
      <p:sp>
        <p:nvSpPr>
          <p:cNvPr id="47107" name="Rectangle 3"/>
          <p:cNvSpPr>
            <a:spLocks noGrp="1" noChangeArrowheads="1"/>
          </p:cNvSpPr>
          <p:nvPr>
            <p:ph idx="1"/>
          </p:nvPr>
        </p:nvSpPr>
        <p:spPr/>
        <p:txBody>
          <a:bodyPr/>
          <a:lstStyle/>
          <a:p>
            <a:pPr algn="just" eaLnBrk="1" hangingPunct="1"/>
            <a:r>
              <a:rPr lang="ar-JO" dirty="0" smtClean="0"/>
              <a:t>ليس كل الودائع التي تكون ضمن مؤسسة ضمان الودائع تعتبر مستقرة .</a:t>
            </a:r>
          </a:p>
          <a:p>
            <a:pPr algn="just" eaLnBrk="1" hangingPunct="1"/>
            <a:r>
              <a:rPr lang="ar-JO" dirty="0" smtClean="0"/>
              <a:t>ودائع الإفراد لأجل </a:t>
            </a:r>
            <a:r>
              <a:rPr lang="ar-JO" dirty="0" err="1" smtClean="0"/>
              <a:t>و</a:t>
            </a:r>
            <a:r>
              <a:rPr lang="ar-JO" dirty="0" smtClean="0"/>
              <a:t> التي لها تاريخ استحقاق </a:t>
            </a:r>
            <a:r>
              <a:rPr lang="ar-JO" dirty="0" err="1" smtClean="0"/>
              <a:t>او</a:t>
            </a:r>
            <a:r>
              <a:rPr lang="ar-JO" dirty="0" smtClean="0"/>
              <a:t> المتبقي من تاريخ الاستحقاق أكثر من 30 يوم لن يتم </a:t>
            </a:r>
            <a:r>
              <a:rPr lang="ar-JO" dirty="0" err="1" smtClean="0"/>
              <a:t>اخذها</a:t>
            </a:r>
            <a:r>
              <a:rPr lang="ar-JO" dirty="0" smtClean="0"/>
              <a:t> بعين الاعتبار</a:t>
            </a:r>
            <a:r>
              <a:rPr lang="ar-IQ" dirty="0" smtClean="0"/>
              <a:t>إلا</a:t>
            </a:r>
            <a:r>
              <a:rPr lang="ar-JO" dirty="0" smtClean="0"/>
              <a:t> إذا :</a:t>
            </a:r>
          </a:p>
          <a:p>
            <a:pPr lvl="1" algn="just" eaLnBrk="1" hangingPunct="1"/>
            <a:r>
              <a:rPr lang="ar-JO" dirty="0" smtClean="0"/>
              <a:t>لا يوجد حق قانوني للمودع بالسحب خلال 30 يوم </a:t>
            </a:r>
          </a:p>
          <a:p>
            <a:pPr lvl="1" algn="just" eaLnBrk="1" hangingPunct="1"/>
            <a:r>
              <a:rPr lang="ar-JO" dirty="0" smtClean="0"/>
              <a:t>يوجد غرامة مرتفعة على السحب المبكر ( تزيد عن  الفوائد )</a:t>
            </a:r>
          </a:p>
          <a:p>
            <a:pPr lvl="1" algn="just" eaLnBrk="1" hangingPunct="1">
              <a:buFontTx/>
              <a:buNone/>
            </a:pPr>
            <a:r>
              <a:rPr lang="ar-JO" dirty="0" smtClean="0"/>
              <a:t>و غير ذلك تعامل معاملة ودائع تحت الطلب </a:t>
            </a:r>
          </a:p>
          <a:p>
            <a:pPr lvl="1" eaLnBrk="1" hangingPunct="1">
              <a:buFontTx/>
              <a:buNone/>
            </a:pPr>
            <a:endParaRPr lang="en-GB"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ar-JO" smtClean="0"/>
              <a:t>التدفقات النقدية الصادرة من </a:t>
            </a:r>
            <a:r>
              <a:rPr lang="ar-SA" smtClean="0"/>
              <a:t>ودائع الافراد</a:t>
            </a:r>
            <a:endParaRPr lang="en-GB" smtClean="0"/>
          </a:p>
        </p:txBody>
      </p:sp>
      <p:sp>
        <p:nvSpPr>
          <p:cNvPr id="48131" name="Rectangle 3"/>
          <p:cNvSpPr>
            <a:spLocks noGrp="1" noChangeArrowheads="1"/>
          </p:cNvSpPr>
          <p:nvPr>
            <p:ph idx="1"/>
          </p:nvPr>
        </p:nvSpPr>
        <p:spPr/>
        <p:txBody>
          <a:bodyPr/>
          <a:lstStyle/>
          <a:p>
            <a:pPr eaLnBrk="1" hangingPunct="1"/>
            <a:r>
              <a:rPr lang="ar-SA" smtClean="0"/>
              <a:t>ودائع تحت الطلب او لأجل و التي لها تاريخ استحقاق خلال 30 يوم </a:t>
            </a:r>
            <a:r>
              <a:rPr lang="ar-JO" smtClean="0"/>
              <a:t>:</a:t>
            </a:r>
          </a:p>
          <a:p>
            <a:pPr lvl="1" eaLnBrk="1" hangingPunct="1">
              <a:buFontTx/>
              <a:buAutoNum type="arabicPeriod"/>
            </a:pPr>
            <a:r>
              <a:rPr lang="ar-SA" smtClean="0"/>
              <a:t>ودائع الافراد المستقرة</a:t>
            </a:r>
            <a:r>
              <a:rPr lang="ar-JO" smtClean="0"/>
              <a:t>       </a:t>
            </a:r>
            <a:r>
              <a:rPr lang="ar-SA" smtClean="0"/>
              <a:t> </a:t>
            </a:r>
            <a:r>
              <a:rPr lang="ar-JO" smtClean="0"/>
              <a:t>5%</a:t>
            </a:r>
          </a:p>
          <a:p>
            <a:pPr lvl="1" eaLnBrk="1" hangingPunct="1">
              <a:buFontTx/>
              <a:buAutoNum type="arabicPeriod"/>
            </a:pPr>
            <a:r>
              <a:rPr lang="ar-SA" smtClean="0"/>
              <a:t>ودائع الافراد الاقل استقرارا</a:t>
            </a:r>
            <a:r>
              <a:rPr lang="ar-JO" smtClean="0"/>
              <a:t>  10%</a:t>
            </a:r>
          </a:p>
          <a:p>
            <a:pPr eaLnBrk="1" hangingPunct="1"/>
            <a:r>
              <a:rPr lang="ar-SA" smtClean="0"/>
              <a:t>ودائع لأجل لفترة استحقاق تزيد عن 30 يوم لها حق السحب مع غرامة او لا</a:t>
            </a:r>
            <a:r>
              <a:rPr lang="ar-JO" smtClean="0"/>
              <a:t> </a:t>
            </a:r>
            <a:r>
              <a:rPr lang="ar-SA" smtClean="0"/>
              <a:t>يوجد لها حق في السحب خلال هذه المدة </a:t>
            </a:r>
            <a:r>
              <a:rPr lang="ar-JO" smtClean="0"/>
              <a:t> 0%</a:t>
            </a:r>
            <a:endParaRPr lang="en-GB" smtClean="0"/>
          </a:p>
          <a:p>
            <a:pPr eaLnBrk="1" hangingPunct="1"/>
            <a:endParaRPr lang="en-GB"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ar-JO" smtClean="0"/>
              <a:t>التدفقات النقدية الصادرة من </a:t>
            </a:r>
            <a:r>
              <a:rPr lang="ar-SA" smtClean="0"/>
              <a:t>اطراف اخرى </a:t>
            </a:r>
            <a:r>
              <a:rPr lang="ar-JO" smtClean="0"/>
              <a:t>غير مغطاة</a:t>
            </a:r>
            <a:endParaRPr lang="en-GB" smtClean="0"/>
          </a:p>
        </p:txBody>
      </p:sp>
      <p:sp>
        <p:nvSpPr>
          <p:cNvPr id="49155" name="Rectangle 3"/>
          <p:cNvSpPr>
            <a:spLocks noGrp="1" noChangeArrowheads="1"/>
          </p:cNvSpPr>
          <p:nvPr>
            <p:ph idx="1"/>
          </p:nvPr>
        </p:nvSpPr>
        <p:spPr/>
        <p:txBody>
          <a:bodyPr>
            <a:normAutofit fontScale="92500"/>
          </a:bodyPr>
          <a:lstStyle/>
          <a:p>
            <a:pPr marL="533400" indent="-533400" eaLnBrk="1" hangingPunct="1"/>
            <a:r>
              <a:rPr lang="ar-JO" smtClean="0"/>
              <a:t>التدفقات النقدية الصادرة من اطراف اخرى تمثل الالتزامات الناتجة من جهات اعتبارية ( شركات ، مؤسسات  ...)</a:t>
            </a:r>
          </a:p>
          <a:p>
            <a:pPr marL="533400" indent="-533400" eaLnBrk="1" hangingPunct="1"/>
            <a:r>
              <a:rPr lang="ar-JO" smtClean="0"/>
              <a:t>تشمل كافة الودائع المطالبات التي يمكن المطالبة بها خلال فترة 30 يوم ، وتشمل :</a:t>
            </a:r>
          </a:p>
          <a:p>
            <a:pPr marL="533400" indent="-533400" eaLnBrk="1" hangingPunct="1">
              <a:buFontTx/>
              <a:buAutoNum type="arabicPeriod"/>
            </a:pPr>
            <a:r>
              <a:rPr lang="ar-JO" smtClean="0"/>
              <a:t>عملاء الاعمال الصغيرة </a:t>
            </a:r>
          </a:p>
          <a:p>
            <a:pPr marL="533400" indent="-533400" eaLnBrk="1" hangingPunct="1">
              <a:buFontTx/>
              <a:buAutoNum type="arabicPeriod"/>
            </a:pPr>
            <a:r>
              <a:rPr lang="ar-JO" smtClean="0"/>
              <a:t>الشركات الكبرى </a:t>
            </a:r>
          </a:p>
          <a:p>
            <a:pPr marL="533400" indent="-533400" eaLnBrk="1" hangingPunct="1">
              <a:buFontTx/>
              <a:buAutoNum type="arabicPeriod"/>
            </a:pPr>
            <a:r>
              <a:rPr lang="ar-JO" smtClean="0"/>
              <a:t>البنوك </a:t>
            </a:r>
          </a:p>
          <a:p>
            <a:pPr marL="533400" indent="-533400" eaLnBrk="1" hangingPunct="1">
              <a:buFontTx/>
              <a:buAutoNum type="arabicPeriod"/>
            </a:pPr>
            <a:r>
              <a:rPr lang="ar-JO" smtClean="0"/>
              <a:t>الحكومات </a:t>
            </a:r>
            <a:endParaRPr lang="en-GB"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ar-JO" smtClean="0"/>
              <a:t>التدفقات النقدية الصادرة من </a:t>
            </a:r>
            <a:r>
              <a:rPr lang="ar-SA" smtClean="0"/>
              <a:t>اطراف اخرى</a:t>
            </a:r>
            <a:r>
              <a:rPr lang="ar-JO" smtClean="0"/>
              <a:t> غير مغطاة</a:t>
            </a:r>
            <a:endParaRPr lang="en-GB" smtClean="0"/>
          </a:p>
        </p:txBody>
      </p:sp>
      <p:sp>
        <p:nvSpPr>
          <p:cNvPr id="50179" name="Rectangle 3"/>
          <p:cNvSpPr>
            <a:spLocks noGrp="1" noChangeArrowheads="1"/>
          </p:cNvSpPr>
          <p:nvPr>
            <p:ph idx="1"/>
          </p:nvPr>
        </p:nvSpPr>
        <p:spPr/>
        <p:txBody>
          <a:bodyPr/>
          <a:lstStyle/>
          <a:p>
            <a:pPr marL="609600" indent="-609600" eaLnBrk="1" hangingPunct="1">
              <a:buFontTx/>
              <a:buAutoNum type="arabicPeriod"/>
            </a:pPr>
            <a:r>
              <a:rPr lang="ar-SA" sz="2400" smtClean="0"/>
              <a:t>ودائع العملاء ذات الاعمال الصغيرة  المستقرة </a:t>
            </a:r>
            <a:r>
              <a:rPr lang="ar-JO" sz="2400" smtClean="0"/>
              <a:t> 5%</a:t>
            </a:r>
          </a:p>
          <a:p>
            <a:pPr marL="609600" indent="-609600" eaLnBrk="1" hangingPunct="1">
              <a:buFontTx/>
              <a:buAutoNum type="arabicPeriod"/>
            </a:pPr>
            <a:r>
              <a:rPr lang="ar-SA" sz="2400" smtClean="0"/>
              <a:t>ودائع العملاء ذات الاعمال الصغيرة  الاقل استقرارا </a:t>
            </a:r>
            <a:r>
              <a:rPr lang="ar-JO" sz="2400" smtClean="0"/>
              <a:t> 10%</a:t>
            </a:r>
          </a:p>
          <a:p>
            <a:pPr marL="609600" indent="-609600" eaLnBrk="1" hangingPunct="1">
              <a:buFontTx/>
              <a:buAutoNum type="arabicPeriod"/>
            </a:pPr>
            <a:r>
              <a:rPr lang="ar-SA" sz="2400" smtClean="0"/>
              <a:t>ودائع الشركات الكبرى  لها علاقة تشغيلية مع البنك</a:t>
            </a:r>
            <a:r>
              <a:rPr lang="ar-JO" sz="2400" smtClean="0"/>
              <a:t> ( شركات مالية او غير مالية )</a:t>
            </a:r>
            <a:r>
              <a:rPr lang="ar-SA" sz="2400" smtClean="0"/>
              <a:t> </a:t>
            </a:r>
            <a:r>
              <a:rPr lang="ar-JO" sz="2400" smtClean="0"/>
              <a:t>25 %</a:t>
            </a:r>
          </a:p>
          <a:p>
            <a:pPr marL="609600" indent="-609600" eaLnBrk="1" hangingPunct="1">
              <a:buFontTx/>
              <a:buAutoNum type="arabicPeriod"/>
            </a:pPr>
            <a:r>
              <a:rPr lang="ar-SA" sz="2400" smtClean="0"/>
              <a:t> ودائع الشركات الكبرى </a:t>
            </a:r>
            <a:r>
              <a:rPr lang="ar-JO" sz="2400" smtClean="0"/>
              <a:t>او حكومات او مؤسسات عامة او بنوك مركزية </a:t>
            </a:r>
            <a:r>
              <a:rPr lang="ar-SA" sz="2400" smtClean="0"/>
              <a:t>لها علاقة تشغيلية مع البنك</a:t>
            </a:r>
            <a:r>
              <a:rPr lang="ar-JO" sz="2400" smtClean="0"/>
              <a:t> </a:t>
            </a:r>
            <a:r>
              <a:rPr lang="ar-SA" sz="2400" smtClean="0"/>
              <a:t>- الجزء المغطى بضمان الودائع</a:t>
            </a:r>
            <a:r>
              <a:rPr lang="ar-JO" sz="2400" smtClean="0"/>
              <a:t> 5%</a:t>
            </a:r>
          </a:p>
          <a:p>
            <a:pPr marL="609600" indent="-609600" eaLnBrk="1" hangingPunct="1">
              <a:buFontTx/>
              <a:buAutoNum type="arabicPeriod"/>
            </a:pPr>
            <a:r>
              <a:rPr lang="ar-SA" sz="2400" smtClean="0"/>
              <a:t>ودائع البنوك التي لها علاقة مع البنك</a:t>
            </a:r>
            <a:r>
              <a:rPr lang="ar-JO" sz="2400" smtClean="0"/>
              <a:t> 25%</a:t>
            </a:r>
          </a:p>
          <a:p>
            <a:pPr marL="609600" indent="-609600" eaLnBrk="1" hangingPunct="1">
              <a:buFontTx/>
              <a:buAutoNum type="arabicPeriod"/>
            </a:pPr>
            <a:r>
              <a:rPr lang="ar-SA" sz="2400" smtClean="0"/>
              <a:t>شركات كبرى غير مالية ، حكومات او بنوك مركزية </a:t>
            </a:r>
            <a:r>
              <a:rPr lang="ar-JO" sz="2400" smtClean="0"/>
              <a:t>75%</a:t>
            </a:r>
          </a:p>
          <a:p>
            <a:pPr marL="609600" indent="-609600" eaLnBrk="1" hangingPunct="1">
              <a:buFontTx/>
              <a:buAutoNum type="arabicPeriod"/>
            </a:pPr>
            <a:r>
              <a:rPr lang="ar-SA" sz="2400" smtClean="0"/>
              <a:t> اخرى </a:t>
            </a:r>
            <a:r>
              <a:rPr lang="ar-JO" sz="2400" smtClean="0"/>
              <a:t> ( البنوك ، الشركات المالية ، شركات التأمين ...) 100%</a:t>
            </a:r>
            <a:endParaRPr lang="en-GB"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ما تضمنه معيار بازل 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D3F7BDD6-2FC0-4BC8-8985-7FDCA25F09DB}" type="slidenum">
              <a:rPr lang="en-US"/>
              <a:pPr>
                <a:defRPr/>
              </a:pPr>
              <a:t>7</a:t>
            </a:fld>
            <a:r>
              <a:rPr lang="en-US" dirty="0"/>
              <a:t>-</a:t>
            </a:r>
          </a:p>
        </p:txBody>
      </p:sp>
      <p:sp>
        <p:nvSpPr>
          <p:cNvPr id="3076"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dirty="0">
              <a:solidFill>
                <a:schemeClr val="tx1"/>
              </a:solidFill>
              <a:latin typeface="Times New Roman" pitchFamily="18" charset="0"/>
              <a:cs typeface="Times New Roman" pitchFamily="18" charset="0"/>
            </a:endParaRPr>
          </a:p>
          <a:p>
            <a:pPr marL="342900" indent="-342900" rtl="1"/>
            <a:endParaRPr lang="ar-JO" sz="2000" dirty="0">
              <a:solidFill>
                <a:schemeClr val="tx1"/>
              </a:solidFill>
            </a:endParaRPr>
          </a:p>
          <a:p>
            <a:pPr marL="342900" indent="-342900" algn="just" rtl="1">
              <a:buFont typeface="Wingdings" pitchFamily="2" charset="2"/>
              <a:buChar char="Ø"/>
            </a:pPr>
            <a:r>
              <a:rPr lang="ar-JO" sz="2400" dirty="0">
                <a:solidFill>
                  <a:schemeClr val="tx1"/>
                </a:solidFill>
              </a:rPr>
              <a:t>تعزيز نوعية رأس المال</a:t>
            </a:r>
          </a:p>
          <a:p>
            <a:pPr marL="342900" indent="-342900" algn="just" rtl="1">
              <a:buFont typeface="Wingdings" pitchFamily="2" charset="2"/>
              <a:buChar char="Ø"/>
            </a:pPr>
            <a:endParaRPr lang="ar-JO" sz="2400" dirty="0">
              <a:solidFill>
                <a:schemeClr val="tx1"/>
              </a:solidFill>
            </a:endParaRPr>
          </a:p>
          <a:p>
            <a:pPr marL="342900" indent="-342900" algn="just" rtl="1">
              <a:buFont typeface="Wingdings" pitchFamily="2" charset="2"/>
              <a:buChar char="Ø"/>
            </a:pPr>
            <a:r>
              <a:rPr lang="ar-JO" sz="2400" dirty="0">
                <a:solidFill>
                  <a:schemeClr val="tx1"/>
                </a:solidFill>
              </a:rPr>
              <a:t>اضافة هامش تحفظي وهامش دورة الاعمال لتعزيز راس المال</a:t>
            </a:r>
          </a:p>
          <a:p>
            <a:pPr marL="342900" indent="-342900" algn="just" rtl="1">
              <a:buFont typeface="Wingdings" pitchFamily="2" charset="2"/>
              <a:buChar char="Ø"/>
            </a:pPr>
            <a:endParaRPr lang="ar-JO" sz="2400" dirty="0">
              <a:solidFill>
                <a:schemeClr val="tx1"/>
              </a:solidFill>
            </a:endParaRPr>
          </a:p>
          <a:p>
            <a:pPr marL="342900" indent="-342900" algn="just" rtl="1">
              <a:buFont typeface="Wingdings" pitchFamily="2" charset="2"/>
              <a:buChar char="Ø"/>
            </a:pPr>
            <a:r>
              <a:rPr lang="ar-JO" sz="2400" dirty="0">
                <a:solidFill>
                  <a:schemeClr val="tx1"/>
                </a:solidFill>
              </a:rPr>
              <a:t>العودة الى استخدام نسبة الرافعة المالية </a:t>
            </a:r>
            <a:r>
              <a:rPr lang="en-US" sz="2400" dirty="0">
                <a:solidFill>
                  <a:schemeClr val="tx1"/>
                </a:solidFill>
              </a:rPr>
              <a:t>Leverage Ratio</a:t>
            </a:r>
            <a:r>
              <a:rPr lang="ar-JO" sz="2400" dirty="0">
                <a:solidFill>
                  <a:schemeClr val="tx1"/>
                </a:solidFill>
              </a:rPr>
              <a:t> بعد اجراء بعض التعديلات عليها</a:t>
            </a:r>
          </a:p>
          <a:p>
            <a:pPr marL="342900" indent="-342900" algn="just" rtl="1">
              <a:buFont typeface="Wingdings" pitchFamily="2" charset="2"/>
              <a:buChar char="Ø"/>
            </a:pPr>
            <a:endParaRPr lang="ar-JO" sz="2400" dirty="0">
              <a:solidFill>
                <a:schemeClr val="tx1"/>
              </a:solidFill>
            </a:endParaRPr>
          </a:p>
          <a:p>
            <a:pPr marL="342900" indent="-342900" algn="just" rtl="1">
              <a:buFont typeface="Wingdings" pitchFamily="2" charset="2"/>
              <a:buChar char="Ø"/>
            </a:pPr>
            <a:r>
              <a:rPr lang="ar-JO" sz="2400" dirty="0">
                <a:solidFill>
                  <a:schemeClr val="tx1"/>
                </a:solidFill>
              </a:rPr>
              <a:t>استخدام نسب معيارية لمراقبة سيولة البنوك</a:t>
            </a:r>
          </a:p>
          <a:p>
            <a:pPr marL="342900" indent="-342900" algn="just" rtl="1">
              <a:buFont typeface="Wingdings" pitchFamily="2" charset="2"/>
              <a:buChar char="Ø"/>
            </a:pPr>
            <a:endParaRPr lang="ar-JO" sz="2400" dirty="0">
              <a:solidFill>
                <a:schemeClr val="tx1"/>
              </a:solidFill>
            </a:endParaRPr>
          </a:p>
          <a:p>
            <a:pPr marL="342900" indent="-342900" algn="just" rtl="1">
              <a:buFont typeface="Wingdings" pitchFamily="2" charset="2"/>
              <a:buChar char="Ø"/>
            </a:pPr>
            <a:r>
              <a:rPr lang="ar-JO" sz="2400" dirty="0">
                <a:solidFill>
                  <a:schemeClr val="tx1"/>
                </a:solidFill>
              </a:rPr>
              <a:t>رفع أوزان المخاطر للادوات الاستثمارية المعقدة( مرتفعة المخاطر)</a:t>
            </a:r>
          </a:p>
          <a:p>
            <a:pPr marL="342900" indent="-342900" algn="just" rtl="1"/>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ar-JO" sz="3200" smtClean="0"/>
              <a:t>التدفقات النقدية الصادرة من </a:t>
            </a:r>
            <a:r>
              <a:rPr lang="ar-SA" sz="3200" smtClean="0"/>
              <a:t>التمويل المغطى بضمانات</a:t>
            </a:r>
            <a:endParaRPr lang="en-GB" sz="3200" smtClean="0"/>
          </a:p>
        </p:txBody>
      </p:sp>
      <p:sp>
        <p:nvSpPr>
          <p:cNvPr id="51203" name="Rectangle 3"/>
          <p:cNvSpPr>
            <a:spLocks noGrp="1" noChangeArrowheads="1"/>
          </p:cNvSpPr>
          <p:nvPr>
            <p:ph idx="1"/>
          </p:nvPr>
        </p:nvSpPr>
        <p:spPr/>
        <p:txBody>
          <a:bodyPr/>
          <a:lstStyle/>
          <a:p>
            <a:pPr marL="609600" indent="-609600" eaLnBrk="1" hangingPunct="1">
              <a:buFontTx/>
              <a:buAutoNum type="arabicPeriod"/>
            </a:pPr>
            <a:r>
              <a:rPr lang="ar-SA" smtClean="0"/>
              <a:t>التمويل المغطى بضمانات من الاصول من الدرجة الاولى </a:t>
            </a:r>
            <a:r>
              <a:rPr lang="ar-JO" smtClean="0"/>
              <a:t>0%</a:t>
            </a:r>
          </a:p>
          <a:p>
            <a:pPr marL="609600" indent="-609600" eaLnBrk="1" hangingPunct="1">
              <a:buFontTx/>
              <a:buAutoNum type="arabicPeriod"/>
            </a:pPr>
            <a:r>
              <a:rPr lang="ar-SA" smtClean="0"/>
              <a:t>التمويل المغطى بضمانات من الاصول من الدرجة الثانية </a:t>
            </a:r>
            <a:r>
              <a:rPr lang="ar-JO" smtClean="0"/>
              <a:t>15%</a:t>
            </a:r>
          </a:p>
          <a:p>
            <a:pPr marL="609600" indent="-609600" eaLnBrk="1" hangingPunct="1">
              <a:buFontTx/>
              <a:buAutoNum type="arabicPeriod"/>
            </a:pPr>
            <a:r>
              <a:rPr lang="ar-SA" smtClean="0"/>
              <a:t>تمويل مغطى بضمانات </a:t>
            </a:r>
            <a:r>
              <a:rPr lang="ar-JO" smtClean="0"/>
              <a:t>لحكومات او بنوك مركزية لها وزن ترجيحي 20% او اقل        25  %</a:t>
            </a:r>
          </a:p>
          <a:p>
            <a:pPr marL="609600" indent="-609600" eaLnBrk="1" hangingPunct="1">
              <a:buFontTx/>
              <a:buAutoNum type="arabicPeriod"/>
            </a:pPr>
            <a:r>
              <a:rPr lang="ar-SA" smtClean="0"/>
              <a:t>تمويل مغطى بضمانات لجهات اخرى </a:t>
            </a:r>
            <a:r>
              <a:rPr lang="ar-JO" smtClean="0"/>
              <a:t>100%</a:t>
            </a:r>
            <a:endParaRPr lang="en-GB"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JO" dirty="0" smtClean="0"/>
              <a:t>التدفقات النقدية الواردة </a:t>
            </a:r>
            <a:endParaRPr lang="en-GB" dirty="0"/>
          </a:p>
        </p:txBody>
      </p:sp>
      <p:sp>
        <p:nvSpPr>
          <p:cNvPr id="2" name="Content Placeholder 1"/>
          <p:cNvSpPr>
            <a:spLocks noGrp="1"/>
          </p:cNvSpPr>
          <p:nvPr>
            <p:ph idx="1"/>
          </p:nvPr>
        </p:nvSpPr>
        <p:spPr/>
        <p:txBody>
          <a:bodyPr>
            <a:normAutofit fontScale="92500" lnSpcReduction="10000"/>
          </a:bodyPr>
          <a:lstStyle/>
          <a:p>
            <a:r>
              <a:rPr lang="ar-JO" dirty="0" smtClean="0"/>
              <a:t>معكوس اتفاقية إعادة الشراء مقابل :</a:t>
            </a:r>
          </a:p>
          <a:p>
            <a:pPr marL="850392" lvl="1" indent="-457200">
              <a:buFont typeface="+mj-lt"/>
              <a:buAutoNum type="arabicPeriod"/>
            </a:pPr>
            <a:r>
              <a:rPr lang="ar-JO" dirty="0" smtClean="0"/>
              <a:t>أصول من الدرجة الأولى</a:t>
            </a:r>
          </a:p>
          <a:p>
            <a:pPr marL="850392" lvl="1" indent="-457200">
              <a:buFont typeface="+mj-lt"/>
              <a:buAutoNum type="arabicPeriod"/>
            </a:pPr>
            <a:r>
              <a:rPr lang="ar-JO" dirty="0" smtClean="0"/>
              <a:t>أصول من الدرجة الثانية</a:t>
            </a:r>
          </a:p>
          <a:p>
            <a:pPr marL="850392" lvl="1" indent="-457200">
              <a:buFont typeface="+mj-lt"/>
              <a:buAutoNum type="arabicPeriod"/>
            </a:pPr>
            <a:r>
              <a:rPr lang="ar-JO" dirty="0" smtClean="0"/>
              <a:t> أصول أخرى</a:t>
            </a:r>
          </a:p>
          <a:p>
            <a:r>
              <a:rPr lang="ar-JO" dirty="0" smtClean="0"/>
              <a:t>الودائع التشغيلية لدى مؤسسات مالية </a:t>
            </a:r>
          </a:p>
          <a:p>
            <a:r>
              <a:rPr lang="ar-JO" dirty="0" smtClean="0"/>
              <a:t>الذمم المدينة على الأفراد</a:t>
            </a:r>
          </a:p>
          <a:p>
            <a:r>
              <a:rPr lang="ar-JO" dirty="0" smtClean="0"/>
              <a:t>التدفقات من مؤسسات غير مالية </a:t>
            </a:r>
          </a:p>
          <a:p>
            <a:r>
              <a:rPr lang="ar-JO" dirty="0" smtClean="0"/>
              <a:t>التدفقات من مؤسسات مالية </a:t>
            </a:r>
          </a:p>
          <a:p>
            <a:r>
              <a:rPr lang="ar-JO" dirty="0" smtClean="0"/>
              <a:t>إيرادات نقدية أخرى  </a:t>
            </a:r>
          </a:p>
          <a:p>
            <a:endParaRPr lang="en-GB"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ctrTitle"/>
          </p:nvPr>
        </p:nvSpPr>
        <p:spPr/>
        <p:txBody>
          <a:bodyPr/>
          <a:lstStyle/>
          <a:p>
            <a:pPr algn="ctr" eaLnBrk="1" hangingPunct="1"/>
            <a:r>
              <a:rPr lang="ar-JO" dirty="0" smtClean="0"/>
              <a:t>نسبة التمويل الصافي المستقر</a:t>
            </a:r>
            <a:br>
              <a:rPr lang="ar-JO" dirty="0" smtClean="0"/>
            </a:br>
            <a:r>
              <a:rPr lang="ar-JO" dirty="0" smtClean="0"/>
              <a:t> </a:t>
            </a:r>
            <a:r>
              <a:rPr lang="en-US" dirty="0" smtClean="0"/>
              <a:t>Net Stable Funding Ratio</a:t>
            </a:r>
          </a:p>
        </p:txBody>
      </p:sp>
      <p:sp>
        <p:nvSpPr>
          <p:cNvPr id="53251" name="Rectangle 5"/>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ar-JO" sz="3200" dirty="0" smtClean="0"/>
              <a:t>نسبة التمويل الصافي المستقر </a:t>
            </a:r>
            <a:br>
              <a:rPr lang="ar-JO" sz="3200" dirty="0" smtClean="0"/>
            </a:br>
            <a:r>
              <a:rPr lang="en-US" sz="3200" dirty="0" smtClean="0"/>
              <a:t>Net Stable Funding Ratio</a:t>
            </a:r>
          </a:p>
        </p:txBody>
      </p:sp>
      <p:sp>
        <p:nvSpPr>
          <p:cNvPr id="54275" name="Rectangle 3"/>
          <p:cNvSpPr>
            <a:spLocks noGrp="1" noChangeArrowheads="1"/>
          </p:cNvSpPr>
          <p:nvPr>
            <p:ph idx="1"/>
          </p:nvPr>
        </p:nvSpPr>
        <p:spPr/>
        <p:txBody>
          <a:bodyPr/>
          <a:lstStyle/>
          <a:p>
            <a:pPr eaLnBrk="1" hangingPunct="1"/>
            <a:r>
              <a:rPr lang="ar-JO" dirty="0" smtClean="0"/>
              <a:t>تمثل نسبة الأصول التي يجب أن تدعم بتمويل مستقر.</a:t>
            </a:r>
          </a:p>
          <a:p>
            <a:pPr eaLnBrk="1" hangingPunct="1">
              <a:buFontTx/>
              <a:buNone/>
            </a:pPr>
            <a:endParaRPr lang="ar-JO" dirty="0" smtClean="0"/>
          </a:p>
          <a:p>
            <a:pPr algn="ctr" eaLnBrk="1" hangingPunct="1">
              <a:buFontTx/>
              <a:buNone/>
            </a:pPr>
            <a:r>
              <a:rPr lang="en-US" u="sng" dirty="0" smtClean="0"/>
              <a:t>المبلغ المتاح من التمويل المستقر</a:t>
            </a:r>
            <a:r>
              <a:rPr lang="en-US" dirty="0" smtClean="0"/>
              <a:t>   ≤  </a:t>
            </a:r>
            <a:r>
              <a:rPr lang="ar-SA" dirty="0" smtClean="0"/>
              <a:t>100</a:t>
            </a:r>
            <a:r>
              <a:rPr lang="en-US" dirty="0" smtClean="0"/>
              <a:t>٪ </a:t>
            </a:r>
            <a:r>
              <a:rPr lang="en-US" b="1" dirty="0" smtClean="0"/>
              <a:t>NSFR</a:t>
            </a:r>
            <a:endParaRPr lang="ar-JO" b="1" dirty="0" smtClean="0"/>
          </a:p>
          <a:p>
            <a:pPr eaLnBrk="1" hangingPunct="1">
              <a:buFontTx/>
              <a:buNone/>
            </a:pPr>
            <a:r>
              <a:rPr lang="ar-JO" b="1" dirty="0" smtClean="0"/>
              <a:t>          </a:t>
            </a:r>
            <a:r>
              <a:rPr lang="en-US" dirty="0" smtClean="0"/>
              <a:t>مبلغ التمويل المستقر المطلوب</a:t>
            </a:r>
          </a:p>
          <a:p>
            <a:pPr eaLnBrk="1" hangingPunct="1"/>
            <a:r>
              <a:rPr lang="ar-JO" dirty="0" smtClean="0"/>
              <a:t>التمويل المستقر : يمثل جزء من حقوق المساهمين و المطلوبات المتوقع ان تكون مصدر تمويل جيد لمدة تزيد عن سنة ضمن ظروف محددة.</a:t>
            </a:r>
            <a:endParaRPr 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z="3200" dirty="0" err="1" smtClean="0"/>
              <a:t>المبالغ</a:t>
            </a:r>
            <a:r>
              <a:rPr lang="en-US" sz="3200" dirty="0" smtClean="0"/>
              <a:t> </a:t>
            </a:r>
            <a:r>
              <a:rPr lang="en-US" sz="3200" dirty="0" err="1" smtClean="0"/>
              <a:t>المتاحة</a:t>
            </a:r>
            <a:r>
              <a:rPr lang="en-US" sz="3200" dirty="0" smtClean="0"/>
              <a:t> من التمويل المستقر</a:t>
            </a:r>
            <a:r>
              <a:rPr lang="ar-JO" sz="3200" dirty="0" smtClean="0"/>
              <a:t/>
            </a:r>
            <a:br>
              <a:rPr lang="ar-JO" sz="3200" dirty="0" smtClean="0"/>
            </a:br>
            <a:r>
              <a:rPr lang="en-US" sz="3200" dirty="0" smtClean="0"/>
              <a:t> Available amount of stable funding </a:t>
            </a:r>
          </a:p>
        </p:txBody>
      </p:sp>
      <p:sp>
        <p:nvSpPr>
          <p:cNvPr id="55299" name="Rectangle 3"/>
          <p:cNvSpPr>
            <a:spLocks noGrp="1" noChangeArrowheads="1"/>
          </p:cNvSpPr>
          <p:nvPr>
            <p:ph idx="1"/>
          </p:nvPr>
        </p:nvSpPr>
        <p:spPr/>
        <p:txBody>
          <a:bodyPr/>
          <a:lstStyle/>
          <a:p>
            <a:pPr marL="533400" indent="-533400" eaLnBrk="1" hangingPunct="1">
              <a:buFontTx/>
              <a:buAutoNum type="arabicPeriod"/>
            </a:pPr>
            <a:r>
              <a:rPr lang="ar-JO" smtClean="0"/>
              <a:t>رأس المال </a:t>
            </a:r>
          </a:p>
          <a:p>
            <a:pPr marL="533400" indent="-533400" eaLnBrk="1" hangingPunct="1">
              <a:buFontTx/>
              <a:buAutoNum type="arabicPeriod"/>
            </a:pPr>
            <a:r>
              <a:rPr lang="ar-JO" smtClean="0"/>
              <a:t>الاسهم الممتازة بفترة استحقاق تزيد عن سنة </a:t>
            </a:r>
          </a:p>
          <a:p>
            <a:pPr marL="533400" indent="-533400" eaLnBrk="1" hangingPunct="1">
              <a:buFontTx/>
              <a:buAutoNum type="arabicPeriod"/>
            </a:pPr>
            <a:r>
              <a:rPr lang="ar-JO" smtClean="0"/>
              <a:t>المطلوبات بفترة استحقاق تزيد عن سنة </a:t>
            </a:r>
          </a:p>
          <a:p>
            <a:pPr marL="533400" indent="-533400" eaLnBrk="1" hangingPunct="1">
              <a:buFontTx/>
              <a:buAutoNum type="arabicPeriod"/>
            </a:pPr>
            <a:r>
              <a:rPr lang="ar-JO" smtClean="0"/>
              <a:t>جزء من ودائع تحت الطلب او لأجل تستحق خلال سنة و من المتوقع ان تظل اكثر من سنة </a:t>
            </a:r>
          </a:p>
          <a:p>
            <a:pPr marL="533400" indent="-533400" eaLnBrk="1" hangingPunct="1">
              <a:buFontTx/>
              <a:buAutoNum type="arabicPeriod"/>
            </a:pPr>
            <a:r>
              <a:rPr lang="ar-JO" smtClean="0"/>
              <a:t>التمويل الذي يستحق لفترة اقل من سنة و من المتوقع ان يظل لفترة اكثر من سنة </a:t>
            </a:r>
            <a:endParaRPr lang="en-GB"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sz="3200" dirty="0" err="1" smtClean="0"/>
              <a:t>المبالغ</a:t>
            </a:r>
            <a:r>
              <a:rPr lang="en-US" sz="3200" dirty="0" smtClean="0"/>
              <a:t> </a:t>
            </a:r>
            <a:r>
              <a:rPr lang="en-US" sz="3200" dirty="0" err="1" smtClean="0"/>
              <a:t>المتاحة</a:t>
            </a:r>
            <a:r>
              <a:rPr lang="en-US" sz="3200" dirty="0" smtClean="0"/>
              <a:t> من التمويل المستقر</a:t>
            </a:r>
            <a:r>
              <a:rPr lang="ar-JO" sz="3200" dirty="0" smtClean="0"/>
              <a:t/>
            </a:r>
            <a:br>
              <a:rPr lang="ar-JO" sz="3200" dirty="0" smtClean="0"/>
            </a:br>
            <a:r>
              <a:rPr lang="en-US" sz="3200" dirty="0" smtClean="0"/>
              <a:t> Available amount of stable funding</a:t>
            </a:r>
          </a:p>
        </p:txBody>
      </p:sp>
      <p:sp>
        <p:nvSpPr>
          <p:cNvPr id="56323" name="Rectangle 3"/>
          <p:cNvSpPr>
            <a:spLocks noGrp="1" noChangeArrowheads="1"/>
          </p:cNvSpPr>
          <p:nvPr>
            <p:ph idx="1"/>
          </p:nvPr>
        </p:nvSpPr>
        <p:spPr>
          <a:xfrm>
            <a:off x="609600" y="1600200"/>
            <a:ext cx="8229600" cy="4754563"/>
          </a:xfrm>
        </p:spPr>
        <p:txBody>
          <a:bodyPr/>
          <a:lstStyle/>
          <a:p>
            <a:pPr marL="533400" indent="-533400" eaLnBrk="1" hangingPunct="1">
              <a:lnSpc>
                <a:spcPct val="80000"/>
              </a:lnSpc>
            </a:pPr>
            <a:r>
              <a:rPr lang="ar-JO" sz="2400" b="1" u="sng" dirty="0" smtClean="0"/>
              <a:t>وزن 100% :</a:t>
            </a:r>
          </a:p>
          <a:p>
            <a:pPr marL="914400" lvl="1" indent="-457200" eaLnBrk="1" hangingPunct="1">
              <a:lnSpc>
                <a:spcPct val="80000"/>
              </a:lnSpc>
              <a:buFontTx/>
              <a:buAutoNum type="arabicPeriod"/>
            </a:pPr>
            <a:r>
              <a:rPr lang="ar-JO" sz="2000" dirty="0" err="1" smtClean="0"/>
              <a:t>اجمالي</a:t>
            </a:r>
            <a:r>
              <a:rPr lang="ar-JO" sz="2000" dirty="0" smtClean="0"/>
              <a:t> رأس المال التنظيمي (الشريحة الاولى و الثانية )</a:t>
            </a:r>
          </a:p>
          <a:p>
            <a:pPr marL="914400" lvl="1" indent="-457200" eaLnBrk="1" hangingPunct="1">
              <a:lnSpc>
                <a:spcPct val="80000"/>
              </a:lnSpc>
              <a:buFontTx/>
              <a:buAutoNum type="arabicPeriod"/>
            </a:pPr>
            <a:r>
              <a:rPr lang="ar-JO" sz="2000" dirty="0" err="1" smtClean="0"/>
              <a:t>الاسهم</a:t>
            </a:r>
            <a:r>
              <a:rPr lang="ar-JO" sz="2000" dirty="0" smtClean="0"/>
              <a:t> الممتازة الواردة في الشريحة الثانية </a:t>
            </a:r>
            <a:r>
              <a:rPr lang="ar-JO" sz="2000" dirty="0" err="1" smtClean="0"/>
              <a:t>و</a:t>
            </a:r>
            <a:r>
              <a:rPr lang="ar-JO" sz="2000" dirty="0" smtClean="0"/>
              <a:t> التي لها فترة استحقاق </a:t>
            </a:r>
            <a:r>
              <a:rPr lang="ar-JO" sz="2000" dirty="0" err="1" smtClean="0"/>
              <a:t>اكثر</a:t>
            </a:r>
            <a:r>
              <a:rPr lang="ar-JO" sz="2000" dirty="0" smtClean="0"/>
              <a:t> من سنة .</a:t>
            </a:r>
          </a:p>
          <a:p>
            <a:pPr marL="914400" lvl="1" indent="-457200" eaLnBrk="1" hangingPunct="1">
              <a:lnSpc>
                <a:spcPct val="80000"/>
              </a:lnSpc>
              <a:buFontTx/>
              <a:buAutoNum type="arabicPeriod"/>
            </a:pPr>
            <a:r>
              <a:rPr lang="ar-JO" sz="2000" dirty="0" smtClean="0"/>
              <a:t>مطلوبات </a:t>
            </a:r>
            <a:r>
              <a:rPr lang="ar-JO" sz="2000" dirty="0" err="1" smtClean="0"/>
              <a:t>اخرى</a:t>
            </a:r>
            <a:r>
              <a:rPr lang="ar-JO" sz="2000" dirty="0" smtClean="0"/>
              <a:t> لها تاريخ استحقاق </a:t>
            </a:r>
            <a:r>
              <a:rPr lang="ar-JO" sz="2000" dirty="0" err="1" smtClean="0"/>
              <a:t>اكثر</a:t>
            </a:r>
            <a:r>
              <a:rPr lang="ar-JO" sz="2000" smtClean="0"/>
              <a:t> من سنة </a:t>
            </a:r>
            <a:endParaRPr lang="ar-JO" sz="2000" dirty="0" smtClean="0"/>
          </a:p>
          <a:p>
            <a:pPr marL="533400" indent="-533400" eaLnBrk="1" hangingPunct="1">
              <a:lnSpc>
                <a:spcPct val="80000"/>
              </a:lnSpc>
            </a:pPr>
            <a:r>
              <a:rPr lang="ar-JO" sz="2400" b="1" u="sng" dirty="0" smtClean="0"/>
              <a:t>وزن 90%</a:t>
            </a:r>
            <a:r>
              <a:rPr lang="ar-JO" sz="2400" u="sng" dirty="0" smtClean="0"/>
              <a:t> :</a:t>
            </a:r>
          </a:p>
          <a:p>
            <a:pPr marL="914400" lvl="1" indent="-457200" eaLnBrk="1" hangingPunct="1">
              <a:lnSpc>
                <a:spcPct val="80000"/>
              </a:lnSpc>
              <a:buFontTx/>
              <a:buNone/>
            </a:pPr>
            <a:r>
              <a:rPr lang="ar-JO" sz="2000" dirty="0" smtClean="0"/>
              <a:t>ودائع المستقرة تحت الطلب </a:t>
            </a:r>
            <a:r>
              <a:rPr lang="ar-JO" sz="2000" dirty="0" err="1" smtClean="0"/>
              <a:t>او</a:t>
            </a:r>
            <a:r>
              <a:rPr lang="ar-JO" sz="2000" dirty="0" smtClean="0"/>
              <a:t> لأجل لها تاريخ استحقاق اقل من سنة ( افراد او عملاء الاعمال الصغيرة).</a:t>
            </a:r>
          </a:p>
          <a:p>
            <a:pPr marL="533400" indent="-533400" eaLnBrk="1" hangingPunct="1">
              <a:lnSpc>
                <a:spcPct val="80000"/>
              </a:lnSpc>
            </a:pPr>
            <a:r>
              <a:rPr lang="ar-JO" sz="2400" b="1" u="sng" dirty="0" smtClean="0"/>
              <a:t>وزن 80%</a:t>
            </a:r>
            <a:r>
              <a:rPr lang="ar-JO" sz="2400" u="sng" dirty="0" smtClean="0"/>
              <a:t> :</a:t>
            </a:r>
          </a:p>
          <a:p>
            <a:pPr marL="914400" lvl="1" indent="-457200" eaLnBrk="1" hangingPunct="1">
              <a:lnSpc>
                <a:spcPct val="80000"/>
              </a:lnSpc>
              <a:buFontTx/>
              <a:buNone/>
            </a:pPr>
            <a:r>
              <a:rPr lang="ar-JO" sz="2000" dirty="0" smtClean="0"/>
              <a:t>ودائع </a:t>
            </a:r>
            <a:r>
              <a:rPr lang="ar-JO" sz="2000" dirty="0" err="1" smtClean="0"/>
              <a:t>الاقل</a:t>
            </a:r>
            <a:r>
              <a:rPr lang="ar-JO" sz="2000" dirty="0" smtClean="0"/>
              <a:t> استقرار تحت الطلب </a:t>
            </a:r>
            <a:r>
              <a:rPr lang="ar-JO" sz="2000" dirty="0" err="1" smtClean="0"/>
              <a:t>او</a:t>
            </a:r>
            <a:r>
              <a:rPr lang="ar-JO" sz="2000" dirty="0" smtClean="0"/>
              <a:t> لأجل لها تاريخ استحقاق اقل من سنة ( افراد او عملاء الاعمال الصغيرة).</a:t>
            </a:r>
          </a:p>
          <a:p>
            <a:pPr marL="533400" indent="-533400" eaLnBrk="1" hangingPunct="1">
              <a:lnSpc>
                <a:spcPct val="80000"/>
              </a:lnSpc>
            </a:pPr>
            <a:r>
              <a:rPr lang="ar-JO" sz="2400" b="1" u="sng" dirty="0" smtClean="0"/>
              <a:t>وزن 50%</a:t>
            </a:r>
            <a:r>
              <a:rPr lang="ar-JO" sz="2400" u="sng" dirty="0" smtClean="0"/>
              <a:t> :</a:t>
            </a:r>
          </a:p>
          <a:p>
            <a:pPr marL="914400" lvl="1" indent="-457200" eaLnBrk="1" hangingPunct="1">
              <a:lnSpc>
                <a:spcPct val="80000"/>
              </a:lnSpc>
              <a:buFontTx/>
              <a:buNone/>
            </a:pPr>
            <a:r>
              <a:rPr lang="ar-JO" sz="2000" dirty="0" smtClean="0"/>
              <a:t>ودائع تحت الطلب </a:t>
            </a:r>
            <a:r>
              <a:rPr lang="ar-JO" sz="2000" dirty="0" err="1" smtClean="0"/>
              <a:t>او</a:t>
            </a:r>
            <a:r>
              <a:rPr lang="ar-JO" sz="2000" dirty="0" smtClean="0"/>
              <a:t> لأجل لها تاريخ استحقاق اقل من سنة ( شركات كبرى غير مالية و حكومات او بنوك مركزية ).</a:t>
            </a:r>
          </a:p>
          <a:p>
            <a:pPr marL="533400" indent="-533400" eaLnBrk="1" hangingPunct="1">
              <a:lnSpc>
                <a:spcPct val="80000"/>
              </a:lnSpc>
            </a:pPr>
            <a:r>
              <a:rPr lang="ar-JO" sz="2400" b="1" u="sng" dirty="0" smtClean="0"/>
              <a:t>وزن 0%</a:t>
            </a:r>
            <a:r>
              <a:rPr lang="ar-JO" sz="2400" u="sng" dirty="0" smtClean="0"/>
              <a:t> :</a:t>
            </a:r>
          </a:p>
          <a:p>
            <a:pPr marL="914400" lvl="1" indent="-457200" eaLnBrk="1" hangingPunct="1">
              <a:lnSpc>
                <a:spcPct val="80000"/>
              </a:lnSpc>
              <a:buFontTx/>
              <a:buNone/>
            </a:pPr>
            <a:r>
              <a:rPr lang="ar-JO" sz="2000" dirty="0" smtClean="0"/>
              <a:t>أي مطلوبات </a:t>
            </a:r>
            <a:r>
              <a:rPr lang="ar-JO" sz="2000" dirty="0" err="1" smtClean="0"/>
              <a:t>اخرى</a:t>
            </a:r>
            <a:r>
              <a:rPr lang="ar-JO" sz="2000" dirty="0" smtClean="0"/>
              <a:t> .</a:t>
            </a:r>
            <a:endParaRPr lang="en-GB" sz="2000"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marL="685800" indent="-685800" eaLnBrk="1" hangingPunct="1"/>
            <a:r>
              <a:rPr lang="en-US" sz="3200" dirty="0" smtClean="0"/>
              <a:t>مبلغ التمويل المستقر المطلوب</a:t>
            </a:r>
            <a:r>
              <a:rPr lang="ar-JO" sz="3200" dirty="0" smtClean="0"/>
              <a:t/>
            </a:r>
            <a:br>
              <a:rPr lang="ar-JO" sz="3200" dirty="0" smtClean="0"/>
            </a:br>
            <a:r>
              <a:rPr lang="en-US" sz="3200" dirty="0" smtClean="0"/>
              <a:t> Required amount of stable funding</a:t>
            </a:r>
          </a:p>
        </p:txBody>
      </p:sp>
      <p:sp>
        <p:nvSpPr>
          <p:cNvPr id="57347" name="Rectangle 3"/>
          <p:cNvSpPr>
            <a:spLocks noGrp="1" noChangeArrowheads="1"/>
          </p:cNvSpPr>
          <p:nvPr>
            <p:ph idx="1"/>
          </p:nvPr>
        </p:nvSpPr>
        <p:spPr>
          <a:xfrm>
            <a:off x="304800" y="1371600"/>
            <a:ext cx="8534400" cy="4953000"/>
          </a:xfrm>
        </p:spPr>
        <p:txBody>
          <a:bodyPr>
            <a:normAutofit fontScale="92500" lnSpcReduction="10000"/>
          </a:bodyPr>
          <a:lstStyle/>
          <a:p>
            <a:pPr marL="381000" indent="-381000" eaLnBrk="1" hangingPunct="1">
              <a:lnSpc>
                <a:spcPct val="90000"/>
              </a:lnSpc>
            </a:pPr>
            <a:r>
              <a:rPr lang="ar-JO" sz="2000" b="1" u="sng" dirty="0" smtClean="0"/>
              <a:t>وزن 0% :</a:t>
            </a:r>
          </a:p>
          <a:p>
            <a:pPr marL="800100" lvl="1" indent="-342900" eaLnBrk="1" hangingPunct="1">
              <a:lnSpc>
                <a:spcPct val="90000"/>
              </a:lnSpc>
              <a:buFontTx/>
              <a:buAutoNum type="arabicPeriod"/>
            </a:pPr>
            <a:r>
              <a:rPr lang="ar-JO" sz="2000" dirty="0" smtClean="0"/>
              <a:t>النقد المتاح للتصرف</a:t>
            </a:r>
          </a:p>
          <a:p>
            <a:pPr marL="800100" lvl="1" indent="-342900" eaLnBrk="1" hangingPunct="1">
              <a:lnSpc>
                <a:spcPct val="90000"/>
              </a:lnSpc>
              <a:buFontTx/>
              <a:buAutoNum type="arabicPeriod"/>
            </a:pPr>
            <a:r>
              <a:rPr lang="ar-JO" sz="2000" dirty="0" smtClean="0"/>
              <a:t>أدوات مالية قصيرة الأجل غير مغطاة و غير مقيدة التصرف  </a:t>
            </a:r>
            <a:r>
              <a:rPr lang="ar-JO" sz="2000" dirty="0" err="1" smtClean="0"/>
              <a:t>و</a:t>
            </a:r>
            <a:r>
              <a:rPr lang="ar-JO" sz="2000" dirty="0" smtClean="0"/>
              <a:t> التي لها فترة أصلية استحقاق اقل من سنة أو متبقي عليها فترة استحقاق اقل من سنة .</a:t>
            </a:r>
          </a:p>
          <a:p>
            <a:pPr marL="800100" lvl="1" indent="-342900">
              <a:lnSpc>
                <a:spcPct val="90000"/>
              </a:lnSpc>
              <a:buFontTx/>
              <a:buAutoNum type="arabicPeriod"/>
            </a:pPr>
            <a:r>
              <a:rPr lang="ar-JO" sz="2000" dirty="0" smtClean="0"/>
              <a:t>الأدوات المالية مقابل معكوس اتفاقية إعادة الشراء </a:t>
            </a:r>
          </a:p>
          <a:p>
            <a:pPr marL="800100" lvl="1" indent="-342900">
              <a:lnSpc>
                <a:spcPct val="90000"/>
              </a:lnSpc>
              <a:buFontTx/>
              <a:buAutoNum type="arabicPeriod"/>
            </a:pPr>
            <a:r>
              <a:rPr lang="ar-JO" sz="2000" dirty="0" smtClean="0"/>
              <a:t>أدوات مالية لها فترة استحقاق اقل من سنة </a:t>
            </a:r>
          </a:p>
          <a:p>
            <a:pPr marL="800100" lvl="1" indent="-342900" eaLnBrk="1" hangingPunct="1">
              <a:lnSpc>
                <a:spcPct val="90000"/>
              </a:lnSpc>
              <a:buFontTx/>
              <a:buAutoNum type="arabicPeriod"/>
            </a:pPr>
            <a:r>
              <a:rPr lang="ar-JO" sz="2000" dirty="0" smtClean="0"/>
              <a:t>القروض غير المقيدة لمؤسسات مالية متبقي عليها فترة استحقاق اقل من سنة </a:t>
            </a:r>
            <a:r>
              <a:rPr lang="ar-JO" sz="2000" dirty="0" err="1" smtClean="0"/>
              <a:t>و</a:t>
            </a:r>
            <a:r>
              <a:rPr lang="ar-JO" sz="2000" dirty="0" smtClean="0"/>
              <a:t> غير قابلة للتجديد.</a:t>
            </a:r>
          </a:p>
          <a:p>
            <a:pPr marL="381000" indent="-381000" eaLnBrk="1" hangingPunct="1">
              <a:lnSpc>
                <a:spcPct val="90000"/>
              </a:lnSpc>
            </a:pPr>
            <a:r>
              <a:rPr lang="ar-JO" sz="2000" b="1" u="sng" dirty="0" smtClean="0"/>
              <a:t>وزن 5%</a:t>
            </a:r>
            <a:r>
              <a:rPr lang="ar-JO" sz="2000" u="sng" dirty="0" smtClean="0"/>
              <a:t> :</a:t>
            </a:r>
          </a:p>
          <a:p>
            <a:pPr marL="800100" lvl="1" indent="-342900" eaLnBrk="1" hangingPunct="1">
              <a:lnSpc>
                <a:spcPct val="90000"/>
              </a:lnSpc>
              <a:buFontTx/>
              <a:buNone/>
            </a:pPr>
            <a:r>
              <a:rPr lang="ar-JO" sz="2000" dirty="0" smtClean="0"/>
              <a:t>أدوات مالية غير مقيدة متبقي عليها فترة استحقاق اقل من سنة مصدرة من جهات تحمل وزن مخاطر 0%.</a:t>
            </a:r>
          </a:p>
          <a:p>
            <a:pPr marL="381000" indent="-381000" eaLnBrk="1" hangingPunct="1">
              <a:lnSpc>
                <a:spcPct val="90000"/>
              </a:lnSpc>
            </a:pPr>
            <a:r>
              <a:rPr lang="ar-JO" sz="2000" b="1" u="sng" dirty="0" smtClean="0"/>
              <a:t>وزن 20%</a:t>
            </a:r>
            <a:r>
              <a:rPr lang="ar-JO" sz="2000" u="sng" dirty="0" smtClean="0"/>
              <a:t> :</a:t>
            </a:r>
          </a:p>
          <a:p>
            <a:pPr marL="800100" lvl="1" indent="-342900" eaLnBrk="1" hangingPunct="1">
              <a:lnSpc>
                <a:spcPct val="90000"/>
              </a:lnSpc>
              <a:buFontTx/>
              <a:buNone/>
            </a:pPr>
            <a:r>
              <a:rPr lang="ar-JO" sz="2000" dirty="0" smtClean="0"/>
              <a:t>الأدوات مالية غير مقيدة ضمن الأصول من المستوى الثاني.</a:t>
            </a:r>
          </a:p>
          <a:p>
            <a:pPr marL="381000" indent="-381000" eaLnBrk="1" hangingPunct="1">
              <a:lnSpc>
                <a:spcPct val="90000"/>
              </a:lnSpc>
            </a:pPr>
            <a:r>
              <a:rPr lang="ar-JO" sz="2000" b="1" u="sng" dirty="0" smtClean="0"/>
              <a:t>وزن 50%</a:t>
            </a:r>
            <a:r>
              <a:rPr lang="ar-JO" sz="2000" u="sng" dirty="0" smtClean="0"/>
              <a:t> :</a:t>
            </a:r>
          </a:p>
          <a:p>
            <a:pPr marL="800100" lvl="1" indent="-342900">
              <a:lnSpc>
                <a:spcPct val="90000"/>
              </a:lnSpc>
              <a:buFontTx/>
              <a:buAutoNum type="arabicPeriod"/>
            </a:pPr>
            <a:r>
              <a:rPr lang="ar-JO" sz="2000" dirty="0" smtClean="0"/>
              <a:t>أدوات ملكية غير مقيدة او سندات شركات غير مالية مصنفة  </a:t>
            </a:r>
            <a:r>
              <a:rPr lang="en-GB" sz="2000" dirty="0" smtClean="0"/>
              <a:t>A+</a:t>
            </a:r>
            <a:r>
              <a:rPr lang="ar-JO" sz="2000" dirty="0" smtClean="0"/>
              <a:t> الى </a:t>
            </a:r>
            <a:r>
              <a:rPr lang="en-GB" sz="2000" dirty="0" smtClean="0"/>
              <a:t>A- </a:t>
            </a:r>
            <a:r>
              <a:rPr lang="ar-JO" sz="2000" dirty="0" smtClean="0"/>
              <a:t> باستحقاق اقل من سنة </a:t>
            </a:r>
          </a:p>
          <a:p>
            <a:pPr marL="800100" lvl="1" indent="-342900">
              <a:lnSpc>
                <a:spcPct val="90000"/>
              </a:lnSpc>
              <a:buFontTx/>
              <a:buAutoNum type="arabicPeriod"/>
            </a:pPr>
            <a:r>
              <a:rPr lang="ar-JO" sz="2000" dirty="0" smtClean="0"/>
              <a:t>الذهب </a:t>
            </a:r>
          </a:p>
          <a:p>
            <a:pPr marL="800100" lvl="1" indent="-342900">
              <a:lnSpc>
                <a:spcPct val="90000"/>
              </a:lnSpc>
              <a:buFontTx/>
              <a:buAutoNum type="arabicPeriod"/>
            </a:pPr>
            <a:r>
              <a:rPr lang="ar-JO" sz="2000" dirty="0" smtClean="0"/>
              <a:t>قروض لشركات غير مالية </a:t>
            </a:r>
            <a:r>
              <a:rPr lang="ar-JO" sz="2000" dirty="0" err="1" smtClean="0"/>
              <a:t>او</a:t>
            </a:r>
            <a:r>
              <a:rPr lang="ar-JO" sz="2000" dirty="0" smtClean="0"/>
              <a:t> حكومات </a:t>
            </a:r>
            <a:r>
              <a:rPr lang="ar-JO" sz="2000" dirty="0" err="1" smtClean="0"/>
              <a:t>او</a:t>
            </a:r>
            <a:r>
              <a:rPr lang="ar-JO" sz="2000" dirty="0" smtClean="0"/>
              <a:t> بنوك مركزية تستحق خلال فترة اقل من سنة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sz="3200" dirty="0" smtClean="0"/>
              <a:t>مبلغ التمويل المستقر المطلوب</a:t>
            </a:r>
            <a:r>
              <a:rPr lang="ar-JO" sz="3200" dirty="0" smtClean="0"/>
              <a:t/>
            </a:r>
            <a:br>
              <a:rPr lang="ar-JO" sz="3200" dirty="0" smtClean="0"/>
            </a:br>
            <a:r>
              <a:rPr lang="en-US" sz="3200" dirty="0" smtClean="0"/>
              <a:t> Required amount of stable funding</a:t>
            </a:r>
          </a:p>
        </p:txBody>
      </p:sp>
      <p:sp>
        <p:nvSpPr>
          <p:cNvPr id="58371" name="Rectangle 3"/>
          <p:cNvSpPr>
            <a:spLocks noGrp="1" noChangeArrowheads="1"/>
          </p:cNvSpPr>
          <p:nvPr>
            <p:ph idx="1"/>
          </p:nvPr>
        </p:nvSpPr>
        <p:spPr/>
        <p:txBody>
          <a:bodyPr/>
          <a:lstStyle/>
          <a:p>
            <a:pPr marL="533400" indent="-533400" eaLnBrk="1" hangingPunct="1"/>
            <a:r>
              <a:rPr lang="ar-JO" sz="2400" b="1" u="sng" dirty="0" smtClean="0"/>
              <a:t>وزن 65%</a:t>
            </a:r>
            <a:r>
              <a:rPr lang="ar-JO" sz="2400" u="sng" dirty="0" smtClean="0"/>
              <a:t> :</a:t>
            </a:r>
          </a:p>
          <a:p>
            <a:pPr marL="914400" lvl="1" indent="-457200" eaLnBrk="1" hangingPunct="1">
              <a:buFontTx/>
              <a:buAutoNum type="arabicPeriod"/>
            </a:pPr>
            <a:r>
              <a:rPr lang="ar-JO" sz="2000" dirty="0" smtClean="0"/>
              <a:t>القروض السكنية المؤهلة لوزن مخاطر 35%</a:t>
            </a:r>
          </a:p>
          <a:p>
            <a:pPr marL="914400" lvl="1" indent="-457200" eaLnBrk="1" hangingPunct="1">
              <a:buFontTx/>
              <a:buAutoNum type="arabicPeriod"/>
            </a:pPr>
            <a:r>
              <a:rPr lang="ar-JO" sz="2000" dirty="0" smtClean="0"/>
              <a:t>القروض الأخرى ( باستثناء المؤسسات مالية) مؤهلة لوزن مخاطر 35% او اقل</a:t>
            </a:r>
          </a:p>
          <a:p>
            <a:pPr marL="533400" indent="-533400" eaLnBrk="1" hangingPunct="1"/>
            <a:r>
              <a:rPr lang="ar-JO" sz="2400" b="1" u="sng" dirty="0" smtClean="0"/>
              <a:t>وزن 85%</a:t>
            </a:r>
            <a:r>
              <a:rPr lang="ar-JO" sz="2400" u="sng" dirty="0" smtClean="0"/>
              <a:t> :</a:t>
            </a:r>
          </a:p>
          <a:p>
            <a:pPr marL="914400" lvl="1" indent="-457200" eaLnBrk="1" hangingPunct="1">
              <a:buFontTx/>
              <a:buNone/>
            </a:pPr>
            <a:r>
              <a:rPr lang="ar-JO" sz="2000" dirty="0" smtClean="0"/>
              <a:t>قروض للأفراد أو الشركات الصغيرة و لها فترة استحقاق اقل من سنة </a:t>
            </a:r>
          </a:p>
          <a:p>
            <a:pPr marL="533400" indent="-533400" eaLnBrk="1" hangingPunct="1"/>
            <a:r>
              <a:rPr lang="ar-JO" sz="2400" b="1" u="sng" dirty="0" smtClean="0"/>
              <a:t>وزن 100%</a:t>
            </a:r>
            <a:r>
              <a:rPr lang="ar-JO" sz="2400" u="sng" dirty="0" smtClean="0"/>
              <a:t> :</a:t>
            </a:r>
          </a:p>
          <a:p>
            <a:pPr marL="914400" lvl="1" indent="-457200" eaLnBrk="1" hangingPunct="1">
              <a:buFontTx/>
              <a:buNone/>
            </a:pPr>
            <a:r>
              <a:rPr lang="ar-JO" sz="2000" dirty="0" smtClean="0"/>
              <a:t>أي موجودات أخرى </a:t>
            </a:r>
          </a:p>
          <a:p>
            <a:pPr marL="533400" indent="-533400" eaLnBrk="1" hangingPunct="1"/>
            <a:r>
              <a:rPr lang="ar-JO" sz="2400" b="1" u="sng" dirty="0" smtClean="0"/>
              <a:t>بنود خارج الميزانية : </a:t>
            </a:r>
          </a:p>
          <a:p>
            <a:pPr marL="533400" indent="-533400" eaLnBrk="1" hangingPunct="1">
              <a:buFontTx/>
              <a:buAutoNum type="arabicPeriod"/>
            </a:pPr>
            <a:r>
              <a:rPr lang="ar-JO" sz="2000" dirty="0" smtClean="0"/>
              <a:t>سقوف التسهيلات أو السيولة غير المستغلة ( قابلة او غير قابلة للإلغاء ) توزن ب 5%.</a:t>
            </a:r>
          </a:p>
          <a:p>
            <a:pPr marL="533400" indent="-533400" eaLnBrk="1" hangingPunct="1">
              <a:buFontTx/>
              <a:buAutoNum type="arabicPeriod"/>
            </a:pPr>
            <a:r>
              <a:rPr lang="ar-JO" sz="2000" dirty="0" smtClean="0"/>
              <a:t>أي بنود أخرى تعتمد على السلطة الرقابية .</a:t>
            </a:r>
          </a:p>
          <a:p>
            <a:pPr marL="914400" lvl="1" indent="-457200" eaLnBrk="1" hangingPunct="1">
              <a:buFontTx/>
              <a:buNone/>
            </a:pPr>
            <a:endParaRPr lang="ar-JO" sz="2000"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r"/>
            <a:r>
              <a:rPr lang="ar-AE" sz="3200" b="1" smtClean="0"/>
              <a:t>الأثر المتوقع لنسبة السيولة الجديدة على المصارف:</a:t>
            </a:r>
          </a:p>
        </p:txBody>
      </p:sp>
      <p:sp>
        <p:nvSpPr>
          <p:cNvPr id="18435" name="Content Placeholder 2"/>
          <p:cNvSpPr>
            <a:spLocks noGrp="1"/>
          </p:cNvSpPr>
          <p:nvPr>
            <p:ph idx="1"/>
          </p:nvPr>
        </p:nvSpPr>
        <p:spPr/>
        <p:txBody>
          <a:bodyPr/>
          <a:lstStyle/>
          <a:p>
            <a:pPr algn="just" eaLnBrk="1" hangingPunct="1"/>
            <a:r>
              <a:rPr lang="ar-AE" smtClean="0"/>
              <a:t>سيؤدي على الأغلب إلى وجود نقص في التمويل </a:t>
            </a:r>
          </a:p>
          <a:p>
            <a:pPr algn="just" eaLnBrk="1" hangingPunct="1"/>
            <a:r>
              <a:rPr lang="ar-AE" smtClean="0"/>
              <a:t>ارتفاع كلفة التمويل</a:t>
            </a:r>
          </a:p>
          <a:p>
            <a:pPr algn="just" eaLnBrk="1" hangingPunct="1"/>
            <a:r>
              <a:rPr lang="ar-AE" smtClean="0"/>
              <a:t>انخفاض توفر التمويل</a:t>
            </a:r>
          </a:p>
          <a:p>
            <a:pPr algn="just" eaLnBrk="1" hangingPunct="1"/>
            <a:r>
              <a:rPr lang="ar-AE" smtClean="0"/>
              <a:t>ارتفاع المنافسة على الودائع والتمويل المستقر طويل الأجل.</a:t>
            </a:r>
          </a:p>
          <a:p>
            <a:pPr algn="just" eaLnBrk="1" hangingPunct="1"/>
            <a:r>
              <a:rPr lang="ar-AE" smtClean="0"/>
              <a:t>انخفاض نسبة العائد على حسابات رأس المال</a:t>
            </a:r>
          </a:p>
          <a:p>
            <a:pPr algn="just" eaLnBrk="1" hangingPunct="1"/>
            <a:endParaRPr lang="ar-AE" smtClean="0"/>
          </a:p>
        </p:txBody>
      </p:sp>
      <p:sp>
        <p:nvSpPr>
          <p:cNvPr id="4" name="Slide Number Placeholder 3"/>
          <p:cNvSpPr>
            <a:spLocks noGrp="1"/>
          </p:cNvSpPr>
          <p:nvPr>
            <p:ph type="sldNum" sz="quarter" idx="12"/>
          </p:nvPr>
        </p:nvSpPr>
        <p:spPr/>
        <p:txBody>
          <a:bodyPr/>
          <a:lstStyle/>
          <a:p>
            <a:pPr>
              <a:defRPr/>
            </a:pPr>
            <a:fld id="{317558EB-9111-4534-8EF8-282DB4E785B4}" type="slidenum">
              <a:rPr lang="en-US" smtClean="0"/>
              <a:pPr>
                <a:defRPr/>
              </a:pPr>
              <a:t>78</a:t>
            </a:fld>
            <a:endParaRPr lang="en-US"/>
          </a:p>
        </p:txBody>
      </p:sp>
    </p:spTree>
    <p:extLst>
      <p:ext uri="{BB962C8B-B14F-4D97-AF65-F5344CB8AC3E}">
        <p14:creationId xmlns:p14="http://schemas.microsoft.com/office/powerpoint/2010/main" xmlns="" val="31750440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endParaRPr lang="ar-AE" smtClean="0"/>
          </a:p>
        </p:txBody>
      </p:sp>
      <p:sp>
        <p:nvSpPr>
          <p:cNvPr id="19459" name="Content Placeholder 2"/>
          <p:cNvSpPr>
            <a:spLocks noGrp="1"/>
          </p:cNvSpPr>
          <p:nvPr>
            <p:ph idx="1"/>
          </p:nvPr>
        </p:nvSpPr>
        <p:spPr/>
        <p:txBody>
          <a:bodyPr/>
          <a:lstStyle/>
          <a:p>
            <a:pPr algn="just"/>
            <a:r>
              <a:rPr lang="ar-AE" smtClean="0"/>
              <a:t>زيادة الوزن الترجيحي من 20% - 30% للاقتراض بين البنوك</a:t>
            </a:r>
          </a:p>
          <a:p>
            <a:pPr algn="just"/>
            <a:r>
              <a:rPr lang="ar-AE" smtClean="0"/>
              <a:t>نسبة السيولة الجديدة وتطلب من البنوك الاحتفاظ باحتياطي مقابل خطوط الائتمان مثل الاعتمادات والكفالات.</a:t>
            </a:r>
          </a:p>
        </p:txBody>
      </p:sp>
      <p:sp>
        <p:nvSpPr>
          <p:cNvPr id="4" name="Slide Number Placeholder 3"/>
          <p:cNvSpPr>
            <a:spLocks noGrp="1"/>
          </p:cNvSpPr>
          <p:nvPr>
            <p:ph type="sldNum" sz="quarter" idx="12"/>
          </p:nvPr>
        </p:nvSpPr>
        <p:spPr/>
        <p:txBody>
          <a:bodyPr/>
          <a:lstStyle/>
          <a:p>
            <a:pPr>
              <a:defRPr/>
            </a:pPr>
            <a:fld id="{8C29EC28-A3FC-4A2B-81BC-E404A35F8E4A}" type="slidenum">
              <a:rPr lang="en-US" smtClean="0"/>
              <a:pPr>
                <a:defRPr/>
              </a:pPr>
              <a:t>79</a:t>
            </a:fld>
            <a:endParaRPr lang="en-US"/>
          </a:p>
        </p:txBody>
      </p:sp>
    </p:spTree>
    <p:extLst>
      <p:ext uri="{BB962C8B-B14F-4D97-AF65-F5344CB8AC3E}">
        <p14:creationId xmlns:p14="http://schemas.microsoft.com/office/powerpoint/2010/main" xmlns="" val="3594557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E37BB503-622D-42E6-915D-4DAEA5E88434}" type="slidenum">
              <a:rPr lang="en-US"/>
              <a:pPr>
                <a:defRPr/>
              </a:pPr>
              <a:t>8</a:t>
            </a:fld>
            <a:r>
              <a:rPr lang="en-US" dirty="0"/>
              <a:t>-</a:t>
            </a:r>
          </a:p>
        </p:txBody>
      </p:sp>
      <p:sp>
        <p:nvSpPr>
          <p:cNvPr id="4100"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a:p>
            <a:pPr marL="342900" indent="-342900" rtl="1"/>
            <a:r>
              <a:rPr lang="ar-JO" sz="2800" u="sng">
                <a:solidFill>
                  <a:schemeClr val="tx1"/>
                </a:solidFill>
              </a:rPr>
              <a:t>التعديل الأول:</a:t>
            </a:r>
            <a:r>
              <a:rPr lang="ar-JO" sz="2800">
                <a:solidFill>
                  <a:schemeClr val="tx1"/>
                </a:solidFill>
              </a:rPr>
              <a:t> </a:t>
            </a:r>
            <a:endParaRPr lang="en-US" sz="2000" dirty="0">
              <a:solidFill>
                <a:schemeClr val="tx1"/>
              </a:solidFill>
            </a:endParaRPr>
          </a:p>
          <a:p>
            <a:pPr marL="342900" indent="-342900" rtl="1"/>
            <a:r>
              <a:rPr lang="ar-JO" sz="2000">
                <a:solidFill>
                  <a:schemeClr val="tx1"/>
                </a:solidFill>
              </a:rPr>
              <a:t>رفع الحد الأدنى من رأس المال عالي الجودة </a:t>
            </a:r>
            <a:r>
              <a:rPr lang="en-US" sz="2000" dirty="0">
                <a:solidFill>
                  <a:schemeClr val="tx1"/>
                </a:solidFill>
              </a:rPr>
              <a:t> (Common Equity)</a:t>
            </a:r>
            <a:r>
              <a:rPr lang="ar-JO" sz="2000">
                <a:solidFill>
                  <a:schemeClr val="tx1"/>
                </a:solidFill>
              </a:rPr>
              <a:t>[الذي يتكون من أسهم عادية </a:t>
            </a:r>
            <a:r>
              <a:rPr lang="en-US" sz="2000" dirty="0">
                <a:solidFill>
                  <a:schemeClr val="tx1"/>
                </a:solidFill>
              </a:rPr>
              <a:t>(Common Shares)</a:t>
            </a:r>
            <a:r>
              <a:rPr lang="ar-JO" sz="2000">
                <a:solidFill>
                  <a:schemeClr val="tx1"/>
                </a:solidFill>
              </a:rPr>
              <a:t> + الاحتياطيات والأرباح المدورة] من </a:t>
            </a:r>
            <a:r>
              <a:rPr lang="en-US" sz="2000" dirty="0">
                <a:solidFill>
                  <a:schemeClr val="tx1"/>
                </a:solidFill>
              </a:rPr>
              <a:t>2%</a:t>
            </a:r>
            <a:r>
              <a:rPr lang="ar-JO" sz="2000">
                <a:solidFill>
                  <a:schemeClr val="tx1"/>
                </a:solidFill>
              </a:rPr>
              <a:t> من الموجودات المرجحة بالمخاطر إلى (</a:t>
            </a:r>
            <a:r>
              <a:rPr lang="en-US" sz="2000" dirty="0">
                <a:solidFill>
                  <a:schemeClr val="tx1"/>
                </a:solidFill>
              </a:rPr>
              <a:t>3.5%</a:t>
            </a:r>
            <a:r>
              <a:rPr lang="ar-JO" sz="2000">
                <a:solidFill>
                  <a:schemeClr val="tx1"/>
                </a:solidFill>
              </a:rPr>
              <a:t>) في عام 2013 ثم إلى (</a:t>
            </a:r>
            <a:r>
              <a:rPr lang="en-US" sz="2000" dirty="0">
                <a:solidFill>
                  <a:schemeClr val="tx1"/>
                </a:solidFill>
              </a:rPr>
              <a:t>4%</a:t>
            </a:r>
            <a:r>
              <a:rPr lang="ar-JO" sz="2000">
                <a:solidFill>
                  <a:schemeClr val="tx1"/>
                </a:solidFill>
              </a:rPr>
              <a:t>) في عام 2014 ثم إلى (</a:t>
            </a:r>
            <a:r>
              <a:rPr lang="en-US" sz="2000" dirty="0">
                <a:solidFill>
                  <a:schemeClr val="tx1"/>
                </a:solidFill>
              </a:rPr>
              <a:t>4.5%</a:t>
            </a:r>
            <a:r>
              <a:rPr lang="ar-JO" sz="2000">
                <a:solidFill>
                  <a:schemeClr val="tx1"/>
                </a:solidFill>
              </a:rPr>
              <a:t>) في عام 2015.</a:t>
            </a:r>
            <a:endParaRPr lang="en-US" sz="2000" dirty="0">
              <a:solidFill>
                <a:schemeClr val="tx1"/>
              </a:solidFill>
            </a:endParaRPr>
          </a:p>
          <a:p>
            <a:pPr marL="342900" indent="-342900" rtl="1"/>
            <a:endParaRPr lang="en-US" sz="2000" u="sng" dirty="0">
              <a:solidFill>
                <a:schemeClr val="tx1"/>
              </a:solidFill>
            </a:endParaRPr>
          </a:p>
          <a:p>
            <a:pPr marL="342900" indent="-342900" algn="just" rtl="1">
              <a:lnSpc>
                <a:spcPct val="80000"/>
              </a:lnSpc>
              <a:spcBef>
                <a:spcPct val="20000"/>
              </a:spcBef>
              <a:buClr>
                <a:schemeClr val="accent1"/>
              </a:buClr>
              <a:buSzPct val="65000"/>
              <a:buFont typeface="Wingdings" pitchFamily="2" charset="2"/>
              <a:buChar char="n"/>
            </a:pPr>
            <a:endParaRPr lang="ar-SA" sz="2600" b="0">
              <a:solidFill>
                <a:schemeClr val="tx1"/>
              </a:solidFill>
              <a:latin typeface="Arial" pitchFamily="34" charset="0"/>
              <a:cs typeface="Simplified Arabic" pitchFamily="2" charset="-78"/>
            </a:endParaRPr>
          </a:p>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ar-JO" sz="3200" dirty="0" smtClean="0"/>
              <a:t>الرافعة المالية</a:t>
            </a:r>
            <a:br>
              <a:rPr lang="ar-JO" sz="3200" dirty="0" smtClean="0"/>
            </a:br>
            <a:r>
              <a:rPr lang="ar-JO" sz="3200" dirty="0" smtClean="0"/>
              <a:t> </a:t>
            </a:r>
            <a:r>
              <a:rPr lang="en-US" sz="3200" dirty="0" smtClean="0"/>
              <a:t>Leverage Ratio</a:t>
            </a:r>
          </a:p>
        </p:txBody>
      </p:sp>
      <p:sp>
        <p:nvSpPr>
          <p:cNvPr id="60419" name="Rectangle 3"/>
          <p:cNvSpPr>
            <a:spLocks noGrp="1" noChangeArrowheads="1"/>
          </p:cNvSpPr>
          <p:nvPr>
            <p:ph idx="1"/>
          </p:nvPr>
        </p:nvSpPr>
        <p:spPr/>
        <p:txBody>
          <a:bodyPr/>
          <a:lstStyle/>
          <a:p>
            <a:pPr eaLnBrk="1" hangingPunct="1"/>
            <a:r>
              <a:rPr lang="ar-JO" dirty="0" smtClean="0"/>
              <a:t>من احد الأسباب الرئيسية للازمة المالية هو ارتفاع الرافعة المالية لبعض البنوك .</a:t>
            </a:r>
          </a:p>
          <a:p>
            <a:pPr eaLnBrk="1" hangingPunct="1"/>
            <a:r>
              <a:rPr lang="ar-JO" dirty="0" smtClean="0"/>
              <a:t>3% من الأصول داخل و خارج الميزانية مقسومة على راس المال الأساسي (</a:t>
            </a:r>
            <a:r>
              <a:rPr lang="en-US" dirty="0" smtClean="0"/>
              <a:t>CET1</a:t>
            </a:r>
            <a:r>
              <a:rPr lang="ar-JO" dirty="0" smtClean="0"/>
              <a:t>و </a:t>
            </a:r>
            <a:r>
              <a:rPr lang="en-US" dirty="0" smtClean="0"/>
              <a:t>AT1</a:t>
            </a:r>
            <a:r>
              <a:rPr lang="ar-JO" dirty="0" smtClean="0"/>
              <a:t>) :</a:t>
            </a:r>
          </a:p>
          <a:p>
            <a:pPr marL="624078" indent="-514350" eaLnBrk="1" hangingPunct="1">
              <a:buNone/>
            </a:pPr>
            <a:r>
              <a:rPr lang="ar-JO" b="1" u="sng" dirty="0" smtClean="0"/>
              <a:t>راس المال الأساسي :</a:t>
            </a:r>
          </a:p>
          <a:p>
            <a:pPr marL="624078" indent="-514350" eaLnBrk="1" hangingPunct="1">
              <a:buFont typeface="+mj-lt"/>
              <a:buAutoNum type="arabicPeriod"/>
            </a:pPr>
            <a:r>
              <a:rPr lang="ar-JO" dirty="0" smtClean="0"/>
              <a:t> حسب تعليمات بازل </a:t>
            </a:r>
            <a:r>
              <a:rPr lang="en-US" dirty="0" smtClean="0"/>
              <a:t>III</a:t>
            </a:r>
            <a:r>
              <a:rPr lang="ar-JO" dirty="0" smtClean="0"/>
              <a:t> .</a:t>
            </a:r>
          </a:p>
          <a:p>
            <a:pPr marL="624078" indent="-514350" eaLnBrk="1" hangingPunct="1">
              <a:buFont typeface="+mj-lt"/>
              <a:buAutoNum type="arabicPeriod"/>
            </a:pPr>
            <a:r>
              <a:rPr lang="ar-JO" dirty="0" smtClean="0"/>
              <a:t>أي استثمارات تم طرحا من راس المال التنظيمي الأساسي تطرح من الأصول داخل الميزانية أو خارجها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ar-JO" sz="4400" dirty="0" smtClean="0"/>
              <a:t>الرافعة المالية</a:t>
            </a:r>
            <a:br>
              <a:rPr lang="ar-JO" sz="4400" dirty="0" smtClean="0"/>
            </a:br>
            <a:r>
              <a:rPr lang="ar-JO" sz="4400" dirty="0" smtClean="0"/>
              <a:t> </a:t>
            </a:r>
            <a:r>
              <a:rPr lang="en-US" sz="4400" dirty="0" smtClean="0"/>
              <a:t>Leverage Ratio</a:t>
            </a:r>
            <a:endParaRPr lang="en-GB" dirty="0"/>
          </a:p>
        </p:txBody>
      </p:sp>
      <p:sp>
        <p:nvSpPr>
          <p:cNvPr id="2" name="Content Placeholder 1"/>
          <p:cNvSpPr>
            <a:spLocks noGrp="1"/>
          </p:cNvSpPr>
          <p:nvPr>
            <p:ph idx="1"/>
          </p:nvPr>
        </p:nvSpPr>
        <p:spPr/>
        <p:txBody>
          <a:bodyPr>
            <a:normAutofit fontScale="92500"/>
          </a:bodyPr>
          <a:lstStyle/>
          <a:p>
            <a:r>
              <a:rPr lang="ar-JO" b="1" u="sng" dirty="0" smtClean="0"/>
              <a:t>الأصول داخل الميزانية :</a:t>
            </a:r>
          </a:p>
          <a:p>
            <a:pPr marL="624078" indent="-514350">
              <a:buFont typeface="+mj-lt"/>
              <a:buAutoNum type="arabicPeriod"/>
            </a:pPr>
            <a:r>
              <a:rPr lang="ar-JO" dirty="0" smtClean="0"/>
              <a:t>القيمة المحاسبية للأصول .</a:t>
            </a:r>
          </a:p>
          <a:p>
            <a:pPr marL="624078" indent="-514350">
              <a:buFont typeface="+mj-lt"/>
              <a:buAutoNum type="arabicPeriod"/>
            </a:pPr>
            <a:r>
              <a:rPr lang="ar-JO" dirty="0" smtClean="0"/>
              <a:t>التسهيلات بالصافي ( مطروحا منها المخصصات و الفوائد المعلقة).</a:t>
            </a:r>
          </a:p>
          <a:p>
            <a:pPr marL="624078" indent="-514350">
              <a:buFont typeface="+mj-lt"/>
              <a:buAutoNum type="arabicPeriod"/>
            </a:pPr>
            <a:r>
              <a:rPr lang="ar-JO" dirty="0" smtClean="0"/>
              <a:t>غير مسموح استخدام المخففات .</a:t>
            </a:r>
          </a:p>
          <a:p>
            <a:pPr marL="624078" indent="-514350">
              <a:buNone/>
            </a:pPr>
            <a:r>
              <a:rPr lang="ar-JO" b="1" u="sng" dirty="0" smtClean="0"/>
              <a:t>الأصول خارج الميزانية :</a:t>
            </a:r>
          </a:p>
          <a:p>
            <a:pPr marL="624078" indent="-514350">
              <a:buFont typeface="+mj-lt"/>
              <a:buAutoNum type="arabicPeriod"/>
            </a:pPr>
            <a:r>
              <a:rPr lang="ar-JO" dirty="0" smtClean="0"/>
              <a:t>أي التزامات خارج الميزانية يمكن إلغائها توزن بنسبة 10%.</a:t>
            </a:r>
          </a:p>
          <a:p>
            <a:pPr marL="624078" indent="-514350">
              <a:buFont typeface="+mj-lt"/>
              <a:buAutoNum type="arabicPeriod"/>
            </a:pPr>
            <a:r>
              <a:rPr lang="ar-JO" dirty="0" smtClean="0"/>
              <a:t>التزامات الأخرى التي لا يمكن إلغائها توزن بنسبة 100%</a:t>
            </a:r>
          </a:p>
          <a:p>
            <a:pPr marL="624078" indent="-514350">
              <a:buFont typeface="+mj-lt"/>
              <a:buAutoNum type="arabicPeriod"/>
            </a:pPr>
            <a:endParaRPr lang="en-GB"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AE" sz="3200" b="1" dirty="0" smtClean="0"/>
              <a:t>نسبة الرافعة المالية </a:t>
            </a:r>
            <a:endParaRPr lang="ar-AE" sz="3200" b="1" dirty="0"/>
          </a:p>
        </p:txBody>
      </p:sp>
      <p:sp>
        <p:nvSpPr>
          <p:cNvPr id="3" name="Content Placeholder 2"/>
          <p:cNvSpPr>
            <a:spLocks noGrp="1"/>
          </p:cNvSpPr>
          <p:nvPr>
            <p:ph idx="1"/>
          </p:nvPr>
        </p:nvSpPr>
        <p:spPr/>
        <p:txBody>
          <a:bodyPr>
            <a:noAutofit/>
          </a:bodyPr>
          <a:lstStyle/>
          <a:p>
            <a:pPr algn="just"/>
            <a:r>
              <a:rPr lang="ar-AE" sz="2800" b="1" dirty="0" smtClean="0"/>
              <a:t>العوامل المؤدية إلى الرفع المالي:</a:t>
            </a:r>
          </a:p>
          <a:p>
            <a:pPr lvl="1" algn="just"/>
            <a:r>
              <a:rPr lang="ar-AE" dirty="0" smtClean="0"/>
              <a:t>يقصد بالرفع المالي استعمال مصادر الأموال عن غير طريق إصدار الأسهم، ويسمح للمؤسسات المالية (كشأن أي شركة) بالعمل على زيادة العائد المتوقع على رأس مالها، مع زيادة مصاحبة في مخاطر رأس المال الأساسي، وتعرضه للخسائر، نظراً لأن مصادر الأموال بخلاف حقوق الملكية لا تتحمل المخاطر سواء كلياً أو جزئياً.  وبالتالي، فإنه عادة ما يتم تحقيق الرفع المالي عن طريق استعمال الأموال المقترضة، أو رأس مال مقترض، أو من خلال الأدوات المشتقة، الخ.</a:t>
            </a:r>
          </a:p>
        </p:txBody>
      </p:sp>
      <p:sp>
        <p:nvSpPr>
          <p:cNvPr id="4" name="Slide Number Placeholder 3"/>
          <p:cNvSpPr>
            <a:spLocks noGrp="1"/>
          </p:cNvSpPr>
          <p:nvPr>
            <p:ph type="sldNum" sz="quarter" idx="12"/>
          </p:nvPr>
        </p:nvSpPr>
        <p:spPr/>
        <p:txBody>
          <a:bodyPr/>
          <a:lstStyle/>
          <a:p>
            <a:fld id="{DC3C302B-FD4B-4BDB-997B-7749BEC58139}" type="slidenum">
              <a:rPr lang="ar-AE" smtClean="0"/>
              <a:pPr/>
              <a:t>82</a:t>
            </a:fld>
            <a:endParaRPr lang="ar-AE"/>
          </a:p>
        </p:txBody>
      </p:sp>
    </p:spTree>
    <p:extLst>
      <p:ext uri="{BB962C8B-B14F-4D97-AF65-F5344CB8AC3E}">
        <p14:creationId xmlns:p14="http://schemas.microsoft.com/office/powerpoint/2010/main" xmlns="" val="38891234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AE"/>
          </a:p>
        </p:txBody>
      </p:sp>
      <p:sp>
        <p:nvSpPr>
          <p:cNvPr id="3" name="Content Placeholder 2"/>
          <p:cNvSpPr>
            <a:spLocks noGrp="1"/>
          </p:cNvSpPr>
          <p:nvPr>
            <p:ph idx="1"/>
          </p:nvPr>
        </p:nvSpPr>
        <p:spPr/>
        <p:txBody>
          <a:bodyPr/>
          <a:lstStyle/>
          <a:p>
            <a:pPr marL="1200150" lvl="3" indent="-342900" algn="just"/>
            <a:r>
              <a:rPr lang="ar-AE" sz="2800" dirty="0" smtClean="0"/>
              <a:t>ومن </a:t>
            </a:r>
            <a:r>
              <a:rPr lang="ar-AE" sz="2800" dirty="0"/>
              <a:t>الشائع للمصارف أن تعتمد على الرفع المالي عن طريق الاقتراض لاقتناء المزيد من الموجودات، بهدف زيادة عائدها على حقوق الملكية.  وبالمثل، فإن التعرض لمخاطر الالتزامات العرضية بأحد المصارف قد يعرضه إلى خسائر أكبر بكثير من مخاطر الموجودات التي يتضمنها مركزه المالي.  </a:t>
            </a:r>
            <a:endParaRPr lang="ar-AE" dirty="0"/>
          </a:p>
        </p:txBody>
      </p:sp>
      <p:sp>
        <p:nvSpPr>
          <p:cNvPr id="4" name="Slide Number Placeholder 3"/>
          <p:cNvSpPr>
            <a:spLocks noGrp="1"/>
          </p:cNvSpPr>
          <p:nvPr>
            <p:ph type="sldNum" sz="quarter" idx="12"/>
          </p:nvPr>
        </p:nvSpPr>
        <p:spPr/>
        <p:txBody>
          <a:bodyPr/>
          <a:lstStyle/>
          <a:p>
            <a:fld id="{DC3C302B-FD4B-4BDB-997B-7749BEC58139}" type="slidenum">
              <a:rPr lang="ar-AE" smtClean="0"/>
              <a:pPr/>
              <a:t>83</a:t>
            </a:fld>
            <a:endParaRPr lang="ar-AE"/>
          </a:p>
        </p:txBody>
      </p:sp>
    </p:spTree>
    <p:extLst>
      <p:ext uri="{BB962C8B-B14F-4D97-AF65-F5344CB8AC3E}">
        <p14:creationId xmlns:p14="http://schemas.microsoft.com/office/powerpoint/2010/main" xmlns="" val="259064387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8860" y="2285992"/>
            <a:ext cx="4071965" cy="646331"/>
          </a:xfrm>
          <a:prstGeom prst="rect">
            <a:avLst/>
          </a:prstGeom>
        </p:spPr>
        <p:txBody>
          <a:bodyPr wrap="square">
            <a:spAutoFit/>
          </a:bodyPr>
          <a:lstStyle/>
          <a:p>
            <a:pPr marL="352425" indent="-352425">
              <a:spcBef>
                <a:spcPct val="50000"/>
              </a:spcBef>
            </a:pPr>
            <a:r>
              <a:rPr lang="en-US" altLang="ja-JP" sz="3600" b="1" i="1" dirty="0" smtClean="0">
                <a:solidFill>
                  <a:srgbClr val="00F4B4"/>
                </a:solidFill>
              </a:rPr>
              <a:t>Thank you!</a:t>
            </a:r>
            <a:endParaRPr lang="en-US" altLang="ja-JP" sz="3600" b="1" i="1" dirty="0">
              <a:solidFill>
                <a:srgbClr val="00F4B4"/>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Rot="1" noChangeArrowheads="1"/>
          </p:cNvSpPr>
          <p:nvPr>
            <p:ph type="title"/>
          </p:nvPr>
        </p:nvSpPr>
        <p:spPr>
          <a:xfrm>
            <a:off x="315913" y="381000"/>
            <a:ext cx="8523287" cy="914400"/>
          </a:xfrm>
        </p:spPr>
        <p:txBody>
          <a:bodyPr/>
          <a:lstStyle/>
          <a:p>
            <a:pPr eaLnBrk="1" hangingPunct="1">
              <a:defRPr/>
            </a:pPr>
            <a:r>
              <a:rPr lang="ar-JO" altLang="en-US" sz="4800" b="1" dirty="0" smtClean="0">
                <a:cs typeface="Simplified Arabic" pitchFamily="2" charset="-78"/>
              </a:rPr>
              <a:t>أهم التعديلات التي تضمنها معيار بازل3</a:t>
            </a:r>
            <a:endParaRPr lang="en-US" altLang="en-US" sz="4800" b="1" dirty="0" smtClean="0">
              <a:cs typeface="Simplified Arabic" pitchFamily="2" charset="-78"/>
            </a:endParaRPr>
          </a:p>
        </p:txBody>
      </p:sp>
      <p:sp>
        <p:nvSpPr>
          <p:cNvPr id="5" name="Slide Number Placeholder 4"/>
          <p:cNvSpPr>
            <a:spLocks noGrp="1"/>
          </p:cNvSpPr>
          <p:nvPr>
            <p:ph type="sldNum" sz="quarter" idx="12"/>
          </p:nvPr>
        </p:nvSpPr>
        <p:spPr/>
        <p:txBody>
          <a:bodyPr/>
          <a:lstStyle/>
          <a:p>
            <a:pPr>
              <a:defRPr/>
            </a:pPr>
            <a:r>
              <a:rPr lang="en-US" dirty="0"/>
              <a:t>-</a:t>
            </a:r>
            <a:fld id="{80F45639-89BE-4C85-BCDE-928199B279E9}" type="slidenum">
              <a:rPr lang="en-US"/>
              <a:pPr>
                <a:defRPr/>
              </a:pPr>
              <a:t>9</a:t>
            </a:fld>
            <a:r>
              <a:rPr lang="en-US" dirty="0"/>
              <a:t>-</a:t>
            </a:r>
          </a:p>
        </p:txBody>
      </p:sp>
      <p:sp>
        <p:nvSpPr>
          <p:cNvPr id="5124" name="Rectangle 4"/>
          <p:cNvSpPr>
            <a:spLocks noRot="1" noChangeArrowheads="1"/>
          </p:cNvSpPr>
          <p:nvPr/>
        </p:nvSpPr>
        <p:spPr bwMode="auto">
          <a:xfrm>
            <a:off x="265113" y="1447800"/>
            <a:ext cx="8613775" cy="5105400"/>
          </a:xfrm>
          <a:prstGeom prst="rect">
            <a:avLst/>
          </a:prstGeom>
          <a:noFill/>
          <a:ln w="9525">
            <a:noFill/>
            <a:miter lim="800000"/>
            <a:headEnd/>
            <a:tailEnd/>
          </a:ln>
        </p:spPr>
        <p:txBody>
          <a:bodyPr/>
          <a:lstStyle/>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a:p>
            <a:pPr marL="342900" indent="-342900" rtl="1"/>
            <a:r>
              <a:rPr lang="ar-JO" sz="2800" u="sng">
                <a:solidFill>
                  <a:schemeClr val="tx1"/>
                </a:solidFill>
              </a:rPr>
              <a:t>التعديل الثاني:</a:t>
            </a:r>
            <a:r>
              <a:rPr lang="ar-JO" sz="2800">
                <a:solidFill>
                  <a:schemeClr val="tx1"/>
                </a:solidFill>
              </a:rPr>
              <a:t> </a:t>
            </a:r>
            <a:endParaRPr lang="en-US" sz="2000" dirty="0">
              <a:solidFill>
                <a:schemeClr val="tx1"/>
              </a:solidFill>
            </a:endParaRPr>
          </a:p>
          <a:p>
            <a:pPr marL="342900" indent="-342900" rtl="1"/>
            <a:r>
              <a:rPr lang="ar-JO" sz="2000">
                <a:solidFill>
                  <a:schemeClr val="tx1"/>
                </a:solidFill>
              </a:rPr>
              <a:t>رفع الحد الأدنـى لنسبـة رأس المـال الأساسـي </a:t>
            </a:r>
            <a:r>
              <a:rPr lang="en-US" sz="2000" dirty="0">
                <a:solidFill>
                  <a:schemeClr val="tx1"/>
                </a:solidFill>
              </a:rPr>
              <a:t>(Tier 1 Capital)</a:t>
            </a:r>
            <a:r>
              <a:rPr lang="ar-JO" sz="2000">
                <a:solidFill>
                  <a:schemeClr val="tx1"/>
                </a:solidFill>
              </a:rPr>
              <a:t> إلى الموجودات المرجحة بالمخاطر من (</a:t>
            </a:r>
            <a:r>
              <a:rPr lang="en-US" sz="2000" dirty="0">
                <a:solidFill>
                  <a:schemeClr val="tx1"/>
                </a:solidFill>
              </a:rPr>
              <a:t>4%</a:t>
            </a:r>
            <a:r>
              <a:rPr lang="ar-JO" sz="2000">
                <a:solidFill>
                  <a:schemeClr val="tx1"/>
                </a:solidFill>
              </a:rPr>
              <a:t>) حالياً إلى </a:t>
            </a:r>
            <a:r>
              <a:rPr lang="en-US" sz="2000" dirty="0">
                <a:solidFill>
                  <a:schemeClr val="tx1"/>
                </a:solidFill>
              </a:rPr>
              <a:t> 4.5%</a:t>
            </a:r>
            <a:r>
              <a:rPr lang="ar-JO" sz="2000">
                <a:solidFill>
                  <a:schemeClr val="tx1"/>
                </a:solidFill>
              </a:rPr>
              <a:t>في بداية عام 2013 ثم إلى (</a:t>
            </a:r>
            <a:r>
              <a:rPr lang="en-US" sz="2000" dirty="0">
                <a:solidFill>
                  <a:schemeClr val="tx1"/>
                </a:solidFill>
              </a:rPr>
              <a:t>5.5%</a:t>
            </a:r>
            <a:r>
              <a:rPr lang="ar-JO" sz="2000">
                <a:solidFill>
                  <a:schemeClr val="tx1"/>
                </a:solidFill>
              </a:rPr>
              <a:t>) في بداية عام 2014 ليصل إلى (</a:t>
            </a:r>
            <a:r>
              <a:rPr lang="en-US" sz="2000" dirty="0">
                <a:solidFill>
                  <a:schemeClr val="tx1"/>
                </a:solidFill>
              </a:rPr>
              <a:t>6%</a:t>
            </a:r>
            <a:r>
              <a:rPr lang="ar-JO" sz="2000">
                <a:solidFill>
                  <a:schemeClr val="tx1"/>
                </a:solidFill>
              </a:rPr>
              <a:t>) في بداية عام 2015، علماً بأن رأس المال الأساسي = رأس المـال عالـي الجـودة </a:t>
            </a:r>
            <a:r>
              <a:rPr lang="en-US" sz="2000" dirty="0">
                <a:solidFill>
                  <a:schemeClr val="tx1"/>
                </a:solidFill>
              </a:rPr>
              <a:t> (Common Equity)</a:t>
            </a:r>
            <a:r>
              <a:rPr lang="ar-JO" sz="2000">
                <a:solidFill>
                  <a:schemeClr val="tx1"/>
                </a:solidFill>
              </a:rPr>
              <a:t> + الأسهم الممتازة .</a:t>
            </a:r>
            <a:endParaRPr lang="en-US" sz="2000" dirty="0">
              <a:solidFill>
                <a:schemeClr val="tx1"/>
              </a:solidFill>
            </a:endParaRPr>
          </a:p>
          <a:p>
            <a:pPr marL="342900" indent="-342900" rtl="1"/>
            <a:endParaRPr lang="ar-JO" sz="2000" u="sng">
              <a:solidFill>
                <a:schemeClr val="tx1"/>
              </a:solidFill>
            </a:endParaRPr>
          </a:p>
          <a:p>
            <a:pPr marL="342900" indent="-342900" rtl="1"/>
            <a:endParaRPr lang="en-US" sz="2000" dirty="0"/>
          </a:p>
          <a:p>
            <a:pPr marL="342900" indent="-342900" algn="just" rtl="1">
              <a:lnSpc>
                <a:spcPct val="80000"/>
              </a:lnSpc>
              <a:spcBef>
                <a:spcPct val="20000"/>
              </a:spcBef>
              <a:buClr>
                <a:schemeClr val="accent1"/>
              </a:buClr>
              <a:buSzPct val="65000"/>
              <a:buFont typeface="Wingdings" pitchFamily="2" charset="2"/>
              <a:buChar char="n"/>
            </a:pPr>
            <a:endParaRPr lang="ar-SA" sz="2600" b="0">
              <a:solidFill>
                <a:schemeClr val="tx1"/>
              </a:solidFill>
              <a:latin typeface="Arial" pitchFamily="34" charset="0"/>
              <a:cs typeface="Simplified Arabic" pitchFamily="2" charset="-78"/>
            </a:endParaRPr>
          </a:p>
          <a:p>
            <a:pPr marL="342900" indent="-342900" algn="just" rtl="1">
              <a:spcBef>
                <a:spcPct val="20000"/>
              </a:spcBef>
              <a:buFontTx/>
              <a:buChar char="•"/>
            </a:pPr>
            <a:endParaRPr lang="ar-SA" sz="3200" b="0">
              <a:solidFill>
                <a:schemeClr val="tx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p:cTn id="7" dur="500" fill="hold"/>
                                        <p:tgtEl>
                                          <p:spTgt spid="15363"/>
                                        </p:tgtEl>
                                        <p:attrNameLst>
                                          <p:attrName>ppt_w</p:attrName>
                                        </p:attrNameLst>
                                      </p:cBhvr>
                                      <p:tavLst>
                                        <p:tav tm="0">
                                          <p:val>
                                            <p:fltVal val="0"/>
                                          </p:val>
                                        </p:tav>
                                        <p:tav tm="100000">
                                          <p:val>
                                            <p:strVal val="#ppt_w"/>
                                          </p:val>
                                        </p:tav>
                                      </p:tavLst>
                                    </p:anim>
                                    <p:anim calcmode="lin" valueType="num">
                                      <p:cBhvr>
                                        <p:cTn id="8" dur="500" fill="hold"/>
                                        <p:tgtEl>
                                          <p:spTgt spid="1536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2886</TotalTime>
  <Words>4762</Words>
  <Application>Microsoft Office PowerPoint</Application>
  <PresentationFormat>عرض على الشاشة (3:4)‏</PresentationFormat>
  <Paragraphs>691</Paragraphs>
  <Slides>84</Slides>
  <Notes>3</Notes>
  <HiddenSlides>0</HiddenSlides>
  <MMClips>0</MMClips>
  <ScaleCrop>false</ScaleCrop>
  <HeadingPairs>
    <vt:vector size="4" baseType="variant">
      <vt:variant>
        <vt:lpstr>سمة</vt:lpstr>
      </vt:variant>
      <vt:variant>
        <vt:i4>1</vt:i4>
      </vt:variant>
      <vt:variant>
        <vt:lpstr>عناوين الشرائح</vt:lpstr>
      </vt:variant>
      <vt:variant>
        <vt:i4>84</vt:i4>
      </vt:variant>
    </vt:vector>
  </HeadingPairs>
  <TitlesOfParts>
    <vt:vector size="85" baseType="lpstr">
      <vt:lpstr>Office Theme</vt:lpstr>
      <vt:lpstr>الشريحة 1</vt:lpstr>
      <vt:lpstr>الشريحة 2</vt:lpstr>
      <vt:lpstr>الشريحة 3</vt:lpstr>
      <vt:lpstr>الشريحة 4</vt:lpstr>
      <vt:lpstr>الشريحة 5</vt:lpstr>
      <vt:lpstr>بازل 3</vt:lpstr>
      <vt:lpstr>أهم ما تضمنه معيار بازل 3</vt:lpstr>
      <vt:lpstr>أهم التعديلات التي تضمنها معيار بازل3</vt:lpstr>
      <vt:lpstr>أهم التعديلات التي تضمنها معيار بازل3</vt:lpstr>
      <vt:lpstr>أهم التعديلات التي تضمنها معيار بازل3</vt:lpstr>
      <vt:lpstr>أهم التعديلات التي تضمنها معيار بازل3</vt:lpstr>
      <vt:lpstr>أهم التعديلات التي تضمنها معيار بازل3</vt:lpstr>
      <vt:lpstr>أهم التعديلات التي تضمنها معيار بازل3</vt:lpstr>
      <vt:lpstr>أهم التعديلات التي تضمنها معيار بازل3</vt:lpstr>
      <vt:lpstr>أهم التعديلات التي تضمنها معيار بازل3</vt:lpstr>
      <vt:lpstr>أهم التعديلات التي تضمنها معيار بازل3</vt:lpstr>
      <vt:lpstr>بازل 3</vt:lpstr>
      <vt:lpstr>إعداد الخطة الإستراتيجية للالتزام في Basel III</vt:lpstr>
      <vt:lpstr>متطلبات بازل III</vt:lpstr>
      <vt:lpstr>متطلبات بازل III</vt:lpstr>
      <vt:lpstr>رأس المال التنظيمي  Regulatory Capital </vt:lpstr>
      <vt:lpstr>Basel III– Transitional arrangements</vt:lpstr>
      <vt:lpstr>راس المال التنظيمي ضمن بازل III</vt:lpstr>
      <vt:lpstr>رأس المال التنظيميRegulatory Capital  </vt:lpstr>
      <vt:lpstr>مواصفات رأس المال الاساسي للأسهم العادية CET1</vt:lpstr>
      <vt:lpstr>رأس المال التنظيميRegulatory Capital</vt:lpstr>
      <vt:lpstr>مواصفات رأس المال الاساسي الاضافي AT1</vt:lpstr>
      <vt:lpstr>مواصفات رأس المال الاساسي الاضافي AT1</vt:lpstr>
      <vt:lpstr>رأس المال التنظيميRegulatory Capital</vt:lpstr>
      <vt:lpstr>مواصفات رأس المال المساند T2</vt:lpstr>
      <vt:lpstr>مواصفات رأس المال المساند T2</vt:lpstr>
      <vt:lpstr>التعديلات التنظيمية لرأس المال التنظيمي </vt:lpstr>
      <vt:lpstr>التعديلات التنظيمية </vt:lpstr>
      <vt:lpstr>التعديلات التنظيمية  Regulatory Adjustments</vt:lpstr>
      <vt:lpstr>الاستثمارات في البنوك و الشركات المالية و شركات التامين التي تقل عن 10% من رأس مال هذه الشركات</vt:lpstr>
      <vt:lpstr>الاستثمارات في البنوك و الشركات المالية و شركات التامين التي تقل عن 10% من رأس مال هذه الشركات</vt:lpstr>
      <vt:lpstr>الاستثمارات في البنوك و الشركات المالية و شركات التامين التي تقل عن 10% من رأس مال هذه الشركات</vt:lpstr>
      <vt:lpstr>Corresponding Deduction Approach</vt:lpstr>
      <vt:lpstr>Corresponding Deduction Approach</vt:lpstr>
      <vt:lpstr>الاستثمارات في البنوك و الشركات المالية و شركات التامين التي تزيد عن 10% من رأس مال هذه الشركات</vt:lpstr>
      <vt:lpstr>الاستثمارات في البنوك و الشركات المالية و شركات التامين التي تزيد عن 10% من رأس مال هذه الشركات</vt:lpstr>
      <vt:lpstr>حدود الاقتطاعات- الحد الأول  10% من كل بند</vt:lpstr>
      <vt:lpstr>حدود الاقتطاعات- الحد الثاني 15% من الاجمالي </vt:lpstr>
      <vt:lpstr>مثال </vt:lpstr>
      <vt:lpstr>حدود الاقتطاعات الحد الأول 10%</vt:lpstr>
      <vt:lpstr>حدود الاقتطاعات الحد الثاني 15% من المجموع   لغاية 2017</vt:lpstr>
      <vt:lpstr>حدود الاقتطاعات الحد الثاني 15% من المجموع  ابتدأ من 2018</vt:lpstr>
      <vt:lpstr>حقوق الأقلية </vt:lpstr>
      <vt:lpstr>حقوق الاقلية </vt:lpstr>
      <vt:lpstr>الفائض في رأس المال الأساسي للأسهم العادية للشركة التابعة و العائد لحقوق الأقلية</vt:lpstr>
      <vt:lpstr>حقوق الاقلية </vt:lpstr>
      <vt:lpstr>حقوق الاقلية </vt:lpstr>
      <vt:lpstr>حقوق الأقلية </vt:lpstr>
      <vt:lpstr>حقوق الاقلية </vt:lpstr>
      <vt:lpstr>حقوق الأقلية </vt:lpstr>
      <vt:lpstr>الشريحة 56</vt:lpstr>
      <vt:lpstr>متطلبات بازل III لمعيار السيولة </vt:lpstr>
      <vt:lpstr>نسبة تغطية السيولة  Liquidity Coverage Ratio </vt:lpstr>
      <vt:lpstr>نسبة تغطية السيولة Liquidity Coverage Ratio</vt:lpstr>
      <vt:lpstr>نسبة تغطية السيولة Liquidity Coverage Ratio</vt:lpstr>
      <vt:lpstr>الاصول السائلة عالية الجودة </vt:lpstr>
      <vt:lpstr>الاصول السائلة عالية الجودة </vt:lpstr>
      <vt:lpstr>صافي التدفقات النقدية الصادرة المتوقعة خلال 30 يوم</vt:lpstr>
      <vt:lpstr> التدفقات النقدية الصادرة خلال شهر </vt:lpstr>
      <vt:lpstr>التدفقات النقدية الصادرة من ودائع الافراد</vt:lpstr>
      <vt:lpstr>التدفقات النقدية الصادرة من ودائع الافراد</vt:lpstr>
      <vt:lpstr>التدفقات النقدية الصادرة من ودائع الافراد</vt:lpstr>
      <vt:lpstr>التدفقات النقدية الصادرة من اطراف اخرى غير مغطاة</vt:lpstr>
      <vt:lpstr>التدفقات النقدية الصادرة من اطراف اخرى غير مغطاة</vt:lpstr>
      <vt:lpstr>التدفقات النقدية الصادرة من التمويل المغطى بضمانات</vt:lpstr>
      <vt:lpstr>التدفقات النقدية الواردة </vt:lpstr>
      <vt:lpstr>نسبة التمويل الصافي المستقر  Net Stable Funding Ratio</vt:lpstr>
      <vt:lpstr>نسبة التمويل الصافي المستقر  Net Stable Funding Ratio</vt:lpstr>
      <vt:lpstr>المبالغ المتاحة من التمويل المستقر  Available amount of stable funding </vt:lpstr>
      <vt:lpstr>المبالغ المتاحة من التمويل المستقر  Available amount of stable funding</vt:lpstr>
      <vt:lpstr>مبلغ التمويل المستقر المطلوب  Required amount of stable funding</vt:lpstr>
      <vt:lpstr>مبلغ التمويل المستقر المطلوب  Required amount of stable funding</vt:lpstr>
      <vt:lpstr>الأثر المتوقع لنسبة السيولة الجديدة على المصارف:</vt:lpstr>
      <vt:lpstr>الشريحة 79</vt:lpstr>
      <vt:lpstr>الرافعة المالية  Leverage Ratio</vt:lpstr>
      <vt:lpstr>الرافعة المالية  Leverage Ratio</vt:lpstr>
      <vt:lpstr>نسبة الرافعة المالية </vt:lpstr>
      <vt:lpstr>الشريحة 83</vt:lpstr>
      <vt:lpstr>الشريحة 84</vt:lpstr>
    </vt:vector>
  </TitlesOfParts>
  <Company>investbank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Basel III</dc:title>
  <dc:creator>fkokash</dc:creator>
  <cp:lastModifiedBy>toshiba</cp:lastModifiedBy>
  <cp:revision>229</cp:revision>
  <dcterms:created xsi:type="dcterms:W3CDTF">2011-12-01T17:51:01Z</dcterms:created>
  <dcterms:modified xsi:type="dcterms:W3CDTF">2015-08-05T20:45:58Z</dcterms:modified>
</cp:coreProperties>
</file>