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88" r:id="rId1"/>
  </p:sldMasterIdLst>
  <p:notesMasterIdLst>
    <p:notesMasterId r:id="rId34"/>
  </p:notesMasterIdLst>
  <p:sldIdLst>
    <p:sldId id="271" r:id="rId2"/>
    <p:sldId id="296" r:id="rId3"/>
    <p:sldId id="297" r:id="rId4"/>
    <p:sldId id="298" r:id="rId5"/>
    <p:sldId id="259" r:id="rId6"/>
    <p:sldId id="260" r:id="rId7"/>
    <p:sldId id="261" r:id="rId8"/>
    <p:sldId id="262" r:id="rId9"/>
    <p:sldId id="272" r:id="rId10"/>
    <p:sldId id="299" r:id="rId11"/>
    <p:sldId id="280" r:id="rId12"/>
    <p:sldId id="281" r:id="rId13"/>
    <p:sldId id="282" r:id="rId14"/>
    <p:sldId id="300" r:id="rId15"/>
    <p:sldId id="301" r:id="rId16"/>
    <p:sldId id="283" r:id="rId17"/>
    <p:sldId id="302" r:id="rId18"/>
    <p:sldId id="284" r:id="rId19"/>
    <p:sldId id="285" r:id="rId20"/>
    <p:sldId id="286" r:id="rId21"/>
    <p:sldId id="303" r:id="rId22"/>
    <p:sldId id="287" r:id="rId23"/>
    <p:sldId id="288" r:id="rId24"/>
    <p:sldId id="289" r:id="rId25"/>
    <p:sldId id="263" r:id="rId26"/>
    <p:sldId id="305" r:id="rId27"/>
    <p:sldId id="290" r:id="rId28"/>
    <p:sldId id="307" r:id="rId29"/>
    <p:sldId id="291" r:id="rId30"/>
    <p:sldId id="308" r:id="rId31"/>
    <p:sldId id="292" r:id="rId32"/>
    <p:sldId id="295" r:id="rId33"/>
  </p:sldIdLst>
  <p:sldSz cx="9144000" cy="5143500" type="screen16x9"/>
  <p:notesSz cx="6858000" cy="9144000"/>
  <p:defaultTextStyle>
    <a:defPPr>
      <a:defRPr lang="ar-SA"/>
    </a:defPPr>
    <a:lvl1pPr marL="0" algn="r" defTabSz="716890" rtl="1" eaLnBrk="1" latinLnBrk="0" hangingPunct="1">
      <a:defRPr sz="1400" kern="1200">
        <a:solidFill>
          <a:schemeClr val="tx1"/>
        </a:solidFill>
        <a:latin typeface="+mn-lt"/>
        <a:ea typeface="+mn-ea"/>
        <a:cs typeface="+mn-cs"/>
      </a:defRPr>
    </a:lvl1pPr>
    <a:lvl2pPr marL="358445" algn="r" defTabSz="716890" rtl="1" eaLnBrk="1" latinLnBrk="0" hangingPunct="1">
      <a:defRPr sz="1400" kern="1200">
        <a:solidFill>
          <a:schemeClr val="tx1"/>
        </a:solidFill>
        <a:latin typeface="+mn-lt"/>
        <a:ea typeface="+mn-ea"/>
        <a:cs typeface="+mn-cs"/>
      </a:defRPr>
    </a:lvl2pPr>
    <a:lvl3pPr marL="716890" algn="r" defTabSz="716890" rtl="1" eaLnBrk="1" latinLnBrk="0" hangingPunct="1">
      <a:defRPr sz="1400" kern="1200">
        <a:solidFill>
          <a:schemeClr val="tx1"/>
        </a:solidFill>
        <a:latin typeface="+mn-lt"/>
        <a:ea typeface="+mn-ea"/>
        <a:cs typeface="+mn-cs"/>
      </a:defRPr>
    </a:lvl3pPr>
    <a:lvl4pPr marL="1075334" algn="r" defTabSz="716890" rtl="1" eaLnBrk="1" latinLnBrk="0" hangingPunct="1">
      <a:defRPr sz="1400" kern="1200">
        <a:solidFill>
          <a:schemeClr val="tx1"/>
        </a:solidFill>
        <a:latin typeface="+mn-lt"/>
        <a:ea typeface="+mn-ea"/>
        <a:cs typeface="+mn-cs"/>
      </a:defRPr>
    </a:lvl4pPr>
    <a:lvl5pPr marL="1433779" algn="r" defTabSz="716890" rtl="1" eaLnBrk="1" latinLnBrk="0" hangingPunct="1">
      <a:defRPr sz="1400" kern="1200">
        <a:solidFill>
          <a:schemeClr val="tx1"/>
        </a:solidFill>
        <a:latin typeface="+mn-lt"/>
        <a:ea typeface="+mn-ea"/>
        <a:cs typeface="+mn-cs"/>
      </a:defRPr>
    </a:lvl5pPr>
    <a:lvl6pPr marL="1792224" algn="r" defTabSz="716890" rtl="1" eaLnBrk="1" latinLnBrk="0" hangingPunct="1">
      <a:defRPr sz="1400" kern="1200">
        <a:solidFill>
          <a:schemeClr val="tx1"/>
        </a:solidFill>
        <a:latin typeface="+mn-lt"/>
        <a:ea typeface="+mn-ea"/>
        <a:cs typeface="+mn-cs"/>
      </a:defRPr>
    </a:lvl6pPr>
    <a:lvl7pPr marL="2150669" algn="r" defTabSz="716890" rtl="1" eaLnBrk="1" latinLnBrk="0" hangingPunct="1">
      <a:defRPr sz="1400" kern="1200">
        <a:solidFill>
          <a:schemeClr val="tx1"/>
        </a:solidFill>
        <a:latin typeface="+mn-lt"/>
        <a:ea typeface="+mn-ea"/>
        <a:cs typeface="+mn-cs"/>
      </a:defRPr>
    </a:lvl7pPr>
    <a:lvl8pPr marL="2509114" algn="r" defTabSz="716890" rtl="1" eaLnBrk="1" latinLnBrk="0" hangingPunct="1">
      <a:defRPr sz="1400" kern="1200">
        <a:solidFill>
          <a:schemeClr val="tx1"/>
        </a:solidFill>
        <a:latin typeface="+mn-lt"/>
        <a:ea typeface="+mn-ea"/>
        <a:cs typeface="+mn-cs"/>
      </a:defRPr>
    </a:lvl8pPr>
    <a:lvl9pPr marL="2867558" algn="r" defTabSz="716890" rtl="1"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autoAdjust="0"/>
    <p:restoredTop sz="96825" autoAdjust="0"/>
  </p:normalViewPr>
  <p:slideViewPr>
    <p:cSldViewPr>
      <p:cViewPr varScale="1">
        <p:scale>
          <a:sx n="94" d="100"/>
          <a:sy n="94" d="100"/>
        </p:scale>
        <p:origin x="-68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62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29"/>
  <c:chart>
    <c:autoTitleDeleted val="1"/>
    <c:plotArea>
      <c:layout>
        <c:manualLayout>
          <c:layoutTarget val="inner"/>
          <c:xMode val="edge"/>
          <c:yMode val="edge"/>
          <c:x val="6.4820406688464782E-2"/>
          <c:y val="0.21328774048068344"/>
          <c:w val="0.7941160143337227"/>
          <c:h val="0.49002559304673732"/>
        </c:manualLayout>
      </c:layout>
      <c:barChart>
        <c:barDir val="col"/>
        <c:grouping val="stacked"/>
        <c:ser>
          <c:idx val="0"/>
          <c:order val="0"/>
          <c:tx>
            <c:strRef>
              <c:f>ورقة1!$B$1</c:f>
              <c:strCache>
                <c:ptCount val="1"/>
                <c:pt idx="0">
                  <c:v>سلسلة 1</c:v>
                </c:pt>
              </c:strCache>
            </c:strRef>
          </c:tx>
          <c:dPt>
            <c:idx val="4"/>
            <c:spPr>
              <a:solidFill>
                <a:schemeClr val="bg2">
                  <a:lumMod val="75000"/>
                </a:schemeClr>
              </a:solidFill>
            </c:spPr>
          </c:dPt>
          <c:dPt>
            <c:idx val="13"/>
            <c:spPr>
              <a:solidFill>
                <a:schemeClr val="bg2">
                  <a:lumMod val="75000"/>
                </a:schemeClr>
              </a:solidFill>
            </c:spPr>
          </c:dPt>
          <c:cat>
            <c:numRef>
              <c:f>ورقة1!$A$2:$A$17</c:f>
              <c:numCache>
                <c:formatCode>General</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ورقة1!$B$2:$B$17</c:f>
              <c:numCache>
                <c:formatCode>General</c:formatCode>
                <c:ptCount val="16"/>
                <c:pt idx="0">
                  <c:v>5.9300000000000024</c:v>
                </c:pt>
                <c:pt idx="1">
                  <c:v>5.94</c:v>
                </c:pt>
                <c:pt idx="2">
                  <c:v>6.09</c:v>
                </c:pt>
                <c:pt idx="3">
                  <c:v>6.38</c:v>
                </c:pt>
                <c:pt idx="4">
                  <c:v>6.79</c:v>
                </c:pt>
                <c:pt idx="5">
                  <c:v>6.1899999999999995</c:v>
                </c:pt>
                <c:pt idx="6">
                  <c:v>6.35</c:v>
                </c:pt>
                <c:pt idx="7">
                  <c:v>5.95</c:v>
                </c:pt>
                <c:pt idx="8">
                  <c:v>3.86</c:v>
                </c:pt>
                <c:pt idx="9">
                  <c:v>4.2300000000000004</c:v>
                </c:pt>
                <c:pt idx="10">
                  <c:v>3.8</c:v>
                </c:pt>
                <c:pt idx="11">
                  <c:v>3.5</c:v>
                </c:pt>
                <c:pt idx="12">
                  <c:v>3.06</c:v>
                </c:pt>
                <c:pt idx="13">
                  <c:v>2.79</c:v>
                </c:pt>
                <c:pt idx="14">
                  <c:v>3.2</c:v>
                </c:pt>
                <c:pt idx="15">
                  <c:v>2.86</c:v>
                </c:pt>
              </c:numCache>
            </c:numRef>
          </c:val>
        </c:ser>
        <c:gapWidth val="55"/>
        <c:overlap val="100"/>
        <c:axId val="110367488"/>
        <c:axId val="110369024"/>
      </c:barChart>
      <c:catAx>
        <c:axId val="110367488"/>
        <c:scaling>
          <c:orientation val="minMax"/>
        </c:scaling>
        <c:axPos val="b"/>
        <c:numFmt formatCode="General" sourceLinked="1"/>
        <c:majorTickMark val="none"/>
        <c:tickLblPos val="nextTo"/>
        <c:txPr>
          <a:bodyPr/>
          <a:lstStyle/>
          <a:p>
            <a:pPr>
              <a:defRPr lang="ar-SA"/>
            </a:pPr>
            <a:endParaRPr lang="fr-FR"/>
          </a:p>
        </c:txPr>
        <c:crossAx val="110369024"/>
        <c:crosses val="autoZero"/>
        <c:auto val="1"/>
        <c:lblAlgn val="ctr"/>
        <c:lblOffset val="100"/>
      </c:catAx>
      <c:valAx>
        <c:axId val="110369024"/>
        <c:scaling>
          <c:orientation val="minMax"/>
        </c:scaling>
        <c:axPos val="l"/>
        <c:majorGridlines/>
        <c:numFmt formatCode="General" sourceLinked="1"/>
        <c:majorTickMark val="none"/>
        <c:tickLblPos val="nextTo"/>
        <c:txPr>
          <a:bodyPr/>
          <a:lstStyle/>
          <a:p>
            <a:pPr>
              <a:defRPr lang="ar-SA"/>
            </a:pPr>
            <a:endParaRPr lang="fr-FR"/>
          </a:p>
        </c:txPr>
        <c:crossAx val="110367488"/>
        <c:crosses val="autoZero"/>
        <c:crossBetween val="between"/>
      </c:valAx>
    </c:plotArea>
    <c:plotVisOnly val="1"/>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29"/>
  <c:chart>
    <c:autoTitleDeleted val="1"/>
    <c:plotArea>
      <c:layout>
        <c:manualLayout>
          <c:layoutTarget val="inner"/>
          <c:xMode val="edge"/>
          <c:yMode val="edge"/>
          <c:x val="6.2230244412762807E-2"/>
          <c:y val="0.16932154963871343"/>
          <c:w val="0.80234294409377394"/>
          <c:h val="0.55419177509165318"/>
        </c:manualLayout>
      </c:layout>
      <c:barChart>
        <c:barDir val="col"/>
        <c:grouping val="stacked"/>
        <c:ser>
          <c:idx val="0"/>
          <c:order val="0"/>
          <c:tx>
            <c:strRef>
              <c:f>ورقة1!$B$1</c:f>
              <c:strCache>
                <c:ptCount val="1"/>
                <c:pt idx="0">
                  <c:v>سلسلة 1</c:v>
                </c:pt>
              </c:strCache>
            </c:strRef>
          </c:tx>
          <c:dPt>
            <c:idx val="0"/>
            <c:spPr>
              <a:solidFill>
                <a:schemeClr val="bg2">
                  <a:lumMod val="75000"/>
                </a:schemeClr>
              </a:solidFill>
            </c:spPr>
          </c:dPt>
          <c:dPt>
            <c:idx val="4"/>
            <c:spPr>
              <a:solidFill>
                <a:schemeClr val="bg2">
                  <a:lumMod val="75000"/>
                </a:schemeClr>
              </a:solidFill>
            </c:spPr>
          </c:dPt>
          <c:cat>
            <c:numRef>
              <c:f>ورقة1!$A$2:$A$18</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ورقة1!$B$2:$B$18</c:f>
              <c:numCache>
                <c:formatCode>General</c:formatCode>
                <c:ptCount val="17"/>
                <c:pt idx="0">
                  <c:v>2.73</c:v>
                </c:pt>
                <c:pt idx="1">
                  <c:v>2.9</c:v>
                </c:pt>
                <c:pt idx="2">
                  <c:v>5.6099999999999985</c:v>
                </c:pt>
                <c:pt idx="3">
                  <c:v>6.08</c:v>
                </c:pt>
                <c:pt idx="4">
                  <c:v>6.1099999999999985</c:v>
                </c:pt>
                <c:pt idx="5">
                  <c:v>5.6499999999999995</c:v>
                </c:pt>
                <c:pt idx="6">
                  <c:v>5.53</c:v>
                </c:pt>
                <c:pt idx="7">
                  <c:v>5.1099999999999985</c:v>
                </c:pt>
                <c:pt idx="8">
                  <c:v>3.72</c:v>
                </c:pt>
                <c:pt idx="9">
                  <c:v>3.52</c:v>
                </c:pt>
                <c:pt idx="10">
                  <c:v>3.4699999999999998</c:v>
                </c:pt>
                <c:pt idx="11">
                  <c:v>3.3099999999999987</c:v>
                </c:pt>
                <c:pt idx="12">
                  <c:v>3.21</c:v>
                </c:pt>
                <c:pt idx="13">
                  <c:v>3.32</c:v>
                </c:pt>
                <c:pt idx="14">
                  <c:v>4.2300000000000004</c:v>
                </c:pt>
                <c:pt idx="15">
                  <c:v>3.94</c:v>
                </c:pt>
              </c:numCache>
            </c:numRef>
          </c:val>
        </c:ser>
        <c:gapWidth val="55"/>
        <c:overlap val="100"/>
        <c:axId val="110402176"/>
        <c:axId val="110403968"/>
      </c:barChart>
      <c:catAx>
        <c:axId val="110402176"/>
        <c:scaling>
          <c:orientation val="minMax"/>
        </c:scaling>
        <c:axPos val="b"/>
        <c:numFmt formatCode="General" sourceLinked="1"/>
        <c:majorTickMark val="none"/>
        <c:tickLblPos val="nextTo"/>
        <c:txPr>
          <a:bodyPr/>
          <a:lstStyle/>
          <a:p>
            <a:pPr>
              <a:defRPr lang="ar-SA"/>
            </a:pPr>
            <a:endParaRPr lang="fr-FR"/>
          </a:p>
        </c:txPr>
        <c:crossAx val="110403968"/>
        <c:crosses val="autoZero"/>
        <c:auto val="1"/>
        <c:lblAlgn val="ctr"/>
        <c:lblOffset val="100"/>
      </c:catAx>
      <c:valAx>
        <c:axId val="110403968"/>
        <c:scaling>
          <c:orientation val="minMax"/>
        </c:scaling>
        <c:axPos val="l"/>
        <c:majorGridlines/>
        <c:numFmt formatCode="General" sourceLinked="1"/>
        <c:majorTickMark val="none"/>
        <c:tickLblPos val="nextTo"/>
        <c:txPr>
          <a:bodyPr/>
          <a:lstStyle/>
          <a:p>
            <a:pPr>
              <a:defRPr lang="ar-SA"/>
            </a:pPr>
            <a:endParaRPr lang="fr-FR"/>
          </a:p>
        </c:txPr>
        <c:crossAx val="110402176"/>
        <c:crosses val="autoZero"/>
        <c:crossBetween val="between"/>
      </c:valAx>
    </c:plotArea>
    <c:plotVisOnly val="1"/>
  </c:chart>
  <c:txPr>
    <a:bodyPr/>
    <a:lstStyle/>
    <a:p>
      <a:pPr>
        <a:defRPr sz="1800"/>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24D4834-4359-4CF4-AD96-4CF22B41FB35}" type="datetimeFigureOut">
              <a:rPr lang="ar-SA" smtClean="0"/>
              <a:pPr/>
              <a:t>15/04/1434</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B9178BA-093B-402F-A2D2-58B2B4F5FAE1}"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716890" rtl="1" eaLnBrk="1" latinLnBrk="0" hangingPunct="1">
      <a:defRPr sz="1000" kern="1200">
        <a:solidFill>
          <a:schemeClr val="tx1"/>
        </a:solidFill>
        <a:latin typeface="+mn-lt"/>
        <a:ea typeface="+mn-ea"/>
        <a:cs typeface="+mn-cs"/>
      </a:defRPr>
    </a:lvl1pPr>
    <a:lvl2pPr marL="358445" algn="r" defTabSz="716890" rtl="1" eaLnBrk="1" latinLnBrk="0" hangingPunct="1">
      <a:defRPr sz="1000" kern="1200">
        <a:solidFill>
          <a:schemeClr val="tx1"/>
        </a:solidFill>
        <a:latin typeface="+mn-lt"/>
        <a:ea typeface="+mn-ea"/>
        <a:cs typeface="+mn-cs"/>
      </a:defRPr>
    </a:lvl2pPr>
    <a:lvl3pPr marL="716890" algn="r" defTabSz="716890" rtl="1" eaLnBrk="1" latinLnBrk="0" hangingPunct="1">
      <a:defRPr sz="1000" kern="1200">
        <a:solidFill>
          <a:schemeClr val="tx1"/>
        </a:solidFill>
        <a:latin typeface="+mn-lt"/>
        <a:ea typeface="+mn-ea"/>
        <a:cs typeface="+mn-cs"/>
      </a:defRPr>
    </a:lvl3pPr>
    <a:lvl4pPr marL="1075334" algn="r" defTabSz="716890" rtl="1" eaLnBrk="1" latinLnBrk="0" hangingPunct="1">
      <a:defRPr sz="1000" kern="1200">
        <a:solidFill>
          <a:schemeClr val="tx1"/>
        </a:solidFill>
        <a:latin typeface="+mn-lt"/>
        <a:ea typeface="+mn-ea"/>
        <a:cs typeface="+mn-cs"/>
      </a:defRPr>
    </a:lvl4pPr>
    <a:lvl5pPr marL="1433779" algn="r" defTabSz="716890" rtl="1" eaLnBrk="1" latinLnBrk="0" hangingPunct="1">
      <a:defRPr sz="1000" kern="1200">
        <a:solidFill>
          <a:schemeClr val="tx1"/>
        </a:solidFill>
        <a:latin typeface="+mn-lt"/>
        <a:ea typeface="+mn-ea"/>
        <a:cs typeface="+mn-cs"/>
      </a:defRPr>
    </a:lvl5pPr>
    <a:lvl6pPr marL="1792224" algn="r" defTabSz="716890" rtl="1" eaLnBrk="1" latinLnBrk="0" hangingPunct="1">
      <a:defRPr sz="1000" kern="1200">
        <a:solidFill>
          <a:schemeClr val="tx1"/>
        </a:solidFill>
        <a:latin typeface="+mn-lt"/>
        <a:ea typeface="+mn-ea"/>
        <a:cs typeface="+mn-cs"/>
      </a:defRPr>
    </a:lvl6pPr>
    <a:lvl7pPr marL="2150669" algn="r" defTabSz="716890" rtl="1" eaLnBrk="1" latinLnBrk="0" hangingPunct="1">
      <a:defRPr sz="1000" kern="1200">
        <a:solidFill>
          <a:schemeClr val="tx1"/>
        </a:solidFill>
        <a:latin typeface="+mn-lt"/>
        <a:ea typeface="+mn-ea"/>
        <a:cs typeface="+mn-cs"/>
      </a:defRPr>
    </a:lvl7pPr>
    <a:lvl8pPr marL="2509114" algn="r" defTabSz="716890" rtl="1" eaLnBrk="1" latinLnBrk="0" hangingPunct="1">
      <a:defRPr sz="1000" kern="1200">
        <a:solidFill>
          <a:schemeClr val="tx1"/>
        </a:solidFill>
        <a:latin typeface="+mn-lt"/>
        <a:ea typeface="+mn-ea"/>
        <a:cs typeface="+mn-cs"/>
      </a:defRPr>
    </a:lvl8pPr>
    <a:lvl9pPr marL="2867558" algn="r" defTabSz="716890" rtl="1"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2343150"/>
            <a:ext cx="6172200" cy="142077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8050371" y="832948"/>
            <a:ext cx="1714500" cy="381000"/>
          </a:xfrm>
        </p:spPr>
        <p:txBody>
          <a:bodyPr/>
          <a:lstStyle/>
          <a:p>
            <a:fld id="{1B8ABB09-4A1D-463E-8065-109CC2B7EFAA}" type="datetimeFigureOut">
              <a:rPr lang="ar-SA" smtClean="0"/>
              <a:pPr/>
              <a:t>15/04/1434</a:t>
            </a:fld>
            <a:endParaRPr lang="ar-SA"/>
          </a:p>
        </p:txBody>
      </p:sp>
      <p:sp>
        <p:nvSpPr>
          <p:cNvPr id="17" name="عنصر نائب للتذييل 16"/>
          <p:cNvSpPr>
            <a:spLocks noGrp="1"/>
          </p:cNvSpPr>
          <p:nvPr>
            <p:ph type="ftr" sz="quarter" idx="11"/>
          </p:nvPr>
        </p:nvSpPr>
        <p:spPr bwMode="auto">
          <a:xfrm rot="5400000">
            <a:off x="7534469" y="3088246"/>
            <a:ext cx="2743200" cy="384048"/>
          </a:xfrm>
        </p:spPr>
        <p:txBody>
          <a:bodyPr/>
          <a:lstStyle/>
          <a:p>
            <a:endParaRPr lang="ar-SA"/>
          </a:p>
        </p:txBody>
      </p:sp>
      <p:sp>
        <p:nvSpPr>
          <p:cNvPr id="10" name="مستطيل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3696527"/>
            <a:ext cx="609600" cy="388143"/>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15/04/1434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80"/>
            <a:ext cx="1676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15/04/1434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200150"/>
            <a:ext cx="7467600" cy="365531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pPr/>
              <a:t>15/04/1434</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171700"/>
            <a:ext cx="6172200" cy="1540193"/>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8049006" y="830199"/>
            <a:ext cx="1714500" cy="381000"/>
          </a:xfrm>
        </p:spPr>
        <p:txBody>
          <a:bodyPr/>
          <a:lstStyle/>
          <a:p>
            <a:fld id="{1B8ABB09-4A1D-463E-8065-109CC2B7EFAA}" type="datetimeFigureOut">
              <a:rPr lang="ar-SA" smtClean="0"/>
              <a:pPr/>
              <a:t>15/04/1434</a:t>
            </a:fld>
            <a:endParaRPr lang="ar-SA"/>
          </a:p>
        </p:txBody>
      </p:sp>
      <p:sp>
        <p:nvSpPr>
          <p:cNvPr id="5" name="عنصر نائب للتذييل 4"/>
          <p:cNvSpPr>
            <a:spLocks noGrp="1"/>
          </p:cNvSpPr>
          <p:nvPr>
            <p:ph type="ftr" sz="quarter" idx="11"/>
          </p:nvPr>
        </p:nvSpPr>
        <p:spPr bwMode="auto">
          <a:xfrm rot="5400000">
            <a:off x="7534656" y="3086100"/>
            <a:ext cx="2743200" cy="384048"/>
          </a:xfrm>
        </p:spPr>
        <p:txBody>
          <a:bodyPr/>
          <a:lstStyle/>
          <a:p>
            <a:endParaRPr lang="ar-SA"/>
          </a:p>
        </p:txBody>
      </p:sp>
      <p:sp>
        <p:nvSpPr>
          <p:cNvPr id="9" name="مستطيل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3696527"/>
            <a:ext cx="609600" cy="388143"/>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15/04/1434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200150"/>
            <a:ext cx="3657600" cy="3429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200150"/>
            <a:ext cx="3657600" cy="3429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4788"/>
            <a:ext cx="7543800" cy="85725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15/04/1434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1771650"/>
            <a:ext cx="3657600" cy="291465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1771650"/>
            <a:ext cx="3657600" cy="291465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pPr/>
              <a:t>15/04/1434</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15/04/1434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05740"/>
            <a:ext cx="5638800" cy="4745736"/>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pPr/>
              <a:t>15/04/1434</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4138803" y="2343150"/>
            <a:ext cx="473202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pPr/>
              <a:t>15/04/1434</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05979"/>
            <a:ext cx="7467600" cy="85725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pPr/>
              <a:t>15/04/1434</a:t>
            </a:fld>
            <a:endParaRPr lang="ar-SA"/>
          </a:p>
        </p:txBody>
      </p:sp>
      <p:sp>
        <p:nvSpPr>
          <p:cNvPr id="3" name="عنصر نائب للتذييل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16200000">
            <a:off x="6465095" y="2678919"/>
            <a:ext cx="4929240" cy="857250"/>
          </a:xfrm>
        </p:spPr>
        <p:txBody>
          <a:bodyPr/>
          <a:lstStyle/>
          <a:p>
            <a:endParaRPr lang="ar-SA" dirty="0"/>
          </a:p>
        </p:txBody>
      </p:sp>
      <p:sp>
        <p:nvSpPr>
          <p:cNvPr id="3" name="عنصر نائب للمحتوى 2"/>
          <p:cNvSpPr>
            <a:spLocks noGrp="1"/>
          </p:cNvSpPr>
          <p:nvPr>
            <p:ph sz="quarter" idx="1"/>
          </p:nvPr>
        </p:nvSpPr>
        <p:spPr>
          <a:xfrm>
            <a:off x="0" y="0"/>
            <a:ext cx="7858180" cy="5143500"/>
          </a:xfrm>
          <a:solidFill>
            <a:schemeClr val="bg1">
              <a:lumMod val="95000"/>
            </a:schemeClr>
          </a:solidFill>
        </p:spPr>
        <p:txBody>
          <a:bodyPr>
            <a:normAutofit/>
          </a:bodyPr>
          <a:lstStyle/>
          <a:p>
            <a:pPr algn="ctr" rtl="0">
              <a:buNone/>
            </a:pPr>
            <a:r>
              <a:rPr lang="ar-DZ" sz="3200" b="1" dirty="0" smtClean="0">
                <a:solidFill>
                  <a:srgbClr val="00B0F0"/>
                </a:solidFill>
                <a:effectLst>
                  <a:outerShdw blurRad="38100" dist="38100" dir="2700000" algn="tl">
                    <a:srgbClr val="000000">
                      <a:alpha val="43137"/>
                    </a:srgbClr>
                  </a:outerShdw>
                </a:effectLst>
                <a:cs typeface="Diwani Bent" pitchFamily="2" charset="-78"/>
              </a:rPr>
              <a:t>بـسم</a:t>
            </a:r>
            <a:r>
              <a:rPr lang="ar-DZ" sz="3200" b="1" dirty="0" smtClean="0">
                <a:solidFill>
                  <a:srgbClr val="00B0F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3200" b="1" dirty="0" smtClean="0">
                <a:solidFill>
                  <a:srgbClr val="00B0F0"/>
                </a:solidFill>
                <a:effectLst>
                  <a:outerShdw blurRad="38100" dist="38100" dir="2700000" algn="tl">
                    <a:srgbClr val="000000">
                      <a:alpha val="43137"/>
                    </a:srgbClr>
                  </a:outerShdw>
                </a:effectLst>
                <a:cs typeface="Diwani Bent" pitchFamily="2" charset="-78"/>
              </a:rPr>
              <a:t>الله</a:t>
            </a:r>
            <a:r>
              <a:rPr lang="ar-DZ" sz="3200" b="1" dirty="0" smtClean="0">
                <a:solidFill>
                  <a:srgbClr val="00B0F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3200" b="1" dirty="0" smtClean="0">
                <a:solidFill>
                  <a:srgbClr val="00B0F0"/>
                </a:solidFill>
                <a:effectLst>
                  <a:outerShdw blurRad="38100" dist="38100" dir="2700000" algn="tl">
                    <a:srgbClr val="000000">
                      <a:alpha val="43137"/>
                    </a:srgbClr>
                  </a:outerShdw>
                </a:effectLst>
                <a:cs typeface="Diwani Bent" pitchFamily="2" charset="-78"/>
              </a:rPr>
              <a:t>الرحمـــن</a:t>
            </a:r>
            <a:r>
              <a:rPr lang="ar-DZ" sz="3200" b="1" dirty="0" smtClean="0">
                <a:solidFill>
                  <a:srgbClr val="00B0F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3200" b="1" dirty="0" smtClean="0">
                <a:solidFill>
                  <a:srgbClr val="00B0F0"/>
                </a:solidFill>
                <a:effectLst>
                  <a:outerShdw blurRad="38100" dist="38100" dir="2700000" algn="tl">
                    <a:srgbClr val="000000">
                      <a:alpha val="43137"/>
                    </a:srgbClr>
                  </a:outerShdw>
                </a:effectLst>
                <a:cs typeface="Diwani Bent" pitchFamily="2" charset="-78"/>
              </a:rPr>
              <a:t>الرحيـــــم</a:t>
            </a:r>
          </a:p>
          <a:p>
            <a:pPr algn="ctr" rtl="0">
              <a:buNone/>
            </a:pPr>
            <a:endParaRPr lang="ar-DZ" sz="800" b="1" dirty="0" smtClean="0">
              <a:solidFill>
                <a:schemeClr val="accent2">
                  <a:lumMod val="75000"/>
                </a:schemeClr>
              </a:solidFill>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rtl="0">
              <a:buNone/>
            </a:pPr>
            <a:r>
              <a:rPr lang="ar-DZ" sz="3900" b="1" dirty="0" smtClean="0">
                <a:effectLst>
                  <a:outerShdw blurRad="38100" dist="38100" dir="2700000" algn="tl">
                    <a:srgbClr val="000000">
                      <a:alpha val="43137"/>
                    </a:srgbClr>
                  </a:outerShdw>
                </a:effectLst>
                <a:latin typeface="_PDMS_Saleem_QuranFont" pitchFamily="2" charset="-78"/>
                <a:cs typeface="_PDMS_Saleem_QuranFont" pitchFamily="2" charset="-78"/>
              </a:rPr>
              <a:t>الصناعة السيـاحية ودورها في تحقيق التنمية الاقتصادية والاجتماعية  - حــالة جمهورية الصين –</a:t>
            </a:r>
          </a:p>
          <a:p>
            <a:pPr algn="ctr">
              <a:buNone/>
            </a:pPr>
            <a:r>
              <a:rPr lang="zh-CN" altLang="en-US" sz="3200" b="1" dirty="0" smtClean="0">
                <a:effectLst>
                  <a:outerShdw blurRad="38100" dist="38100" dir="2700000" algn="tl">
                    <a:srgbClr val="000000">
                      <a:alpha val="43137"/>
                    </a:srgbClr>
                  </a:outerShdw>
                </a:effectLst>
                <a:latin typeface="Broadway" pitchFamily="82" charset="0"/>
              </a:rPr>
              <a:t>旅游业在经济与社会发展的作用</a:t>
            </a:r>
            <a:endParaRPr lang="en-US" altLang="zh-CN" sz="3200" b="1" dirty="0" smtClean="0">
              <a:effectLst>
                <a:outerShdw blurRad="38100" dist="38100" dir="2700000" algn="tl">
                  <a:srgbClr val="000000">
                    <a:alpha val="43137"/>
                  </a:srgbClr>
                </a:outerShdw>
              </a:effectLst>
              <a:latin typeface="Broadway" pitchFamily="82" charset="0"/>
            </a:endParaRPr>
          </a:p>
          <a:p>
            <a:pPr algn="ctr">
              <a:buNone/>
            </a:pPr>
            <a:r>
              <a:rPr lang="zh-CN" altLang="en-US" sz="3200" b="1" dirty="0" smtClean="0">
                <a:effectLst>
                  <a:outerShdw blurRad="38100" dist="38100" dir="2700000" algn="tl">
                    <a:srgbClr val="000000">
                      <a:alpha val="43137"/>
                    </a:srgbClr>
                  </a:outerShdw>
                </a:effectLst>
                <a:latin typeface="Broadway" pitchFamily="82" charset="0"/>
              </a:rPr>
              <a:t>－中国的情况</a:t>
            </a:r>
            <a:endParaRPr lang="en-US" altLang="zh-CN" sz="3200" b="1" dirty="0" smtClean="0">
              <a:effectLst>
                <a:outerShdw blurRad="38100" dist="38100" dir="2700000" algn="tl">
                  <a:srgbClr val="000000">
                    <a:alpha val="43137"/>
                  </a:srgbClr>
                </a:outerShdw>
              </a:effectLst>
              <a:latin typeface="Broadway" pitchFamily="82" charset="0"/>
            </a:endParaRPr>
          </a:p>
          <a:p>
            <a:pPr algn="ctr">
              <a:buNone/>
            </a:pPr>
            <a:r>
              <a:rPr lang="ar-DZ" altLang="zh-CN" sz="900" b="1" dirty="0" smtClean="0">
                <a:effectLst>
                  <a:outerShdw blurRad="38100" dist="38100" dir="2700000" algn="tl">
                    <a:srgbClr val="000000">
                      <a:alpha val="43137"/>
                    </a:srgbClr>
                  </a:outerShdw>
                </a:effectLst>
                <a:latin typeface="Broadway" pitchFamily="82" charset="0"/>
              </a:rPr>
              <a:t/>
            </a:r>
            <a:br>
              <a:rPr lang="ar-DZ" altLang="zh-CN" sz="900" b="1" dirty="0" smtClean="0">
                <a:effectLst>
                  <a:outerShdw blurRad="38100" dist="38100" dir="2700000" algn="tl">
                    <a:srgbClr val="000000">
                      <a:alpha val="43137"/>
                    </a:srgbClr>
                  </a:outerShdw>
                </a:effectLst>
                <a:latin typeface="Broadway" pitchFamily="82" charset="0"/>
              </a:rPr>
            </a:br>
            <a:endParaRPr lang="ar-DZ" altLang="zh-CN" sz="900" b="1" dirty="0" smtClean="0">
              <a:effectLst>
                <a:outerShdw blurRad="38100" dist="38100" dir="2700000" algn="tl">
                  <a:srgbClr val="000000">
                    <a:alpha val="43137"/>
                  </a:srgbClr>
                </a:outerShdw>
              </a:effectLst>
              <a:latin typeface="Broadway" pitchFamily="82" charset="0"/>
            </a:endParaRPr>
          </a:p>
          <a:p>
            <a:pPr algn="ctr">
              <a:buNone/>
            </a:pPr>
            <a:r>
              <a:rPr lang="ar-DZ" dirty="0" smtClean="0">
                <a:ln>
                  <a:solidFill>
                    <a:sysClr val="windowText" lastClr="000000"/>
                  </a:solidFill>
                </a:ln>
                <a:solidFill>
                  <a:sysClr val="windowText" lastClr="000000"/>
                </a:solidFill>
                <a:cs typeface="Farsi Simple Bold" pitchFamily="2" charset="-78"/>
              </a:rPr>
              <a:t>إعداد الأستـاذة :  </a:t>
            </a:r>
            <a:r>
              <a:rPr lang="ar-DZ" altLang="zh-CN" dirty="0" smtClean="0">
                <a:ln>
                  <a:solidFill>
                    <a:sysClr val="windowText" lastClr="000000"/>
                  </a:solidFill>
                </a:ln>
                <a:solidFill>
                  <a:sysClr val="windowText" lastClr="000000"/>
                </a:solidFill>
                <a:cs typeface="Farsi Simple Bold" pitchFamily="2" charset="-78"/>
              </a:rPr>
              <a:t>بن عطاالله عائشة    –  جامعة </a:t>
            </a:r>
            <a:r>
              <a:rPr lang="ar-DZ" altLang="zh-CN" dirty="0" err="1" smtClean="0">
                <a:ln>
                  <a:solidFill>
                    <a:sysClr val="windowText" lastClr="000000"/>
                  </a:solidFill>
                </a:ln>
                <a:solidFill>
                  <a:sysClr val="windowText" lastClr="000000"/>
                </a:solidFill>
                <a:cs typeface="Farsi Simple Bold" pitchFamily="2" charset="-78"/>
              </a:rPr>
              <a:t>الاغواط</a:t>
            </a:r>
            <a:endParaRPr lang="ar-SA" altLang="zh-CN" dirty="0" smtClean="0">
              <a:ln>
                <a:solidFill>
                  <a:sysClr val="windowText" lastClr="000000"/>
                </a:solidFill>
              </a:ln>
              <a:solidFill>
                <a:sysClr val="windowText" lastClr="000000"/>
              </a:solidFill>
              <a:cs typeface="Farsi Simple Bold" pitchFamily="2" charset="-78"/>
            </a:endParaRPr>
          </a:p>
        </p:txBody>
      </p:sp>
      <p:pic>
        <p:nvPicPr>
          <p:cNvPr id="1026" name="Picture 2" descr="C:\Documents and Settings\Administrator\桌面\الابحث\تماااااااااااام\ملتقى غرداية\2008042915081238682.jpg"/>
          <p:cNvPicPr>
            <a:picLocks noChangeAspect="1" noChangeArrowheads="1"/>
          </p:cNvPicPr>
          <p:nvPr/>
        </p:nvPicPr>
        <p:blipFill>
          <a:blip r:embed="rId2"/>
          <a:srcRect r="2835"/>
          <a:stretch>
            <a:fillRect/>
          </a:stretch>
        </p:blipFill>
        <p:spPr bwMode="auto">
          <a:xfrm>
            <a:off x="7500958" y="0"/>
            <a:ext cx="2754298" cy="514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صورة 5" descr="img_4486.jpg"/>
          <p:cNvPicPr>
            <a:picLocks noGrp="1" noChangeAspect="1"/>
          </p:cNvPicPr>
          <p:nvPr>
            <p:ph type="pic" idx="1"/>
          </p:nvPr>
        </p:nvPicPr>
        <p:blipFill>
          <a:blip r:embed="rId2"/>
          <a:srcRect l="22214" r="22214"/>
          <a:stretch>
            <a:fillRect/>
          </a:stretch>
        </p:blipFill>
        <p:spPr>
          <a:xfrm>
            <a:off x="0" y="0"/>
            <a:ext cx="4000500" cy="5143500"/>
          </a:xfrm>
        </p:spPr>
      </p:pic>
      <p:sp>
        <p:nvSpPr>
          <p:cNvPr id="4" name="عنصر نائب للنص 3"/>
          <p:cNvSpPr>
            <a:spLocks noGrp="1"/>
          </p:cNvSpPr>
          <p:nvPr>
            <p:ph type="body" sz="half" idx="2"/>
          </p:nvPr>
        </p:nvSpPr>
        <p:spPr>
          <a:xfrm>
            <a:off x="4071934" y="0"/>
            <a:ext cx="5072066" cy="5143500"/>
          </a:xfrm>
        </p:spPr>
        <p:txBody>
          <a:bodyPr/>
          <a:lstStyle/>
          <a:p>
            <a:pPr algn="ctr"/>
            <a:endParaRPr lang="ar-DZ" b="1" dirty="0" smtClean="0"/>
          </a:p>
          <a:p>
            <a:pPr algn="ctr"/>
            <a:endParaRPr lang="ar-DZ" b="1" dirty="0" smtClean="0"/>
          </a:p>
          <a:p>
            <a:pPr algn="ctr"/>
            <a:r>
              <a:rPr lang="ar-DZ"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rPr>
              <a:t>ثانياً :</a:t>
            </a:r>
          </a:p>
          <a:p>
            <a:pPr algn="ctr"/>
            <a:r>
              <a:rPr lang="ar-DZ" b="1" dirty="0" smtClean="0"/>
              <a:t> </a:t>
            </a:r>
            <a:r>
              <a:rPr lang="ar-DZ"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rPr>
              <a:t>واقـع قطاع السياحة</a:t>
            </a:r>
          </a:p>
          <a:p>
            <a:pPr algn="ctr"/>
            <a:r>
              <a:rPr lang="ar-DZ"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rPr>
              <a:t> في الصين </a:t>
            </a:r>
            <a:endParaRPr lang="en-US"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endParaRPr>
          </a:p>
          <a:p>
            <a:endParaRPr lang="ar-SA" dirty="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صورة 7" descr="china-dragon_1795137b.jpg"/>
          <p:cNvPicPr>
            <a:picLocks noGrp="1" noChangeAspect="1"/>
          </p:cNvPicPr>
          <p:nvPr>
            <p:ph type="pic" idx="1"/>
          </p:nvPr>
        </p:nvPicPr>
        <p:blipFill>
          <a:blip r:embed="rId2"/>
          <a:srcRect l="9144" r="35204"/>
          <a:stretch>
            <a:fillRect/>
          </a:stretch>
        </p:blipFill>
        <p:spPr>
          <a:xfrm>
            <a:off x="1" y="0"/>
            <a:ext cx="4286248" cy="5143500"/>
          </a:xfrm>
        </p:spPr>
      </p:pic>
      <p:sp>
        <p:nvSpPr>
          <p:cNvPr id="4" name="عنصر نائب للنص 3"/>
          <p:cNvSpPr>
            <a:spLocks noGrp="1"/>
          </p:cNvSpPr>
          <p:nvPr>
            <p:ph type="body" sz="half" idx="2"/>
          </p:nvPr>
        </p:nvSpPr>
        <p:spPr>
          <a:xfrm>
            <a:off x="3714744" y="0"/>
            <a:ext cx="5429256" cy="5143500"/>
          </a:xfrm>
          <a:blipFill>
            <a:blip r:embed="rId3"/>
            <a:tile tx="0" ty="0" sx="100000" sy="100000" flip="none" algn="tl"/>
          </a:blipFill>
        </p:spPr>
        <p:txBody>
          <a:bodyPr>
            <a:normAutofit/>
          </a:bodyPr>
          <a:lstStyle/>
          <a:p>
            <a:r>
              <a:rPr lang="ar-DZ" sz="3600" b="1" dirty="0" smtClean="0">
                <a:ln>
                  <a:solidFill>
                    <a:schemeClr val="bg2">
                      <a:lumMod val="75000"/>
                    </a:schemeClr>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1- نبذة تاريخية عن تطور السياحة في الصين :</a:t>
            </a:r>
          </a:p>
          <a:p>
            <a:pPr lvl="0">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في ظل حكم </a:t>
            </a:r>
            <a:r>
              <a:rPr lang="en-US" sz="2400" b="1" dirty="0" smtClean="0">
                <a:solidFill>
                  <a:srgbClr val="0070C0"/>
                </a:solidFill>
                <a:effectLst>
                  <a:outerShdw blurRad="38100" dist="38100" dir="2700000" algn="tl">
                    <a:srgbClr val="000000">
                      <a:alpha val="43137"/>
                    </a:srgbClr>
                  </a:outerShdw>
                </a:effectLst>
                <a:latin typeface="_PDMS_Saleem_QuranFont" pitchFamily="2" charset="-78"/>
                <a:cs typeface="_PDMS_Saleem_QuranFont" pitchFamily="2" charset="-78"/>
              </a:rPr>
              <a:t>Mao</a:t>
            </a:r>
            <a:r>
              <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en-US" sz="2400" b="1" dirty="0" smtClean="0">
                <a:solidFill>
                  <a:srgbClr val="0070C0"/>
                </a:solidFill>
                <a:effectLst>
                  <a:outerShdw blurRad="38100" dist="38100" dir="2700000" algn="tl">
                    <a:srgbClr val="000000">
                      <a:alpha val="43137"/>
                    </a:srgbClr>
                  </a:outerShdw>
                </a:effectLst>
                <a:latin typeface="_PDMS_Saleem_QuranFont" pitchFamily="2" charset="-78"/>
                <a:cs typeface="_PDMS_Saleem_QuranFont" pitchFamily="2" charset="-78"/>
              </a:rPr>
              <a:t>Zedong</a:t>
            </a:r>
            <a:r>
              <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(1949- 1976)كان السفر شبه محظور لأي غرض كان واقتصر على الزيارات السياسية، فلم تولي الحكومة أي اهتمام بقطاع السياحة خلال الثورة الثقافية (1966-1976). </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مع التحول الاقتصادي 1978 على يد </a:t>
            </a:r>
            <a:r>
              <a:rPr lang="en-US" sz="2400" b="1" dirty="0" smtClean="0">
                <a:solidFill>
                  <a:srgbClr val="0070C0"/>
                </a:solidFill>
                <a:effectLst>
                  <a:outerShdw blurRad="38100" dist="38100" dir="2700000" algn="tl">
                    <a:srgbClr val="000000">
                      <a:alpha val="43137"/>
                    </a:srgbClr>
                  </a:outerShdw>
                </a:effectLst>
                <a:latin typeface="_PDMS_Saleem_QuranFont" pitchFamily="2" charset="-78"/>
                <a:cs typeface="_PDMS_Saleem_QuranFont" pitchFamily="2" charset="-78"/>
              </a:rPr>
              <a:t>Deng Xiaoping</a:t>
            </a:r>
            <a:r>
              <a:rPr lang="ar-SA" sz="2400" b="1" dirty="0" smtClean="0">
                <a:solidFill>
                  <a:srgbClr val="0070C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تغيرت السياسة العامة للسياحة الداخلية، وركزت الحكومة خلال السنوات الأربع الأولى حول الزيارات التربوية والسياسية. </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سنة 1982 اعترفت الحكومة الصينية بالسياحة كنشاط اقتصادي، لتعيد ترتيب أولوياتها وأدرجت السياحة ضمن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ال</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خطط الوطنية للتنمية والاجتماعية والاقتصادية، ولعبت الإدارة الوطنية الصينية للسفر </a:t>
            </a:r>
            <a:r>
              <a:rPr lang="en-US" sz="2400" b="1" dirty="0" smtClean="0">
                <a:solidFill>
                  <a:srgbClr val="0070C0"/>
                </a:solidFill>
                <a:effectLst>
                  <a:outerShdw blurRad="38100" dist="38100" dir="2700000" algn="tl">
                    <a:srgbClr val="000000">
                      <a:alpha val="43137"/>
                    </a:srgbClr>
                  </a:outerShdw>
                </a:effectLst>
                <a:latin typeface="_PDMS_Saleem_QuranFont" pitchFamily="2" charset="-78"/>
                <a:cs typeface="_PDMS_Saleem_QuranFont" pitchFamily="2" charset="-78"/>
              </a:rPr>
              <a:t>CNTA</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SA"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دوراً مهماً في تطوير صناعة السياحة</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ما ساهم في زيادة حجم الأنشطة السياحية الداخلية والخارجية.</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ar-SA"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عنصر نائب للصورة 9" descr="jiaozi2 (1).jpg"/>
          <p:cNvPicPr>
            <a:picLocks noGrp="1" noChangeAspect="1"/>
          </p:cNvPicPr>
          <p:nvPr>
            <p:ph type="pic" idx="1"/>
          </p:nvPr>
        </p:nvPicPr>
        <p:blipFill>
          <a:blip r:embed="rId2"/>
          <a:srcRect l="24479" r="24479"/>
          <a:stretch>
            <a:fillRect/>
          </a:stretch>
        </p:blipFill>
        <p:spPr>
          <a:xfrm>
            <a:off x="0" y="0"/>
            <a:ext cx="3500430" cy="5143500"/>
          </a:xfrm>
        </p:spPr>
      </p:pic>
      <p:sp>
        <p:nvSpPr>
          <p:cNvPr id="4" name="عنصر نائب للنص 3"/>
          <p:cNvSpPr>
            <a:spLocks noGrp="1"/>
          </p:cNvSpPr>
          <p:nvPr>
            <p:ph type="body" sz="half" idx="2"/>
          </p:nvPr>
        </p:nvSpPr>
        <p:spPr>
          <a:xfrm>
            <a:off x="3500430" y="0"/>
            <a:ext cx="5643570" cy="5143500"/>
          </a:xfrm>
          <a:blipFill>
            <a:blip r:embed="rId3"/>
            <a:tile tx="0" ty="0" sx="100000" sy="100000" flip="none" algn="tl"/>
          </a:blipFill>
        </p:spPr>
        <p:txBody>
          <a:bodyPr>
            <a:normAutofit/>
          </a:bodyPr>
          <a:lstStyle/>
          <a:p>
            <a:r>
              <a:rPr lang="ar-DZ" sz="2800" b="1" dirty="0" smtClean="0">
                <a:ln>
                  <a:solidFill>
                    <a:schemeClr val="bg2">
                      <a:lumMod val="75000"/>
                    </a:schemeClr>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2</a:t>
            </a:r>
            <a:r>
              <a:rPr lang="ar-DZ" sz="3600" b="1" dirty="0" smtClean="0">
                <a:ln>
                  <a:solidFill>
                    <a:schemeClr val="bg2">
                      <a:lumMod val="75000"/>
                    </a:schemeClr>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 نمو الصناعة السياحية:</a:t>
            </a:r>
          </a:p>
          <a:p>
            <a:r>
              <a:rPr lang="ar-SA" sz="26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حققت السياحة في الصين نمواً ملحوظاً منذ سنة 1978 من حيث عدد الزوار، إلا أن تلك الأعداد شهدت انخفاضاً نتيجة أحداث ميدان </a:t>
            </a:r>
            <a:r>
              <a:rPr lang="ar-SA"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تيانانمين</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1989، حيث </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تراجع </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عدد السياح الوافدين بين عامي 1978 </a:t>
            </a:r>
            <a:r>
              <a:rPr lang="ar-SA"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1989 </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من </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73 مليون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الى</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1.8 مليون زائر، </a:t>
            </a:r>
            <a:r>
              <a:rPr lang="ar-SA"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بلغت العائدات من السياحة 14.1 مليار دولار </a:t>
            </a:r>
            <a:r>
              <a:rPr lang="ar-SA"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263 مليون دولار على التوالي .</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SA" sz="2400" b="1" dirty="0" smtClean="0">
                <a:ln>
                  <a:solidFill>
                    <a:srgbClr val="0070C0"/>
                  </a:solidFill>
                </a:ln>
                <a:solidFill>
                  <a:srgbClr val="002060"/>
                </a:solidFill>
                <a:effectLst>
                  <a:outerShdw blurRad="38100" dist="38100" dir="2700000" algn="tl">
                    <a:srgbClr val="000000">
                      <a:alpha val="43137"/>
                    </a:srgbClr>
                  </a:outerShdw>
                </a:effectLst>
                <a:latin typeface="_PDMS_Saleem_QuranFont" pitchFamily="2" charset="-78"/>
                <a:cs typeface="_PDMS_Saleem_QuranFont" pitchFamily="2" charset="-78"/>
              </a:rPr>
              <a:t>تصنف الحكومة الصينية السياح الوافدين إليها على </a:t>
            </a:r>
            <a:r>
              <a:rPr lang="ar-DZ" sz="2400" b="1" dirty="0" smtClean="0">
                <a:ln>
                  <a:solidFill>
                    <a:srgbClr val="0070C0"/>
                  </a:solidFill>
                </a:ln>
                <a:solidFill>
                  <a:srgbClr val="002060"/>
                </a:solidFill>
                <a:effectLst>
                  <a:outerShdw blurRad="38100" dist="38100" dir="2700000" algn="tl">
                    <a:srgbClr val="000000">
                      <a:alpha val="43137"/>
                    </a:srgbClr>
                  </a:outerShdw>
                </a:effectLst>
                <a:latin typeface="_PDMS_Saleem_QuranFont" pitchFamily="2" charset="-78"/>
                <a:cs typeface="_PDMS_Saleem_QuranFont" pitchFamily="2" charset="-78"/>
              </a:rPr>
              <a:t>النحو </a:t>
            </a:r>
            <a:r>
              <a:rPr lang="ar-SA" sz="2400" b="1" dirty="0" smtClean="0">
                <a:ln>
                  <a:solidFill>
                    <a:srgbClr val="0070C0"/>
                  </a:solidFill>
                </a:ln>
                <a:solidFill>
                  <a:srgbClr val="002060"/>
                </a:solidFill>
                <a:effectLst>
                  <a:outerShdw blurRad="38100" dist="38100" dir="2700000" algn="tl">
                    <a:srgbClr val="000000">
                      <a:alpha val="43137"/>
                    </a:srgbClr>
                  </a:outerShdw>
                </a:effectLst>
                <a:latin typeface="_PDMS_Saleem_QuranFont" pitchFamily="2" charset="-78"/>
                <a:cs typeface="_PDMS_Saleem_QuranFont" pitchFamily="2" charset="-78"/>
              </a:rPr>
              <a:t>التالي :-</a:t>
            </a:r>
            <a:endParaRPr lang="en-US" sz="2400" b="1" dirty="0" smtClean="0">
              <a:ln>
                <a:solidFill>
                  <a:srgbClr val="0070C0"/>
                </a:solidFill>
              </a:ln>
              <a:solidFill>
                <a:srgbClr val="002060"/>
              </a:solidFill>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المواطنين من هونغ </a:t>
            </a:r>
            <a:r>
              <a:rPr lang="ar-SA"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كونغ</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و مكاو - السكان ذوو الأصول الصينية </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مواطنو تايوان - ذوي الأصول الصينية</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المواطنون الصينيون المقيمون بالخارج - ما عدا هونغ </a:t>
            </a:r>
            <a:r>
              <a:rPr lang="ar-SA"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كونغ</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SA"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ماكاو</a:t>
            </a: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تايوان</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الأجانب - الأفراد من غير المواطنين الصينيين.</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ar-SA" dirty="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3071802" y="0"/>
            <a:ext cx="6072198" cy="5143500"/>
          </a:xfrm>
        </p:spPr>
        <p:txBody>
          <a:bodyPr/>
          <a:lstStyle/>
          <a:p>
            <a:endParaRPr lang="ar-DZ" dirty="0" smtClean="0"/>
          </a:p>
          <a:p>
            <a:endParaRPr lang="ar-DZ" dirty="0" smtClean="0"/>
          </a:p>
          <a:p>
            <a:endParaRPr lang="ar-DZ" dirty="0" smtClean="0"/>
          </a:p>
          <a:p>
            <a:endParaRPr lang="ar-DZ" dirty="0" smtClean="0"/>
          </a:p>
          <a:p>
            <a:pPr lvl="0"/>
            <a:endParaRPr lang="ar-DZ" dirty="0" smtClean="0"/>
          </a:p>
          <a:p>
            <a:pPr lvl="0"/>
            <a:endParaRPr lang="ar-DZ" dirty="0" smtClean="0"/>
          </a:p>
          <a:p>
            <a:pPr lvl="0"/>
            <a:endParaRPr lang="ar-DZ" dirty="0" smtClean="0"/>
          </a:p>
          <a:p>
            <a:pPr lvl="0"/>
            <a:endParaRPr lang="ar-DZ" dirty="0" smtClean="0"/>
          </a:p>
          <a:p>
            <a:pPr lvl="0"/>
            <a:endParaRPr lang="ar-DZ" dirty="0" smtClean="0"/>
          </a:p>
          <a:p>
            <a:pPr lvl="0"/>
            <a:endParaRPr lang="ar-DZ" dirty="0" smtClean="0"/>
          </a:p>
          <a:p>
            <a:endParaRPr lang="ar-SA" dirty="0"/>
          </a:p>
        </p:txBody>
      </p:sp>
      <p:sp>
        <p:nvSpPr>
          <p:cNvPr id="6" name="مستطيل 5"/>
          <p:cNvSpPr/>
          <p:nvPr/>
        </p:nvSpPr>
        <p:spPr>
          <a:xfrm>
            <a:off x="2714612" y="0"/>
            <a:ext cx="6429388" cy="5755422"/>
          </a:xfrm>
          <a:prstGeom prst="rect">
            <a:avLst/>
          </a:prstGeom>
          <a:blipFill>
            <a:blip r:embed="rId2"/>
            <a:tile tx="0" ty="0" sx="100000" sy="100000" flip="none" algn="tl"/>
          </a:blipFill>
        </p:spPr>
        <p:txBody>
          <a:bodyPr wrap="square">
            <a:spAutoFit/>
          </a:bodyPr>
          <a:lstStyle/>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r>
              <a:rPr lang="ar-DZ" sz="2800" b="1" dirty="0" smtClean="0">
                <a:ln>
                  <a:solidFill>
                    <a:schemeClr val="bg2">
                      <a:lumMod val="90000"/>
                    </a:schemeClr>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تطور السياحة المغادرة، الوافدة </a:t>
            </a:r>
            <a:r>
              <a:rPr lang="ar-DZ" sz="2800" b="1" dirty="0" err="1" smtClean="0">
                <a:ln>
                  <a:solidFill>
                    <a:schemeClr val="bg2">
                      <a:lumMod val="90000"/>
                    </a:schemeClr>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800" b="1" dirty="0" smtClean="0">
                <a:ln>
                  <a:solidFill>
                    <a:schemeClr val="bg2">
                      <a:lumMod val="90000"/>
                    </a:schemeClr>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 المحلية من حيث  </a:t>
            </a:r>
          </a:p>
          <a:p>
            <a:pPr algn="ctr"/>
            <a:r>
              <a:rPr lang="ar-DZ" sz="2800" b="1" dirty="0" smtClean="0">
                <a:ln>
                  <a:solidFill>
                    <a:schemeClr val="bg2">
                      <a:lumMod val="90000"/>
                    </a:schemeClr>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عدد السياح  2005 -2010.</a:t>
            </a: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p:txBody>
      </p:sp>
      <p:pic>
        <p:nvPicPr>
          <p:cNvPr id="9" name="عنصر نائب للصورة 8" descr="visit_china03.jpg"/>
          <p:cNvPicPr>
            <a:picLocks noGrp="1" noChangeAspect="1"/>
          </p:cNvPicPr>
          <p:nvPr>
            <p:ph type="pic" idx="1"/>
          </p:nvPr>
        </p:nvPicPr>
        <p:blipFill>
          <a:blip r:embed="rId3"/>
          <a:srcRect l="3471" r="67877"/>
          <a:stretch>
            <a:fillRect/>
          </a:stretch>
        </p:blipFill>
        <p:spPr>
          <a:xfrm>
            <a:off x="1" y="-142894"/>
            <a:ext cx="3143239" cy="5545905"/>
          </a:xfrm>
        </p:spPr>
      </p:pic>
      <p:pic>
        <p:nvPicPr>
          <p:cNvPr id="8" name="صورة 7"/>
          <p:cNvPicPr/>
          <p:nvPr/>
        </p:nvPicPr>
        <p:blipFill>
          <a:blip r:embed="rId4"/>
          <a:srcRect/>
          <a:stretch>
            <a:fillRect/>
          </a:stretch>
        </p:blipFill>
        <p:spPr bwMode="auto">
          <a:xfrm>
            <a:off x="3214678" y="1571600"/>
            <a:ext cx="5929322" cy="357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0"/>
            <a:ext cx="8572560" cy="4929204"/>
          </a:xfrm>
        </p:spPr>
        <p:txBody>
          <a:bodyPr>
            <a:normAutofit/>
          </a:bodyPr>
          <a:lstStyle/>
          <a:p>
            <a:pPr lvl="0" algn="ctr">
              <a:buNone/>
            </a:pPr>
            <a:r>
              <a:rPr lang="ar-DZ" sz="35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مؤشرات الصناعة السياحية الصينية لسنة </a:t>
            </a:r>
            <a:r>
              <a:rPr lang="ar-DZ" sz="30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2010</a:t>
            </a:r>
          </a:p>
          <a:p>
            <a:pPr lvl="0"/>
            <a:r>
              <a:rPr lang="ar-DZ"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عائدات النقد الأجنبي من السياحة الوافدة إجمالي 45.814 مليار دولار، بزيادة 15.47</a:t>
            </a:r>
            <a:r>
              <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a:t>
            </a:r>
            <a:r>
              <a:rPr lang="ar-DZ"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على أساس سنوي.</a:t>
            </a:r>
            <a:endPar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r>
              <a:rPr lang="ar-DZ"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بلغ عدد السياح 133.7622 مليون، بزيادة 5.76</a:t>
            </a:r>
            <a:r>
              <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على أساس سنوي</a:t>
            </a:r>
            <a:r>
              <a:rPr lang="ar-SA"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a:t>
            </a:r>
            <a:endPar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r>
              <a:rPr lang="ar-SA"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ارتفع عدد السياح المغادرين من 31.026 مليون شخص سنة 2005 إلى 57.39 مليون شخص في 2010، لتسجل معدل نمو سنوي 20.4</a:t>
            </a:r>
            <a:r>
              <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SA"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عام 2010، لتحتل بذلك الصين الرتبة الرابعة عالمياً.</a:t>
            </a:r>
            <a:endPar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r>
              <a:rPr lang="ar-SA"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السياحة المحلية ارتفع عدد السياح من 1.212 مليار شخص 2005 إلى 2.104 مليار شخص في 2010 لتبلغ بذلك عائدات السياحة المحلية 1.26 تريليون </a:t>
            </a:r>
            <a:r>
              <a:rPr lang="ar-SA" sz="28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يوان</a:t>
            </a:r>
            <a:r>
              <a:rPr lang="ar-SA"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بمعدل نمو سنوي 23.50</a:t>
            </a:r>
            <a:r>
              <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a:t>
            </a:r>
            <a:r>
              <a:rPr lang="ar-SA"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endPar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r>
              <a:rPr lang="ar-SA"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نصيب الفرد من السياحة المغادرة 836.4 دولار، </a:t>
            </a:r>
            <a:r>
              <a:rPr lang="ar-DZ"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342.5 دولار </a:t>
            </a:r>
            <a:r>
              <a:rPr lang="ar-SA"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ومن السياحة الوافدة </a:t>
            </a:r>
            <a:r>
              <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%2.4) </a:t>
            </a:r>
            <a:r>
              <a:rPr lang="ar-DZ"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السياحة المغادرة </a:t>
            </a:r>
            <a:r>
              <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a:t>
            </a:r>
            <a:r>
              <a:rPr lang="ar-SA"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و9 أضعاف السياحة المحلية.</a:t>
            </a:r>
            <a:endParaRPr lang="en-US" sz="28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buNone/>
            </a:pPr>
            <a:endParaRPr lang="ar-SA"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صورة 7" descr="xi__an.jpg"/>
          <p:cNvPicPr>
            <a:picLocks noGrp="1" noChangeAspect="1"/>
          </p:cNvPicPr>
          <p:nvPr>
            <p:ph type="pic" idx="1"/>
          </p:nvPr>
        </p:nvPicPr>
        <p:blipFill>
          <a:blip r:embed="rId2"/>
          <a:srcRect l="13021" r="13021"/>
          <a:stretch>
            <a:fillRect/>
          </a:stretch>
        </p:blipFill>
        <p:spPr>
          <a:xfrm>
            <a:off x="3714744" y="0"/>
            <a:ext cx="5429256" cy="5143500"/>
          </a:xfrm>
        </p:spPr>
      </p:pic>
      <p:sp>
        <p:nvSpPr>
          <p:cNvPr id="4" name="عنصر نائب للنص 3"/>
          <p:cNvSpPr>
            <a:spLocks noGrp="1"/>
          </p:cNvSpPr>
          <p:nvPr>
            <p:ph type="body" sz="half" idx="2"/>
          </p:nvPr>
        </p:nvSpPr>
        <p:spPr>
          <a:xfrm>
            <a:off x="0" y="0"/>
            <a:ext cx="5286380" cy="5143500"/>
          </a:xfrm>
        </p:spPr>
        <p:txBody>
          <a:bodyPr>
            <a:normAutofit/>
          </a:bodyPr>
          <a:lstStyle/>
          <a:p>
            <a:endParaRPr lang="ar-DZ" dirty="0" smtClean="0"/>
          </a:p>
          <a:p>
            <a:pPr algn="ctr"/>
            <a:r>
              <a:rPr lang="ar-DZ"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rPr>
              <a:t>ثالثاً : </a:t>
            </a:r>
          </a:p>
          <a:p>
            <a:pPr algn="ctr"/>
            <a:r>
              <a:rPr lang="ar-DZ"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rPr>
              <a:t>دور الصناعة السياحية الصينية في تحقيق التنمية الاقتصادية والاجتماعية</a:t>
            </a:r>
          </a:p>
          <a:p>
            <a:endParaRPr lang="ar-SA" dirty="0"/>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0" y="0"/>
            <a:ext cx="9144000" cy="5143500"/>
          </a:xfrm>
          <a:blipFill>
            <a:blip r:embed="rId2"/>
            <a:tile tx="0" ty="0" sx="100000" sy="100000" flip="none" algn="tl"/>
          </a:blipFill>
        </p:spPr>
        <p:txBody>
          <a:bodyPr/>
          <a:lstStyle/>
          <a:p>
            <a:pPr algn="ctr"/>
            <a:endParaRPr lang="ar-DZ" sz="2400" b="1" dirty="0" smtClean="0">
              <a:ln>
                <a:solidFill>
                  <a:schemeClr val="accent2">
                    <a:lumMod val="50000"/>
                  </a:schemeClr>
                </a:solidFill>
              </a:ln>
              <a:solidFill>
                <a:srgbClr val="00B0F0"/>
              </a:solidFill>
              <a:effectLst>
                <a:outerShdw blurRad="38100" dist="38100" dir="2700000" algn="tl">
                  <a:srgbClr val="000000">
                    <a:alpha val="43137"/>
                  </a:srgbClr>
                </a:outerShdw>
              </a:effectLst>
            </a:endParaRPr>
          </a:p>
          <a:p>
            <a:pPr algn="ctr"/>
            <a:r>
              <a:rPr lang="ar-DZ" sz="2800" b="1" dirty="0" smtClean="0">
                <a:ln>
                  <a:solidFill>
                    <a:srgbClr val="FF0000"/>
                  </a:solidFill>
                </a:ln>
                <a:solidFill>
                  <a:srgbClr val="FFFF00"/>
                </a:solidFill>
                <a:effectLst>
                  <a:outerShdw blurRad="38100" dist="38100" dir="2700000" algn="tl">
                    <a:srgbClr val="000000">
                      <a:alpha val="43137"/>
                    </a:srgbClr>
                  </a:outerShdw>
                </a:effectLst>
              </a:rPr>
              <a:t>1. المساهمة في الناتج المحلي الإجمالي</a:t>
            </a:r>
          </a:p>
          <a:p>
            <a:pPr algn="ctr"/>
            <a:endParaRPr lang="ar-DZ" sz="800" b="1" dirty="0" smtClean="0">
              <a:effectLst>
                <a:outerShdw blurRad="38100" dist="38100" dir="2700000" algn="tl">
                  <a:srgbClr val="000000">
                    <a:alpha val="43137"/>
                  </a:srgbClr>
                </a:outerShdw>
              </a:effectLst>
            </a:endParaRPr>
          </a:p>
          <a:p>
            <a:pPr algn="ctr"/>
            <a:r>
              <a:rPr lang="ar-DZ" sz="1800" b="1" dirty="0" smtClean="0">
                <a:effectLst>
                  <a:outerShdw blurRad="38100" dist="38100" dir="2700000" algn="tl">
                    <a:srgbClr val="000000">
                      <a:alpha val="43137"/>
                    </a:srgbClr>
                  </a:outerShdw>
                </a:effectLst>
              </a:rPr>
              <a:t>العائدات السياحية ونمو </a:t>
            </a:r>
            <a:r>
              <a:rPr lang="en-US" sz="1800" b="1" dirty="0" smtClean="0">
                <a:effectLst>
                  <a:outerShdw blurRad="38100" dist="38100" dir="2700000" algn="tl">
                    <a:srgbClr val="000000">
                      <a:alpha val="43137"/>
                    </a:srgbClr>
                  </a:outerShdw>
                </a:effectLst>
              </a:rPr>
              <a:t>GDP</a:t>
            </a:r>
            <a:r>
              <a:rPr lang="ar-DZ" sz="1800" b="1" dirty="0" smtClean="0">
                <a:effectLst>
                  <a:outerShdw blurRad="38100" dist="38100" dir="2700000" algn="tl">
                    <a:srgbClr val="000000">
                      <a:alpha val="43137"/>
                    </a:srgbClr>
                  </a:outerShdw>
                </a:effectLst>
              </a:rPr>
              <a:t> 2005 – 2010   (مليار </a:t>
            </a:r>
            <a:r>
              <a:rPr lang="ar-DZ" sz="1800" b="1" dirty="0" err="1" smtClean="0">
                <a:effectLst>
                  <a:outerShdw blurRad="38100" dist="38100" dir="2700000" algn="tl">
                    <a:srgbClr val="000000">
                      <a:alpha val="43137"/>
                    </a:srgbClr>
                  </a:outerShdw>
                </a:effectLst>
              </a:rPr>
              <a:t>رمنبي</a:t>
            </a:r>
            <a:r>
              <a:rPr lang="ar-DZ" sz="1800" b="1" dirty="0" smtClean="0">
                <a:effectLst>
                  <a:outerShdw blurRad="38100" dist="38100" dir="2700000" algn="tl">
                    <a:srgbClr val="000000">
                      <a:alpha val="43137"/>
                    </a:srgbClr>
                  </a:outerShdw>
                </a:effectLst>
              </a:rPr>
              <a:t>)</a:t>
            </a:r>
          </a:p>
        </p:txBody>
      </p:sp>
      <p:sp>
        <p:nvSpPr>
          <p:cNvPr id="6" name="مستطيل 5"/>
          <p:cNvSpPr/>
          <p:nvPr/>
        </p:nvSpPr>
        <p:spPr>
          <a:xfrm>
            <a:off x="1428728" y="4286262"/>
            <a:ext cx="6072230" cy="276999"/>
          </a:xfrm>
          <a:prstGeom prst="rect">
            <a:avLst/>
          </a:prstGeom>
        </p:spPr>
        <p:txBody>
          <a:bodyPr wrap="square">
            <a:spAutoFit/>
          </a:bodyPr>
          <a:lstStyle/>
          <a:p>
            <a:pPr algn="l" rtl="0"/>
            <a:r>
              <a:rPr lang="en-US" sz="1200" b="1" dirty="0" smtClean="0">
                <a:effectLst>
                  <a:outerShdw blurRad="38100" dist="38100" dir="2700000" algn="tl">
                    <a:srgbClr val="000000">
                      <a:alpha val="43137"/>
                    </a:srgbClr>
                  </a:outerShdw>
                </a:effectLst>
                <a:cs typeface="+mj-cs"/>
              </a:rPr>
              <a:t>Source: National Bureau of Statistics of China</a:t>
            </a:r>
            <a:r>
              <a:rPr lang="ar-DZ" sz="1200" b="1" dirty="0" smtClean="0">
                <a:effectLst>
                  <a:outerShdw blurRad="38100" dist="38100" dir="2700000" algn="tl">
                    <a:srgbClr val="000000">
                      <a:alpha val="43137"/>
                    </a:srgbClr>
                  </a:outerShdw>
                </a:effectLst>
                <a:cs typeface="+mj-cs"/>
              </a:rPr>
              <a:t>; </a:t>
            </a:r>
            <a:r>
              <a:rPr lang="en-US" sz="1200" b="1" dirty="0" smtClean="0">
                <a:effectLst>
                  <a:outerShdw blurRad="38100" dist="38100" dir="2700000" algn="tl">
                    <a:srgbClr val="000000">
                      <a:alpha val="43137"/>
                    </a:srgbClr>
                  </a:outerShdw>
                </a:effectLst>
                <a:cs typeface="+mj-cs"/>
              </a:rPr>
              <a:t>Research In China</a:t>
            </a:r>
            <a:endParaRPr lang="ar-DZ" sz="1200" b="1" dirty="0" smtClean="0">
              <a:effectLst>
                <a:outerShdw blurRad="38100" dist="38100" dir="2700000" algn="tl">
                  <a:srgbClr val="000000">
                    <a:alpha val="43137"/>
                  </a:srgbClr>
                </a:outerShdw>
              </a:effectLst>
              <a:cs typeface="+mj-cs"/>
            </a:endParaRPr>
          </a:p>
        </p:txBody>
      </p:sp>
      <p:pic>
        <p:nvPicPr>
          <p:cNvPr id="11" name="صورة 10"/>
          <p:cNvPicPr/>
          <p:nvPr/>
        </p:nvPicPr>
        <p:blipFill>
          <a:blip r:embed="rId3"/>
          <a:srcRect/>
          <a:stretch>
            <a:fillRect/>
          </a:stretch>
        </p:blipFill>
        <p:spPr bwMode="auto">
          <a:xfrm>
            <a:off x="642910" y="1500180"/>
            <a:ext cx="7715304" cy="2643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quarter" idx="1"/>
          </p:nvPr>
        </p:nvSpPr>
        <p:spPr>
          <a:xfrm>
            <a:off x="457200" y="285734"/>
            <a:ext cx="8258204" cy="4569730"/>
          </a:xfrm>
        </p:spPr>
        <p:txBody>
          <a:bodyPr/>
          <a:lstStyle/>
          <a:p>
            <a:pPr>
              <a:buNone/>
            </a:pPr>
            <a:endParaRPr lang="ar-DZ" dirty="0" smtClean="0"/>
          </a:p>
          <a:p>
            <a:pPr algn="ctr">
              <a:buNone/>
            </a:pPr>
            <a:r>
              <a:rPr lang="ar-DZ" sz="3200" b="1" dirty="0" smtClean="0">
                <a:effectLst>
                  <a:outerShdw blurRad="38100" dist="38100" dir="2700000" algn="tl">
                    <a:srgbClr val="000000">
                      <a:alpha val="43137"/>
                    </a:srgbClr>
                  </a:outerShdw>
                </a:effectLst>
                <a:latin typeface="_PDMS_Saleem_QuranFont" pitchFamily="2" charset="-78"/>
                <a:cs typeface="_PDMS_Saleem_QuranFont" pitchFamily="2" charset="-78"/>
              </a:rPr>
              <a:t>مساهمة السياحة في الناتج المحلي الإجمالي للصين مقارنة ببعض القطاعات</a:t>
            </a:r>
            <a:r>
              <a:rPr lang="ar-DZ" dirty="0" smtClean="0">
                <a:effectLst>
                  <a:outerShdw blurRad="38100" dist="38100" dir="2700000" algn="tl">
                    <a:srgbClr val="000000">
                      <a:alpha val="43137"/>
                    </a:srgbClr>
                  </a:outerShdw>
                </a:effectLst>
              </a:rPr>
              <a:t> </a:t>
            </a:r>
          </a:p>
          <a:p>
            <a:pPr>
              <a:buNone/>
            </a:pPr>
            <a:endParaRPr lang="ar-SA" dirty="0"/>
          </a:p>
        </p:txBody>
      </p:sp>
      <p:pic>
        <p:nvPicPr>
          <p:cNvPr id="6" name="Picture 2"/>
          <p:cNvPicPr>
            <a:picLocks noChangeAspect="1" noChangeArrowheads="1"/>
          </p:cNvPicPr>
          <p:nvPr/>
        </p:nvPicPr>
        <p:blipFill>
          <a:blip r:embed="rId2"/>
          <a:srcRect/>
          <a:stretch>
            <a:fillRect/>
          </a:stretch>
        </p:blipFill>
        <p:spPr bwMode="auto">
          <a:xfrm>
            <a:off x="357158" y="1500180"/>
            <a:ext cx="8215370" cy="2500330"/>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صورة 7" descr="Chinese-General-Tso-Chicken (1).jpg"/>
          <p:cNvPicPr>
            <a:picLocks noGrp="1" noChangeAspect="1"/>
          </p:cNvPicPr>
          <p:nvPr>
            <p:ph type="pic" idx="1"/>
          </p:nvPr>
        </p:nvPicPr>
        <p:blipFill>
          <a:blip r:embed="rId2" cstate="print"/>
          <a:stretch>
            <a:fillRect/>
          </a:stretch>
        </p:blipFill>
        <p:spPr>
          <a:xfrm>
            <a:off x="1" y="142858"/>
            <a:ext cx="2928926" cy="2413842"/>
          </a:xfrm>
        </p:spPr>
      </p:pic>
      <p:sp>
        <p:nvSpPr>
          <p:cNvPr id="4" name="عنصر نائب للنص 3"/>
          <p:cNvSpPr>
            <a:spLocks noGrp="1"/>
          </p:cNvSpPr>
          <p:nvPr>
            <p:ph type="body" sz="half" idx="2"/>
          </p:nvPr>
        </p:nvSpPr>
        <p:spPr>
          <a:xfrm>
            <a:off x="2928926" y="0"/>
            <a:ext cx="6215074" cy="5143500"/>
          </a:xfrm>
          <a:solidFill>
            <a:schemeClr val="bg1"/>
          </a:solidFill>
        </p:spPr>
        <p:txBody>
          <a:bodyPr/>
          <a:lstStyle/>
          <a:p>
            <a:r>
              <a:rPr lang="ar-DZ" sz="2800" b="1" dirty="0" smtClean="0">
                <a:ln>
                  <a:solidFill>
                    <a:srgbClr val="FF0000"/>
                  </a:solidFill>
                </a:ln>
                <a:solidFill>
                  <a:srgbClr val="FFFF00"/>
                </a:solidFill>
                <a:effectLst>
                  <a:outerShdw blurRad="38100" dist="38100" dir="2700000" algn="tl">
                    <a:srgbClr val="000000">
                      <a:alpha val="43137"/>
                    </a:srgbClr>
                  </a:outerShdw>
                </a:effectLst>
              </a:rPr>
              <a:t>2. المساهمة في الصادرات</a:t>
            </a:r>
            <a:endParaRPr lang="en-US" sz="2800" b="1" dirty="0" smtClean="0">
              <a:ln>
                <a:solidFill>
                  <a:srgbClr val="FF0000"/>
                </a:solidFill>
              </a:ln>
              <a:solidFill>
                <a:srgbClr val="FFFF00"/>
              </a:solidFill>
              <a:effectLst>
                <a:outerShdw blurRad="38100" dist="38100" dir="2700000" algn="tl">
                  <a:srgbClr val="000000">
                    <a:alpha val="43137"/>
                  </a:srgbClr>
                </a:outerShdw>
              </a:effectLst>
            </a:endParaRPr>
          </a:p>
          <a:p>
            <a:pPr algn="just"/>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تحسب حصة الصادرات السياحية كنسبة من صادرات السلع والخدمات التي تشتمل جميع العاملات بين المقيمين وبقية العالم وتنطوي على تغيير ملكية البضائع من المقيمين لغير المقيمين.</a:t>
            </a:r>
          </a:p>
          <a:p>
            <a:pPr algn="just"/>
            <a:r>
              <a:rPr lang="ar-DZ" sz="2600" b="1" dirty="0" smtClean="0">
                <a:ln>
                  <a:solidFill>
                    <a:schemeClr val="tx1"/>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نسبة الصادرات السياحية لإجمالي الصادرات الصينية 1995-2010 </a:t>
            </a:r>
          </a:p>
          <a:p>
            <a:pPr algn="just"/>
            <a:endPar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just"/>
            <a:endParaRPr lang="en-US" sz="26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r>
              <a:rPr lang="en-US" dirty="0" smtClean="0"/>
              <a:t> </a:t>
            </a:r>
          </a:p>
          <a:p>
            <a:endParaRPr lang="ar-SA" dirty="0"/>
          </a:p>
        </p:txBody>
      </p:sp>
      <p:graphicFrame>
        <p:nvGraphicFramePr>
          <p:cNvPr id="5" name="مخطط 4"/>
          <p:cNvGraphicFramePr/>
          <p:nvPr/>
        </p:nvGraphicFramePr>
        <p:xfrm>
          <a:off x="3214678" y="2214542"/>
          <a:ext cx="5929322" cy="2928958"/>
        </p:xfrm>
        <a:graphic>
          <a:graphicData uri="http://schemas.openxmlformats.org/drawingml/2006/chart">
            <c:chart xmlns:c="http://schemas.openxmlformats.org/drawingml/2006/chart" xmlns:r="http://schemas.openxmlformats.org/officeDocument/2006/relationships" r:id="rId3"/>
          </a:graphicData>
        </a:graphic>
      </p:graphicFrame>
      <p:pic>
        <p:nvPicPr>
          <p:cNvPr id="12" name="عنصر نائب للصورة 7" descr="Chinese-General-Tso-Chicken (1).jpg"/>
          <p:cNvPicPr>
            <a:picLocks noChangeAspect="1"/>
          </p:cNvPicPr>
          <p:nvPr/>
        </p:nvPicPr>
        <p:blipFill>
          <a:blip r:embed="rId2" cstate="print"/>
          <a:stretch>
            <a:fillRect/>
          </a:stretch>
        </p:blipFill>
        <p:spPr>
          <a:xfrm>
            <a:off x="0" y="2571750"/>
            <a:ext cx="2928926" cy="2413842"/>
          </a:xfrm>
          <a:prstGeom prst="rect">
            <a:avLst/>
          </a:prstGeom>
          <a:solidFill>
            <a:schemeClr val="bg2"/>
          </a:solidFill>
          <a:ln w="127000" cap="rnd" cmpd="sng" algn="ctr">
            <a:noFill/>
            <a:prstDash val="solid"/>
          </a:ln>
          <a:effectLst/>
        </p:spPr>
      </p:pic>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صورة 7" descr="China+Tourism+Day+Inauguration+Ceremony+nhh2jyNV3cll.jpg"/>
          <p:cNvPicPr>
            <a:picLocks noGrp="1" noChangeAspect="1"/>
          </p:cNvPicPr>
          <p:nvPr>
            <p:ph type="pic" idx="1"/>
          </p:nvPr>
        </p:nvPicPr>
        <p:blipFill>
          <a:blip r:embed="rId2"/>
          <a:srcRect l="477" r="50107"/>
          <a:stretch>
            <a:fillRect/>
          </a:stretch>
        </p:blipFill>
        <p:spPr>
          <a:xfrm>
            <a:off x="-500098" y="0"/>
            <a:ext cx="3812688" cy="5143500"/>
          </a:xfrm>
        </p:spPr>
      </p:pic>
      <p:sp>
        <p:nvSpPr>
          <p:cNvPr id="4" name="عنصر نائب للنص 3"/>
          <p:cNvSpPr>
            <a:spLocks noGrp="1"/>
          </p:cNvSpPr>
          <p:nvPr>
            <p:ph type="body" sz="half" idx="2"/>
          </p:nvPr>
        </p:nvSpPr>
        <p:spPr>
          <a:xfrm>
            <a:off x="3286116" y="0"/>
            <a:ext cx="5857884" cy="5143500"/>
          </a:xfrm>
          <a:solidFill>
            <a:schemeClr val="bg1"/>
          </a:solidFill>
        </p:spPr>
        <p:txBody>
          <a:bodyPr/>
          <a:lstStyle/>
          <a:p>
            <a:endParaRPr lang="en-US" dirty="0" smtClean="0"/>
          </a:p>
          <a:p>
            <a:pPr algn="just"/>
            <a:r>
              <a:rPr lang="ar-DZ" sz="2800" b="1" dirty="0" smtClean="0">
                <a:ln>
                  <a:solidFill>
                    <a:srgbClr val="FF0000"/>
                  </a:solidFill>
                </a:ln>
                <a:solidFill>
                  <a:srgbClr val="FFFF00"/>
                </a:solidFill>
                <a:effectLst>
                  <a:outerShdw blurRad="38100" dist="38100" dir="2700000" algn="tl">
                    <a:srgbClr val="000000">
                      <a:alpha val="43137"/>
                    </a:srgbClr>
                  </a:outerShdw>
                </a:effectLst>
              </a:rPr>
              <a:t>3- المساهمة في الواردات: </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تحتسب حصة الواردات كنسبة من واردات السلع والخدمات، تشمل جميع المعاملات بين المقيمين في بلد ما وبقية العالم التي تنطوي على تغيير الملكية من غير المقيمين من البضائع العامة والبضائع المرسلة للتجهيز والذهب غير النقدي إضافة للخدمات.</a:t>
            </a:r>
          </a:p>
          <a:p>
            <a:pPr algn="just"/>
            <a:r>
              <a:rPr lang="ar-DZ" sz="2600" b="1" dirty="0" smtClean="0">
                <a:ln>
                  <a:solidFill>
                    <a:schemeClr val="tx1"/>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الواردات السياحية لإجمالي الواردات الصينية 1995-2010</a:t>
            </a:r>
            <a:r>
              <a:rPr lang="ar-DZ" sz="2600" b="1" dirty="0" smtClean="0">
                <a:ln>
                  <a:solidFill>
                    <a:schemeClr val="bg2">
                      <a:lumMod val="50000"/>
                    </a:schemeClr>
                  </a:solidFill>
                </a:ln>
                <a:solidFill>
                  <a:schemeClr val="bg2">
                    <a:lumMod val="75000"/>
                  </a:schemeClr>
                </a:solidFill>
                <a:effectLst>
                  <a:outerShdw blurRad="38100" dist="38100" dir="2700000" algn="tl">
                    <a:srgbClr val="000000">
                      <a:alpha val="43137"/>
                    </a:srgbClr>
                  </a:outerShdw>
                </a:effectLst>
                <a:latin typeface="_PDMS_Saleem_QuranFont" pitchFamily="2" charset="-78"/>
                <a:cs typeface="_PDMS_Saleem_QuranFont" pitchFamily="2" charset="-78"/>
              </a:rPr>
              <a:t> </a:t>
            </a:r>
          </a:p>
          <a:p>
            <a:pPr algn="just"/>
            <a:endPar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just"/>
            <a:endPar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just"/>
            <a:endParaRPr lang="en-US" sz="26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ar-SA" dirty="0"/>
          </a:p>
        </p:txBody>
      </p:sp>
      <p:graphicFrame>
        <p:nvGraphicFramePr>
          <p:cNvPr id="5" name="مخطط 4"/>
          <p:cNvGraphicFramePr/>
          <p:nvPr/>
        </p:nvGraphicFramePr>
        <p:xfrm>
          <a:off x="3286116" y="2714626"/>
          <a:ext cx="6000792" cy="25717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3929058" y="0"/>
            <a:ext cx="5214942" cy="5143500"/>
          </a:xfrm>
        </p:spPr>
        <p:txBody>
          <a:bodyPr/>
          <a:lstStyle/>
          <a:p>
            <a:pPr algn="just"/>
            <a:r>
              <a:rPr lang="ar-DZ" sz="3200" b="1" dirty="0" smtClean="0">
                <a:ln>
                  <a:solidFill>
                    <a:srgbClr val="FF0000"/>
                  </a:solidFill>
                </a:ln>
                <a:solidFill>
                  <a:srgbClr val="FFC000"/>
                </a:solidFill>
                <a:effectLst>
                  <a:outerShdw blurRad="38100" dist="38100" dir="2700000" algn="tl">
                    <a:srgbClr val="000000">
                      <a:alpha val="43137"/>
                    </a:srgbClr>
                  </a:outerShdw>
                </a:effectLst>
                <a:latin typeface="_PDMS_Saleem_QuranFont" pitchFamily="2" charset="-78"/>
                <a:cs typeface="_PDMS_Saleem_QuranFont" pitchFamily="2" charset="-78"/>
              </a:rPr>
              <a:t> مــدخل :-</a:t>
            </a:r>
            <a:endParaRPr lang="ar-DZ" sz="3200" b="1" dirty="0" smtClean="0">
              <a:ln>
                <a:solidFill>
                  <a:srgbClr val="FF0000"/>
                </a:solidFill>
              </a:ln>
              <a:solidFill>
                <a:srgbClr val="FFC000"/>
              </a:solidFill>
              <a:effectLst>
                <a:outerShdw blurRad="38100" dist="38100" dir="2700000" algn="tl">
                  <a:srgbClr val="000000">
                    <a:alpha val="43137"/>
                  </a:srgbClr>
                </a:outerShdw>
              </a:effectLst>
            </a:endParaRPr>
          </a:p>
          <a:p>
            <a:pPr algn="just"/>
            <a:r>
              <a:rPr lang="ar-DZ" sz="2800" b="1" dirty="0" smtClean="0">
                <a:latin typeface="_PDMS_Saleem_QuranFont" pitchFamily="2" charset="-78"/>
                <a:cs typeface="_PDMS_Saleem_QuranFont" pitchFamily="2" charset="-78"/>
              </a:rPr>
              <a:t>      تمثل السياحة قطاعاً إنتاجياً مهماً يسهم في تشجيع الصادرات، توفير العملة الصعبة، التوظيف، تشجيع الصناعات المحلية </a:t>
            </a:r>
            <a:r>
              <a:rPr lang="ar-DZ" sz="2800" b="1" dirty="0" err="1" smtClean="0">
                <a:latin typeface="_PDMS_Saleem_QuranFont" pitchFamily="2" charset="-78"/>
                <a:cs typeface="_PDMS_Saleem_QuranFont" pitchFamily="2" charset="-78"/>
              </a:rPr>
              <a:t>و</a:t>
            </a:r>
            <a:r>
              <a:rPr lang="ar-DZ" sz="2800" b="1" dirty="0" smtClean="0">
                <a:latin typeface="_PDMS_Saleem_QuranFont" pitchFamily="2" charset="-78"/>
                <a:cs typeface="_PDMS_Saleem_QuranFont" pitchFamily="2" charset="-78"/>
              </a:rPr>
              <a:t> تطويرها، حيث تساهم السياحة مساهمة مباشرة في أكثر من 20 بلداً. وتتجاوز هذه النسبة أكثر من 5</a:t>
            </a:r>
            <a:r>
              <a:rPr lang="en-US" sz="2800" b="1" dirty="0" smtClean="0">
                <a:latin typeface="_PDMS_Saleem_QuranFont" pitchFamily="2" charset="-78"/>
                <a:cs typeface="_PDMS_Saleem_QuranFont" pitchFamily="2" charset="-78"/>
              </a:rPr>
              <a:t>% </a:t>
            </a:r>
            <a:r>
              <a:rPr lang="ar-DZ" sz="2800" b="1" dirty="0" smtClean="0">
                <a:latin typeface="_PDMS_Saleem_QuranFont" pitchFamily="2" charset="-78"/>
                <a:cs typeface="_PDMS_Saleem_QuranFont" pitchFamily="2" charset="-78"/>
              </a:rPr>
              <a:t>من الناتج المحلي الإجمالي في جمهورية الصين، وإذا ما أخدنا بالاعتبار الصناعات السياحية فقد تتجاوز تلك النسبة ال20</a:t>
            </a:r>
            <a:r>
              <a:rPr lang="en-US" sz="2800" b="1" dirty="0" smtClean="0">
                <a:latin typeface="_PDMS_Saleem_QuranFont" pitchFamily="2" charset="-78"/>
                <a:cs typeface="_PDMS_Saleem_QuranFont" pitchFamily="2" charset="-78"/>
              </a:rPr>
              <a:t>%</a:t>
            </a:r>
            <a:r>
              <a:rPr lang="ar-DZ" sz="2800" b="1" dirty="0" smtClean="0">
                <a:latin typeface="_PDMS_Saleem_QuranFont" pitchFamily="2" charset="-78"/>
                <a:cs typeface="_PDMS_Saleem_QuranFont" pitchFamily="2" charset="-78"/>
              </a:rPr>
              <a:t>. لذا فهدفنا من هذا البحث هو إيجاد مكانة الصناعة السياحية في تحقيق التنمية الاقتصادية والاجتماعية واخترنا الصين لتكون نموذجا لدراستنا... </a:t>
            </a:r>
            <a:endParaRPr lang="ar-SA" sz="2800" b="1" dirty="0">
              <a:latin typeface="_PDMS_Saleem_QuranFont" pitchFamily="2" charset="-78"/>
              <a:cs typeface="_PDMS_Saleem_QuranFont" pitchFamily="2" charset="-78"/>
            </a:endParaRPr>
          </a:p>
        </p:txBody>
      </p:sp>
      <p:pic>
        <p:nvPicPr>
          <p:cNvPr id="9" name="عنصر نائب للصورة 8" descr="what-to-do-in-beijing-4.jpg"/>
          <p:cNvPicPr>
            <a:picLocks noGrp="1" noChangeAspect="1"/>
          </p:cNvPicPr>
          <p:nvPr>
            <p:ph type="pic" idx="1"/>
          </p:nvPr>
        </p:nvPicPr>
        <p:blipFill>
          <a:blip r:embed="rId2"/>
          <a:srcRect l="27667" r="27667"/>
          <a:stretch>
            <a:fillRect/>
          </a:stretch>
        </p:blipFill>
        <p:spPr>
          <a:xfrm>
            <a:off x="0" y="0"/>
            <a:ext cx="3929063" cy="5143500"/>
          </a:xfrm>
        </p:spPr>
      </p:pic>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صورة 4" descr="Xian_guerreros_terracota_detalle.jpg"/>
          <p:cNvPicPr>
            <a:picLocks noGrp="1" noChangeAspect="1"/>
          </p:cNvPicPr>
          <p:nvPr>
            <p:ph type="pic" idx="1"/>
          </p:nvPr>
        </p:nvPicPr>
        <p:blipFill>
          <a:blip r:embed="rId2"/>
          <a:srcRect l="4101" r="49213"/>
          <a:stretch>
            <a:fillRect/>
          </a:stretch>
        </p:blipFill>
        <p:spPr>
          <a:xfrm>
            <a:off x="0" y="0"/>
            <a:ext cx="3602329" cy="5143500"/>
          </a:xfrm>
        </p:spPr>
      </p:pic>
      <p:sp>
        <p:nvSpPr>
          <p:cNvPr id="4" name="عنصر نائب للنص 3"/>
          <p:cNvSpPr>
            <a:spLocks noGrp="1"/>
          </p:cNvSpPr>
          <p:nvPr>
            <p:ph type="body" sz="half" idx="2"/>
          </p:nvPr>
        </p:nvSpPr>
        <p:spPr>
          <a:xfrm>
            <a:off x="2857488" y="0"/>
            <a:ext cx="6286512" cy="5143500"/>
          </a:xfrm>
          <a:blipFill>
            <a:blip r:embed="rId3"/>
            <a:tile tx="0" ty="0" sx="100000" sy="100000" flip="none" algn="tl"/>
          </a:blipFill>
          <a:ln>
            <a:solidFill>
              <a:schemeClr val="bg1"/>
            </a:solidFill>
          </a:ln>
        </p:spPr>
        <p:txBody>
          <a:bodyPr>
            <a:normAutofit fontScale="92500" lnSpcReduction="20000"/>
          </a:bodyPr>
          <a:lstStyle/>
          <a:p>
            <a:r>
              <a:rPr lang="ar-DZ" sz="2800" b="1" dirty="0" smtClean="0">
                <a:ln>
                  <a:solidFill>
                    <a:schemeClr val="bg2">
                      <a:lumMod val="90000"/>
                    </a:schemeClr>
                  </a:solidFill>
                </a:ln>
                <a:solidFill>
                  <a:srgbClr val="FF0000"/>
                </a:solidFill>
                <a:effectLst>
                  <a:outerShdw blurRad="38100" dist="38100" dir="2700000" algn="tl">
                    <a:srgbClr val="000000">
                      <a:alpha val="43137"/>
                    </a:srgbClr>
                  </a:outerShdw>
                </a:effectLst>
              </a:rPr>
              <a:t>4. المساهمة في التوظيف :</a:t>
            </a:r>
            <a:endParaRPr lang="en-US" sz="2800" b="1" dirty="0" smtClean="0">
              <a:ln>
                <a:solidFill>
                  <a:schemeClr val="bg2">
                    <a:lumMod val="90000"/>
                  </a:schemeClr>
                </a:solidFill>
              </a:ln>
              <a:solidFill>
                <a:srgbClr val="FF0000"/>
              </a:solidFill>
              <a:effectLst>
                <a:outerShdw blurRad="38100" dist="38100" dir="2700000" algn="tl">
                  <a:srgbClr val="000000">
                    <a:alpha val="43137"/>
                  </a:srgbClr>
                </a:outerShdw>
              </a:effectLst>
            </a:endParaRPr>
          </a:p>
          <a:p>
            <a:pPr lvl="0">
              <a:buFont typeface="Wingdings" pitchFamily="2" charset="2"/>
              <a:buChar char="q"/>
            </a:pPr>
            <a:r>
              <a:rPr lang="ar-DZ" sz="2600" b="1" dirty="0" smtClean="0">
                <a:solidFill>
                  <a:srgbClr val="00206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منذ انعقاد اللجنة المركزية الرابعة للحزب الشيوعي، شهدت الصناعة السياحية زيادة مباشرة في العمالة، قفزت من 520.000 سنة 1989 </a:t>
            </a:r>
            <a:r>
              <a:rPr lang="ar-DZ" sz="26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الى</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  5.98 مليون في 2001، بمعدل نمو سنوي قدره 22.6 بالمائة. </a:t>
            </a:r>
            <a:r>
              <a:rPr lang="ar-DZ" sz="26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وهو معدل يفوق نسبة نمو السياح الوافدين والأرباح من النقد الأجنبي المسجل خلال نفس الفترة.</a:t>
            </a:r>
            <a:endParaRPr lang="en-US" sz="26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600" b="1" dirty="0" smtClean="0">
                <a:solidFill>
                  <a:srgbClr val="00206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وفرت السياحة أكثر من 50 مليون وظيفة 2009، سجلت </a:t>
            </a:r>
            <a:r>
              <a:rPr lang="ar-DZ" sz="26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العمالة الريفية منها أكثر من 24 مليون رغم تراجع السياحة الداخلية جراء الأزمة المالية العالمية.</a:t>
            </a:r>
          </a:p>
          <a:p>
            <a:pPr lvl="0">
              <a:buFont typeface="Wingdings" pitchFamily="2" charset="2"/>
              <a:buChar char="q"/>
            </a:pPr>
            <a:r>
              <a:rPr lang="ar-DZ" sz="2600" b="1" dirty="0" smtClean="0">
                <a:solidFill>
                  <a:srgbClr val="00206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بلغ إجمالي عائدات القطاع 1.29 تريليون </a:t>
            </a:r>
            <a:r>
              <a:rPr lang="ar-DZ" sz="26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يوان</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بزيادة قدرها 11.3</a:t>
            </a:r>
            <a:r>
              <a:rPr lang="en-US"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 في حين </a:t>
            </a:r>
            <a:r>
              <a:rPr lang="ar-DZ" sz="26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تجاوزت عائدات السياحة الريفية 300 مليار </a:t>
            </a:r>
            <a:r>
              <a:rPr lang="ar-DZ" sz="2600" b="1" dirty="0" err="1"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يوان</a:t>
            </a:r>
            <a:r>
              <a:rPr lang="ar-DZ" sz="26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a:t>
            </a:r>
            <a:endParaRPr lang="en-US" sz="26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600" b="1" dirty="0" smtClean="0">
                <a:solidFill>
                  <a:srgbClr val="00206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وفق بيانات </a:t>
            </a:r>
            <a:r>
              <a:rPr lang="en-US"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CNTA </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فان الصناعة السياحية  ساهمت في توفير 40 مليون وظيفة مباشرة ونحو </a:t>
            </a:r>
            <a:r>
              <a:rPr lang="ar-DZ" sz="26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3.5 مليون وظيفة غير مباشرة </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خلال العقد الحالي، وذلك بزيادة عدد العاملين في صناعة السياحة ب500.000 سنويا خلال الفترة 1996-2000 .</a:t>
            </a:r>
            <a:endParaRPr lang="en-US" sz="26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600" b="1" dirty="0" smtClean="0">
                <a:solidFill>
                  <a:srgbClr val="00206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يسهم قطاع السياحة في </a:t>
            </a:r>
            <a:r>
              <a:rPr lang="ar-DZ" sz="2600" b="1" dirty="0" smtClean="0">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استحداث فرص عمل أكثر من قطاع الخدمات المالية</a:t>
            </a:r>
            <a:r>
              <a:rPr lang="ar-DZ" sz="2600" b="1" dirty="0" smtClean="0">
                <a:solidFill>
                  <a:srgbClr val="002060"/>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حيث يوفر 62 مليون وظيفة مباشرة مقارنة ب48.5 مليون وظيفة في قطاع الخدمات المالية.</a:t>
            </a:r>
            <a:endParaRPr lang="en-US" sz="26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ar-SA" dirty="0"/>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عنصر نائب للصورة 4" descr="200401-beijing-tianan-square-overview.jpg"/>
          <p:cNvPicPr>
            <a:picLocks noGrp="1" noChangeAspect="1"/>
          </p:cNvPicPr>
          <p:nvPr>
            <p:ph type="pic" idx="1"/>
          </p:nvPr>
        </p:nvPicPr>
        <p:blipFill>
          <a:blip r:embed="rId3"/>
          <a:srcRect/>
          <a:stretch>
            <a:fillRect/>
          </a:stretch>
        </p:blipFill>
        <p:spPr>
          <a:xfrm>
            <a:off x="-214346" y="0"/>
            <a:ext cx="9715568" cy="5143500"/>
          </a:xfrm>
        </p:spPr>
      </p:pic>
      <p:sp>
        <p:nvSpPr>
          <p:cNvPr id="4" name="عنصر نائب للنص 3"/>
          <p:cNvSpPr>
            <a:spLocks noGrp="1"/>
          </p:cNvSpPr>
          <p:nvPr>
            <p:ph type="body" sz="half" idx="2"/>
          </p:nvPr>
        </p:nvSpPr>
        <p:spPr>
          <a:xfrm>
            <a:off x="0" y="642924"/>
            <a:ext cx="9501222" cy="2786082"/>
          </a:xfrm>
        </p:spPr>
        <p:txBody>
          <a:bodyPr>
            <a:normAutofit fontScale="92500" lnSpcReduction="10000"/>
          </a:bodyPr>
          <a:lstStyle/>
          <a:p>
            <a:endParaRPr lang="ar-DZ" dirty="0" smtClean="0"/>
          </a:p>
          <a:p>
            <a:pPr algn="ctr"/>
            <a:r>
              <a:rPr lang="ar-DZ"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rPr>
              <a:t>رابعاً:</a:t>
            </a:r>
          </a:p>
          <a:p>
            <a:pPr algn="ctr"/>
            <a:r>
              <a:rPr lang="ar-DZ"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rPr>
              <a:t> </a:t>
            </a:r>
          </a:p>
          <a:p>
            <a:pPr algn="ctr"/>
            <a:r>
              <a:rPr lang="ar-DZ"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rPr>
              <a:t>تأثير الأزمة المالية العالمية على الصناعة السياحية في الصين</a:t>
            </a:r>
            <a:r>
              <a:rPr lang="ar-DZ" b="1" dirty="0" smtClean="0"/>
              <a:t> </a:t>
            </a:r>
            <a:endParaRPr lang="en-US" dirty="0" smtClean="0"/>
          </a:p>
          <a:p>
            <a:endParaRPr lang="ar-SA" dirty="0"/>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صورة 5" descr="20130129045255.jpg"/>
          <p:cNvPicPr>
            <a:picLocks noGrp="1" noChangeAspect="1"/>
          </p:cNvPicPr>
          <p:nvPr>
            <p:ph type="pic" idx="1"/>
          </p:nvPr>
        </p:nvPicPr>
        <p:blipFill>
          <a:blip r:embed="rId2"/>
          <a:srcRect l="26817" r="39370"/>
          <a:stretch>
            <a:fillRect/>
          </a:stretch>
        </p:blipFill>
        <p:spPr>
          <a:xfrm>
            <a:off x="0" y="51"/>
            <a:ext cx="3428849" cy="5143449"/>
          </a:xfrm>
        </p:spPr>
      </p:pic>
      <p:sp>
        <p:nvSpPr>
          <p:cNvPr id="4" name="عنصر نائب للنص 3"/>
          <p:cNvSpPr>
            <a:spLocks noGrp="1"/>
          </p:cNvSpPr>
          <p:nvPr>
            <p:ph type="body" sz="half" idx="2"/>
          </p:nvPr>
        </p:nvSpPr>
        <p:spPr>
          <a:xfrm>
            <a:off x="3286116" y="0"/>
            <a:ext cx="5857884" cy="5143500"/>
          </a:xfrm>
          <a:blipFill>
            <a:blip r:embed="rId3"/>
            <a:tile tx="0" ty="0" sx="100000" sy="100000" flip="none" algn="tl"/>
          </a:blipFill>
        </p:spPr>
        <p:txBody>
          <a:bodyPr/>
          <a:lstStyle/>
          <a:p>
            <a:pPr algn="ctr"/>
            <a:endParaRPr lang="ar-DZ" sz="3200" dirty="0" smtClean="0">
              <a:ln>
                <a:solidFill>
                  <a:srgbClr val="00B0F0"/>
                </a:solidFill>
              </a:ln>
              <a:solidFill>
                <a:srgbClr val="002060"/>
              </a:solidFill>
              <a:effectLst>
                <a:outerShdw blurRad="38100" dist="38100" dir="2700000" algn="tl">
                  <a:srgbClr val="000000">
                    <a:alpha val="43137"/>
                  </a:srgbClr>
                </a:outerShdw>
              </a:effectLst>
            </a:endParaRPr>
          </a:p>
          <a:p>
            <a:pPr algn="ctr"/>
            <a:r>
              <a:rPr lang="ar-DZ" sz="3200" b="1" dirty="0" smtClean="0">
                <a:ln>
                  <a:solidFill>
                    <a:schemeClr val="bg2">
                      <a:lumMod val="90000"/>
                    </a:schemeClr>
                  </a:solidFill>
                </a:ln>
                <a:solidFill>
                  <a:srgbClr val="FF0000"/>
                </a:solidFill>
                <a:effectLst>
                  <a:outerShdw blurRad="38100" dist="38100" dir="2700000" algn="tl">
                    <a:srgbClr val="000000">
                      <a:alpha val="43137"/>
                    </a:srgbClr>
                  </a:outerShdw>
                </a:effectLst>
              </a:rPr>
              <a:t>1-  التأثير على إجمالي عدد السياح</a:t>
            </a:r>
          </a:p>
          <a:p>
            <a:endParaRPr lang="en-US" dirty="0" smtClean="0"/>
          </a:p>
          <a:p>
            <a:endParaRPr lang="ar-SA" dirty="0"/>
          </a:p>
        </p:txBody>
      </p:sp>
      <p:pic>
        <p:nvPicPr>
          <p:cNvPr id="8" name="Picture 1"/>
          <p:cNvPicPr>
            <a:picLocks noChangeAspect="1" noChangeArrowheads="1"/>
          </p:cNvPicPr>
          <p:nvPr/>
        </p:nvPicPr>
        <p:blipFill>
          <a:blip r:embed="rId4"/>
          <a:srcRect/>
          <a:stretch>
            <a:fillRect/>
          </a:stretch>
        </p:blipFill>
        <p:spPr bwMode="auto">
          <a:xfrm>
            <a:off x="3286116" y="1428742"/>
            <a:ext cx="5857884" cy="3071834"/>
          </a:xfrm>
          <a:prstGeom prst="rect">
            <a:avLst/>
          </a:prstGeom>
          <a:noFill/>
          <a:ln w="9525">
            <a:noFill/>
            <a:miter lim="800000"/>
            <a:headEnd/>
            <a:tailEnd/>
          </a:ln>
          <a:effectLst/>
        </p:spPr>
      </p:pic>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صورة 6" descr="013C5288990E1B20FF8080813C4FB147.jpg"/>
          <p:cNvPicPr>
            <a:picLocks noGrp="1" noChangeAspect="1"/>
          </p:cNvPicPr>
          <p:nvPr>
            <p:ph type="pic" idx="1"/>
          </p:nvPr>
        </p:nvPicPr>
        <p:blipFill>
          <a:blip r:embed="rId2"/>
          <a:srcRect l="8288" r="8272"/>
          <a:stretch>
            <a:fillRect/>
          </a:stretch>
        </p:blipFill>
        <p:spPr>
          <a:xfrm>
            <a:off x="645" y="0"/>
            <a:ext cx="3441800" cy="5508000"/>
          </a:xfrm>
        </p:spPr>
      </p:pic>
      <p:sp>
        <p:nvSpPr>
          <p:cNvPr id="4" name="عنصر نائب للنص 3"/>
          <p:cNvSpPr>
            <a:spLocks noGrp="1"/>
          </p:cNvSpPr>
          <p:nvPr>
            <p:ph type="body" sz="half" idx="2"/>
          </p:nvPr>
        </p:nvSpPr>
        <p:spPr>
          <a:xfrm>
            <a:off x="3214678" y="0"/>
            <a:ext cx="5929322" cy="5143500"/>
          </a:xfrm>
          <a:blipFill>
            <a:blip r:embed="rId3"/>
            <a:tile tx="0" ty="0" sx="100000" sy="100000" flip="none" algn="tl"/>
          </a:blipFill>
        </p:spPr>
        <p:txBody>
          <a:bodyPr/>
          <a:lstStyle/>
          <a:p>
            <a:pPr algn="ctr"/>
            <a:endParaRPr lang="ar-DZ" sz="3200" b="1" dirty="0" smtClean="0">
              <a:ln>
                <a:solidFill>
                  <a:schemeClr val="bg2">
                    <a:lumMod val="90000"/>
                  </a:schemeClr>
                </a:solidFill>
              </a:ln>
              <a:solidFill>
                <a:srgbClr val="FF0000"/>
              </a:solidFill>
              <a:effectLst>
                <a:outerShdw blurRad="38100" dist="38100" dir="2700000" algn="tl">
                  <a:srgbClr val="000000">
                    <a:alpha val="43137"/>
                  </a:srgbClr>
                </a:outerShdw>
              </a:effectLst>
            </a:endParaRPr>
          </a:p>
          <a:p>
            <a:pPr algn="ctr"/>
            <a:r>
              <a:rPr lang="ar-DZ" sz="3200" b="1" dirty="0" smtClean="0">
                <a:ln>
                  <a:solidFill>
                    <a:schemeClr val="bg2">
                      <a:lumMod val="90000"/>
                    </a:schemeClr>
                  </a:solidFill>
                </a:ln>
                <a:solidFill>
                  <a:srgbClr val="FF0000"/>
                </a:solidFill>
                <a:effectLst>
                  <a:outerShdw blurRad="38100" dist="38100" dir="2700000" algn="tl">
                    <a:srgbClr val="000000">
                      <a:alpha val="43137"/>
                    </a:srgbClr>
                  </a:outerShdw>
                </a:effectLst>
              </a:rPr>
              <a:t>2- التأثير على مساهمة السياحة في الناتج المحلي الإجمالي</a:t>
            </a:r>
          </a:p>
          <a:p>
            <a:pPr algn="ctr"/>
            <a:endParaRPr lang="en-US" dirty="0" smtClean="0"/>
          </a:p>
          <a:p>
            <a:endParaRPr lang="ar-SA" dirty="0"/>
          </a:p>
        </p:txBody>
      </p:sp>
      <p:pic>
        <p:nvPicPr>
          <p:cNvPr id="8" name="Picture 2"/>
          <p:cNvPicPr>
            <a:picLocks noChangeAspect="1" noChangeArrowheads="1"/>
          </p:cNvPicPr>
          <p:nvPr/>
        </p:nvPicPr>
        <p:blipFill>
          <a:blip r:embed="rId4"/>
          <a:srcRect/>
          <a:stretch>
            <a:fillRect/>
          </a:stretch>
        </p:blipFill>
        <p:spPr bwMode="auto">
          <a:xfrm>
            <a:off x="3214678" y="1857370"/>
            <a:ext cx="5929322" cy="2295528"/>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صورة 5" descr="depositphotos_6002259-Chinese-food.jpg"/>
          <p:cNvPicPr>
            <a:picLocks noGrp="1" noChangeAspect="1"/>
          </p:cNvPicPr>
          <p:nvPr>
            <p:ph type="pic" idx="1"/>
          </p:nvPr>
        </p:nvPicPr>
        <p:blipFill>
          <a:blip r:embed="rId2"/>
          <a:srcRect l="22229" r="22229"/>
          <a:stretch>
            <a:fillRect/>
          </a:stretch>
        </p:blipFill>
        <p:spPr>
          <a:xfrm>
            <a:off x="5572125" y="0"/>
            <a:ext cx="3714783" cy="5143500"/>
          </a:xfrm>
        </p:spPr>
      </p:pic>
      <p:sp>
        <p:nvSpPr>
          <p:cNvPr id="4" name="عنصر نائب للنص 3"/>
          <p:cNvSpPr>
            <a:spLocks noGrp="1"/>
          </p:cNvSpPr>
          <p:nvPr>
            <p:ph type="body" sz="half" idx="2"/>
          </p:nvPr>
        </p:nvSpPr>
        <p:spPr>
          <a:xfrm>
            <a:off x="0" y="0"/>
            <a:ext cx="5572132" cy="5143500"/>
          </a:xfrm>
          <a:blipFill>
            <a:blip r:embed="rId3"/>
            <a:tile tx="0" ty="0" sx="100000" sy="100000" flip="none" algn="tl"/>
          </a:blipFill>
        </p:spPr>
        <p:txBody>
          <a:bodyPr/>
          <a:lstStyle/>
          <a:p>
            <a:pPr algn="ctr"/>
            <a:r>
              <a:rPr lang="ar-DZ" sz="3200" b="1" dirty="0" smtClean="0">
                <a:ln>
                  <a:solidFill>
                    <a:schemeClr val="bg2">
                      <a:lumMod val="90000"/>
                    </a:schemeClr>
                  </a:solidFill>
                </a:ln>
                <a:solidFill>
                  <a:srgbClr val="FF0000"/>
                </a:solidFill>
                <a:effectLst>
                  <a:outerShdw blurRad="38100" dist="38100" dir="2700000" algn="tl">
                    <a:srgbClr val="000000">
                      <a:alpha val="43137"/>
                    </a:srgbClr>
                  </a:outerShdw>
                </a:effectLst>
              </a:rPr>
              <a:t>3 - التأثير على مساهمة السياحة في توظيف اليد العاملة</a:t>
            </a:r>
          </a:p>
          <a:p>
            <a:pPr algn="ctr"/>
            <a:endParaRPr lang="en-US" dirty="0" smtClean="0"/>
          </a:p>
          <a:p>
            <a:endParaRPr lang="ar-SA" dirty="0"/>
          </a:p>
        </p:txBody>
      </p:sp>
      <p:pic>
        <p:nvPicPr>
          <p:cNvPr id="7" name="Picture 2"/>
          <p:cNvPicPr>
            <a:picLocks noChangeAspect="1" noChangeArrowheads="1"/>
          </p:cNvPicPr>
          <p:nvPr/>
        </p:nvPicPr>
        <p:blipFill>
          <a:blip r:embed="rId4"/>
          <a:srcRect/>
          <a:stretch>
            <a:fillRect/>
          </a:stretch>
        </p:blipFill>
        <p:spPr bwMode="auto">
          <a:xfrm>
            <a:off x="0" y="1142990"/>
            <a:ext cx="5572132" cy="3500462"/>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42844" y="142858"/>
            <a:ext cx="8858312" cy="4857784"/>
          </a:xfrm>
          <a:blipFill>
            <a:blip r:embed="rId2"/>
            <a:stretch>
              <a:fillRect/>
            </a:stretch>
          </a:blipFill>
        </p:spPr>
        <p:txBody>
          <a:bodyPr/>
          <a:lstStyle/>
          <a:p>
            <a:pPr>
              <a:buNone/>
            </a:pPr>
            <a:endParaRPr lang="ar-DZ" dirty="0" smtClean="0">
              <a:latin typeface="_PDMS_Saleem_QuranFont" pitchFamily="2" charset="-78"/>
              <a:cs typeface="_PDMS_Saleem_QuranFont" pitchFamily="2" charset="-78"/>
            </a:endParaRPr>
          </a:p>
          <a:p>
            <a:pPr algn="ctr">
              <a:buNone/>
            </a:pPr>
            <a:r>
              <a:rPr lang="ar-DZ" sz="4000" dirty="0" smtClean="0">
                <a:ln>
                  <a:solidFill>
                    <a:schemeClr val="bg2">
                      <a:lumMod val="90000"/>
                    </a:schemeClr>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مكانة الصناعة السياحة الصينية ضمن السياحة العالمية 2011 </a:t>
            </a:r>
          </a:p>
          <a:p>
            <a:pPr algn="ctr">
              <a:buNone/>
            </a:pPr>
            <a:endParaRPr lang="ar-DZ" sz="3200"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buNone/>
            </a:pPr>
            <a:endParaRPr lang="ar-SA" dirty="0"/>
          </a:p>
        </p:txBody>
      </p:sp>
      <p:pic>
        <p:nvPicPr>
          <p:cNvPr id="6" name="صورة 5"/>
          <p:cNvPicPr/>
          <p:nvPr/>
        </p:nvPicPr>
        <p:blipFill>
          <a:blip r:embed="rId3"/>
          <a:srcRect/>
          <a:stretch>
            <a:fillRect/>
          </a:stretch>
        </p:blipFill>
        <p:spPr bwMode="auto">
          <a:xfrm>
            <a:off x="1071538" y="1357303"/>
            <a:ext cx="7072363" cy="3214711"/>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0" y="0"/>
            <a:ext cx="9144000" cy="5143500"/>
          </a:xfrm>
          <a:blipFill>
            <a:blip r:embed="rId2"/>
            <a:stretch>
              <a:fillRect/>
            </a:stretch>
          </a:blipFill>
        </p:spPr>
        <p:txBody>
          <a:bodyPr/>
          <a:lstStyle/>
          <a:p>
            <a:pPr algn="ctr">
              <a:buNone/>
            </a:pPr>
            <a:endParaRPr lang="ar-DZ" sz="4400" b="1" dirty="0" smtClean="0">
              <a:ln w="17780" cmpd="sng">
                <a:solidFill>
                  <a:srgbClr val="FFFFFF"/>
                </a:solidFill>
                <a:prstDash val="solid"/>
                <a:miter lim="800000"/>
              </a:ln>
              <a:effectLst>
                <a:outerShdw blurRad="50800" algn="tl" rotWithShape="0">
                  <a:srgbClr val="000000"/>
                </a:outerShdw>
              </a:effectLst>
            </a:endParaRPr>
          </a:p>
          <a:p>
            <a:pPr algn="ctr">
              <a:buNone/>
            </a:pPr>
            <a:endParaRPr lang="ar-DZ" sz="4400" b="1" dirty="0" smtClean="0">
              <a:ln w="17780" cmpd="sng">
                <a:solidFill>
                  <a:schemeClr val="bg1"/>
                </a:solidFill>
                <a:prstDash val="solid"/>
                <a:miter lim="800000"/>
              </a:ln>
              <a:effectLst>
                <a:outerShdw blurRad="50800" algn="tl" rotWithShape="0">
                  <a:srgbClr val="000000"/>
                </a:outerShdw>
              </a:effectLst>
            </a:endParaRPr>
          </a:p>
          <a:p>
            <a:pPr algn="ctr">
              <a:buNone/>
            </a:pPr>
            <a:r>
              <a:rPr lang="ar-DZ" sz="5400" b="1" dirty="0" smtClean="0">
                <a:ln w="17780" cmpd="sng">
                  <a:solidFill>
                    <a:schemeClr val="bg1"/>
                  </a:solidFill>
                  <a:prstDash val="solid"/>
                  <a:miter lim="800000"/>
                </a:ln>
                <a:effectLst>
                  <a:outerShdw blurRad="50800" algn="tl" rotWithShape="0">
                    <a:srgbClr val="000000"/>
                  </a:outerShdw>
                </a:effectLst>
              </a:rPr>
              <a:t>آفـاق الصناعة السياحية</a:t>
            </a:r>
          </a:p>
          <a:p>
            <a:pPr algn="ctr">
              <a:buNone/>
            </a:pPr>
            <a:r>
              <a:rPr lang="ar-DZ" sz="5400" b="1" dirty="0" smtClean="0">
                <a:ln w="17780" cmpd="sng">
                  <a:solidFill>
                    <a:schemeClr val="bg1"/>
                  </a:solidFill>
                  <a:prstDash val="solid"/>
                  <a:miter lim="800000"/>
                </a:ln>
                <a:effectLst>
                  <a:outerShdw blurRad="50800" algn="tl" rotWithShape="0">
                    <a:srgbClr val="000000"/>
                  </a:outerShdw>
                </a:effectLst>
              </a:rPr>
              <a:t> في الصين </a:t>
            </a:r>
          </a:p>
          <a:p>
            <a:pPr algn="ctr">
              <a:buNone/>
            </a:pPr>
            <a:r>
              <a:rPr lang="ar-DZ" sz="4800" b="1" dirty="0" smtClean="0">
                <a:ln w="17780" cmpd="sng">
                  <a:solidFill>
                    <a:schemeClr val="bg1"/>
                  </a:solidFill>
                  <a:prstDash val="solid"/>
                  <a:miter lim="800000"/>
                </a:ln>
                <a:effectLst>
                  <a:outerShdw blurRad="50800" algn="tl" rotWithShape="0">
                    <a:srgbClr val="000000"/>
                  </a:outerShdw>
                </a:effectLst>
              </a:rPr>
              <a:t>(  2012 - 2022 )</a:t>
            </a:r>
          </a:p>
          <a:p>
            <a:pPr>
              <a:buNone/>
            </a:pPr>
            <a:endParaRPr lang="ar-SA" dirty="0"/>
          </a:p>
        </p:txBody>
      </p:sp>
    </p:spTree>
  </p:cSld>
  <p:clrMapOvr>
    <a:masterClrMapping/>
  </p:clrMapOvr>
  <p:transition>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0" y="0"/>
            <a:ext cx="9144000" cy="5143500"/>
          </a:xfrm>
          <a:blipFill>
            <a:blip r:embed="rId2"/>
            <a:tile tx="0" ty="0" sx="100000" sy="100000" flip="none" algn="tl"/>
          </a:blipFill>
        </p:spPr>
        <p:txBody>
          <a:bodyPr/>
          <a:lstStyle/>
          <a:p>
            <a:endParaRPr lang="ar-SA" dirty="0"/>
          </a:p>
        </p:txBody>
      </p:sp>
      <p:pic>
        <p:nvPicPr>
          <p:cNvPr id="5" name="صورة 4"/>
          <p:cNvPicPr/>
          <p:nvPr/>
        </p:nvPicPr>
        <p:blipFill>
          <a:blip r:embed="rId3"/>
          <a:srcRect/>
          <a:stretch>
            <a:fillRect/>
          </a:stretch>
        </p:blipFill>
        <p:spPr bwMode="auto">
          <a:xfrm>
            <a:off x="500034" y="142858"/>
            <a:ext cx="4143404" cy="2428892"/>
          </a:xfrm>
          <a:prstGeom prst="rect">
            <a:avLst/>
          </a:prstGeom>
          <a:noFill/>
          <a:ln w="9525">
            <a:noFill/>
            <a:miter lim="800000"/>
            <a:headEnd/>
            <a:tailEnd/>
          </a:ln>
        </p:spPr>
      </p:pic>
      <p:pic>
        <p:nvPicPr>
          <p:cNvPr id="6" name="صورة 5"/>
          <p:cNvPicPr/>
          <p:nvPr/>
        </p:nvPicPr>
        <p:blipFill>
          <a:blip r:embed="rId4"/>
          <a:srcRect/>
          <a:stretch>
            <a:fillRect/>
          </a:stretch>
        </p:blipFill>
        <p:spPr bwMode="auto">
          <a:xfrm>
            <a:off x="4786314" y="2643188"/>
            <a:ext cx="3929090" cy="2500312"/>
          </a:xfrm>
          <a:prstGeom prst="rect">
            <a:avLst/>
          </a:prstGeom>
          <a:noFill/>
          <a:ln w="9525">
            <a:noFill/>
            <a:miter lim="800000"/>
            <a:headEnd/>
            <a:tailEnd/>
          </a:ln>
        </p:spPr>
      </p:pic>
      <p:pic>
        <p:nvPicPr>
          <p:cNvPr id="7" name="صورة 6"/>
          <p:cNvPicPr/>
          <p:nvPr/>
        </p:nvPicPr>
        <p:blipFill>
          <a:blip r:embed="rId5"/>
          <a:srcRect/>
          <a:stretch>
            <a:fillRect/>
          </a:stretch>
        </p:blipFill>
        <p:spPr bwMode="auto">
          <a:xfrm>
            <a:off x="4786314" y="142858"/>
            <a:ext cx="3857652" cy="2428892"/>
          </a:xfrm>
          <a:prstGeom prst="rect">
            <a:avLst/>
          </a:prstGeom>
          <a:noFill/>
          <a:ln w="9525">
            <a:noFill/>
            <a:miter lim="800000"/>
            <a:headEnd/>
            <a:tailEnd/>
          </a:ln>
        </p:spPr>
      </p:pic>
      <p:pic>
        <p:nvPicPr>
          <p:cNvPr id="8" name="صورة 7"/>
          <p:cNvPicPr/>
          <p:nvPr/>
        </p:nvPicPr>
        <p:blipFill>
          <a:blip r:embed="rId6"/>
          <a:srcRect/>
          <a:stretch>
            <a:fillRect/>
          </a:stretch>
        </p:blipFill>
        <p:spPr bwMode="auto">
          <a:xfrm>
            <a:off x="428596" y="2571750"/>
            <a:ext cx="4214842" cy="2571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714348" y="500048"/>
            <a:ext cx="7500990" cy="400052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r>
              <a:rPr lang="ar-DZ"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a:p>
            <a:pPr>
              <a:buNone/>
            </a:pPr>
            <a:endParaRPr lang="ar-DZ"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buNone/>
            </a:pPr>
            <a:r>
              <a:rPr lang="ar-DZ"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60000" endA="900" endPos="58000" dir="5400000" sy="-100000" algn="bl" rotWithShape="0"/>
                </a:effectLst>
                <a:latin typeface="Basemic Symbol" pitchFamily="2" charset="0"/>
              </a:rPr>
              <a:t> </a:t>
            </a:r>
            <a:r>
              <a:rPr lang="ar-DZ" sz="8800" b="1" dirty="0" smtClean="0">
                <a:ln>
                  <a:solidFill>
                    <a:schemeClr val="bg1"/>
                  </a:solidFill>
                </a:ln>
                <a:effectLst>
                  <a:outerShdw blurRad="38100" dist="38100" dir="2700000" algn="tl">
                    <a:srgbClr val="000000">
                      <a:alpha val="43137"/>
                    </a:srgbClr>
                  </a:outerShdw>
                </a:effectLst>
                <a:latin typeface="_PDMS_Saleem_QuranFont" pitchFamily="2" charset="-78"/>
                <a:cs typeface="_PDMS_Saleem_QuranFont" pitchFamily="2" charset="-78"/>
              </a:rPr>
              <a:t>الخـاتمــة</a:t>
            </a:r>
            <a:endParaRPr lang="ar-SA" sz="8800" b="1" dirty="0" smtClean="0">
              <a:ln>
                <a:solidFill>
                  <a:schemeClr val="bg1"/>
                </a:solidFill>
              </a:ln>
              <a:effectLst>
                <a:outerShdw blurRad="38100" dist="38100" dir="2700000" algn="tl">
                  <a:srgbClr val="000000">
                    <a:alpha val="43137"/>
                  </a:srgbClr>
                </a:outerShdw>
              </a:effectLst>
              <a:latin typeface="_PDMS_Saleem_QuranFont" pitchFamily="2" charset="-78"/>
              <a:cs typeface="_PDMS_Saleem_QuranFont" pitchFamily="2" charset="-78"/>
            </a:endParaRPr>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0" y="0"/>
            <a:ext cx="9144000" cy="5143500"/>
          </a:xfrm>
          <a:solidFill>
            <a:schemeClr val="bg1"/>
          </a:solidFill>
        </p:spPr>
        <p:txBody>
          <a:bodyPr>
            <a:normAutofit/>
          </a:bodyPr>
          <a:lstStyle/>
          <a:p>
            <a:r>
              <a:rPr lang="ar-DZ" sz="2200" b="1" dirty="0" smtClean="0">
                <a:effectLst>
                  <a:outerShdw blurRad="38100" dist="38100" dir="2700000" algn="tl">
                    <a:srgbClr val="000000">
                      <a:alpha val="43137"/>
                    </a:srgbClr>
                  </a:outerShdw>
                </a:effectLst>
                <a:latin typeface="_PDMS_Saleem_QuranFont" pitchFamily="2" charset="-78"/>
                <a:cs typeface="_PDMS_Saleem_QuranFont" pitchFamily="2" charset="-78"/>
              </a:rPr>
              <a:t>تشير الأبحاث الأخيرة إلى أن مساهمة السياحة والسفر في الناتج المحلي الإجمالي في الصين تنمو بوتيرة أسرع من معظم القطاعات الأخرى. فمن المتوقع أن تنمو بنسبة أكثر من 9٪ خلال السنوات العشر القادمة، وهو معدل نمو أسرع من نمو الاقتصاد الكلي (7.6٪).</a:t>
            </a:r>
          </a:p>
          <a:p>
            <a:endParaRPr lang="ar-DZ" sz="22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ar-DZ" sz="22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en-US" sz="22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200" b="1" dirty="0" smtClean="0">
                <a:effectLst>
                  <a:outerShdw blurRad="38100" dist="38100" dir="2700000" algn="tl">
                    <a:srgbClr val="000000">
                      <a:alpha val="43137"/>
                    </a:srgbClr>
                  </a:outerShdw>
                </a:effectLst>
                <a:latin typeface="_PDMS_Saleem_QuranFont" pitchFamily="2" charset="-78"/>
                <a:cs typeface="_PDMS_Saleem_QuranFont" pitchFamily="2" charset="-78"/>
              </a:rPr>
              <a:t>8.9 مليون </a:t>
            </a:r>
            <a:r>
              <a:rPr lang="ar-DZ" sz="22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يوان</a:t>
            </a:r>
            <a:r>
              <a:rPr lang="ar-DZ" sz="2200" b="1" dirty="0" smtClean="0">
                <a:effectLst>
                  <a:outerShdw blurRad="38100" dist="38100" dir="2700000" algn="tl">
                    <a:srgbClr val="000000">
                      <a:alpha val="43137"/>
                    </a:srgbClr>
                  </a:outerShdw>
                </a:effectLst>
                <a:latin typeface="_PDMS_Saleem_QuranFont" pitchFamily="2" charset="-78"/>
                <a:cs typeface="_PDMS_Saleem_QuranFont" pitchFamily="2" charset="-78"/>
              </a:rPr>
              <a:t> (1.4 مليون دولار) في الناتج المحلي الإجمالي وهي نسبة تفوق مساهمة قطاع السيارات،  الخدمات المالية وقطاع خدمات الاتصالات.</a:t>
            </a:r>
            <a:endParaRPr lang="en-US" sz="22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200" b="1" dirty="0" smtClean="0">
                <a:effectLst>
                  <a:outerShdw blurRad="38100" dist="38100" dir="2700000" algn="tl">
                    <a:srgbClr val="000000">
                      <a:alpha val="43137"/>
                    </a:srgbClr>
                  </a:outerShdw>
                </a:effectLst>
                <a:latin typeface="_PDMS_Saleem_QuranFont" pitchFamily="2" charset="-78"/>
                <a:cs typeface="_PDMS_Saleem_QuranFont" pitchFamily="2" charset="-78"/>
              </a:rPr>
              <a:t>959.000 </a:t>
            </a:r>
            <a:r>
              <a:rPr lang="ar-DZ" sz="22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يوان</a:t>
            </a:r>
            <a:r>
              <a:rPr lang="ar-DZ" sz="2200" b="1" dirty="0" smtClean="0">
                <a:effectLst>
                  <a:outerShdw blurRad="38100" dist="38100" dir="2700000" algn="tl">
                    <a:srgbClr val="000000">
                      <a:alpha val="43137"/>
                    </a:srgbClr>
                  </a:outerShdw>
                </a:effectLst>
                <a:latin typeface="_PDMS_Saleem_QuranFont" pitchFamily="2" charset="-78"/>
                <a:cs typeface="_PDMS_Saleem_QuranFont" pitchFamily="2" charset="-78"/>
              </a:rPr>
              <a:t> (150.000دولار) في قطاع الزراعة .</a:t>
            </a:r>
            <a:endParaRPr lang="en-US" sz="22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200" b="1" dirty="0" smtClean="0">
                <a:effectLst>
                  <a:outerShdw blurRad="38100" dist="38100" dir="2700000" algn="tl">
                    <a:srgbClr val="000000">
                      <a:alpha val="43137"/>
                    </a:srgbClr>
                  </a:outerShdw>
                </a:effectLst>
                <a:latin typeface="_PDMS_Saleem_QuranFont" pitchFamily="2" charset="-78"/>
                <a:cs typeface="_PDMS_Saleem_QuranFont" pitchFamily="2" charset="-78"/>
              </a:rPr>
              <a:t>144 وظيفة، أكثر من الخدمات المالية (93 وظيفة)، صناعة السيارات (83 وظيفة)، وخدمات الاتصالات (83 وظيفة) .</a:t>
            </a:r>
            <a:endParaRPr lang="en-US" sz="22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r>
              <a:rPr lang="ar-DZ" dirty="0" smtClean="0"/>
              <a:t> </a:t>
            </a:r>
            <a:endParaRPr lang="ar-SA" dirty="0"/>
          </a:p>
        </p:txBody>
      </p:sp>
      <p:sp>
        <p:nvSpPr>
          <p:cNvPr id="8" name="وسيلة شرح مع سهم إلى الأسفل 7"/>
          <p:cNvSpPr/>
          <p:nvPr/>
        </p:nvSpPr>
        <p:spPr>
          <a:xfrm>
            <a:off x="785786" y="1214428"/>
            <a:ext cx="7858180" cy="1071570"/>
          </a:xfrm>
          <a:prstGeom prst="downArrow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DZ" sz="2800" b="1" dirty="0" smtClean="0">
                <a:ln>
                  <a:solidFill>
                    <a:schemeClr val="tx1">
                      <a:lumMod val="85000"/>
                      <a:lumOff val="15000"/>
                    </a:schemeClr>
                  </a:solidFill>
                </a:ln>
                <a:solidFill>
                  <a:schemeClr val="bg1"/>
                </a:solidFill>
                <a:effectLst>
                  <a:outerShdw blurRad="38100" dist="38100" dir="2700000" algn="tl">
                    <a:srgbClr val="000000">
                      <a:alpha val="43137"/>
                    </a:srgbClr>
                  </a:outerShdw>
                </a:effectLst>
                <a:latin typeface="_PDMS_Saleem_QuranFont" pitchFamily="2" charset="-78"/>
                <a:cs typeface="_PDMS_Saleem_QuranFont" pitchFamily="2" charset="-78"/>
              </a:rPr>
              <a:t> إنفاق 6.4 مليون </a:t>
            </a:r>
            <a:r>
              <a:rPr lang="ar-DZ" sz="2800" b="1" dirty="0" err="1" smtClean="0">
                <a:ln>
                  <a:solidFill>
                    <a:schemeClr val="tx1">
                      <a:lumMod val="85000"/>
                      <a:lumOff val="15000"/>
                    </a:schemeClr>
                  </a:solidFill>
                </a:ln>
                <a:solidFill>
                  <a:schemeClr val="bg1"/>
                </a:solidFill>
                <a:effectLst>
                  <a:outerShdw blurRad="38100" dist="38100" dir="2700000" algn="tl">
                    <a:srgbClr val="000000">
                      <a:alpha val="43137"/>
                    </a:srgbClr>
                  </a:outerShdw>
                </a:effectLst>
                <a:latin typeface="_PDMS_Saleem_QuranFont" pitchFamily="2" charset="-78"/>
                <a:cs typeface="_PDMS_Saleem_QuranFont" pitchFamily="2" charset="-78"/>
              </a:rPr>
              <a:t>يوان</a:t>
            </a:r>
            <a:r>
              <a:rPr lang="ar-DZ" sz="2800" b="1" dirty="0" smtClean="0">
                <a:ln>
                  <a:solidFill>
                    <a:schemeClr val="tx1">
                      <a:lumMod val="85000"/>
                      <a:lumOff val="15000"/>
                    </a:schemeClr>
                  </a:solidFill>
                </a:ln>
                <a:solidFill>
                  <a:schemeClr val="bg1"/>
                </a:solidFill>
                <a:effectLst>
                  <a:outerShdw blurRad="38100" dist="38100" dir="2700000" algn="tl">
                    <a:srgbClr val="000000">
                      <a:alpha val="43137"/>
                    </a:srgbClr>
                  </a:outerShdw>
                </a:effectLst>
                <a:latin typeface="_PDMS_Saleem_QuranFont" pitchFamily="2" charset="-78"/>
                <a:cs typeface="_PDMS_Saleem_QuranFont" pitchFamily="2" charset="-78"/>
              </a:rPr>
              <a:t> (1 مليون دولار) على قطاع السياحة والسفر في الصين</a:t>
            </a:r>
            <a:endParaRPr lang="ar-SA" sz="2800" dirty="0">
              <a:ln>
                <a:solidFill>
                  <a:schemeClr val="tx1">
                    <a:lumMod val="85000"/>
                    <a:lumOff val="15000"/>
                  </a:schemeClr>
                </a:solidFill>
              </a:ln>
              <a:solidFill>
                <a:schemeClr val="bg1"/>
              </a:solidFill>
              <a:effectLst>
                <a:outerShdw blurRad="38100" dist="38100" dir="2700000" algn="tl">
                  <a:srgbClr val="000000">
                    <a:alpha val="43137"/>
                  </a:srgbClr>
                </a:outerShdw>
              </a:effectLst>
            </a:endParaRPr>
          </a:p>
        </p:txBody>
      </p:sp>
      <p:sp>
        <p:nvSpPr>
          <p:cNvPr id="9" name="وسيلة شرح مع سهم إلى الأعلى 8"/>
          <p:cNvSpPr/>
          <p:nvPr/>
        </p:nvSpPr>
        <p:spPr>
          <a:xfrm>
            <a:off x="642910" y="3786196"/>
            <a:ext cx="8072494" cy="1143008"/>
          </a:xfrm>
          <a:prstGeom prst="upArrow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DZ" sz="2400" b="1" dirty="0" smtClean="0">
                <a:ln>
                  <a:solidFill>
                    <a:schemeClr val="tx1">
                      <a:lumMod val="85000"/>
                      <a:lumOff val="15000"/>
                    </a:schemeClr>
                  </a:solidFill>
                </a:ln>
                <a:solidFill>
                  <a:schemeClr val="bg1"/>
                </a:solidFill>
                <a:effectLst>
                  <a:outerShdw blurRad="38100" dist="38100" dir="2700000" algn="tl">
                    <a:srgbClr val="000000">
                      <a:alpha val="43137"/>
                    </a:srgbClr>
                  </a:outerShdw>
                </a:effectLst>
                <a:latin typeface="_PDMS_Saleem_QuranFont" pitchFamily="2" charset="-78"/>
                <a:cs typeface="_PDMS_Saleem_QuranFont" pitchFamily="2" charset="-78"/>
              </a:rPr>
              <a:t>المكانة الإستراتيجية لقطاع السياحة في الاقتصاد الصيني في تحقيق التنمية الاقتصادية والاجتماعية</a:t>
            </a:r>
            <a:endParaRPr lang="ar-SA" sz="2400" dirty="0">
              <a:ln>
                <a:solidFill>
                  <a:schemeClr val="tx1">
                    <a:lumMod val="85000"/>
                    <a:lumOff val="15000"/>
                  </a:schemeClr>
                </a:solidFill>
              </a:ln>
              <a:solidFill>
                <a:schemeClr val="bg1"/>
              </a:solidFill>
            </a:endParaRPr>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صورة 4" descr="Beijing_traffic_jam.JPG"/>
          <p:cNvPicPr>
            <a:picLocks noGrp="1" noChangeAspect="1"/>
          </p:cNvPicPr>
          <p:nvPr>
            <p:ph type="pic" idx="1"/>
          </p:nvPr>
        </p:nvPicPr>
        <p:blipFill>
          <a:blip r:embed="rId2"/>
          <a:srcRect l="20312" r="20312"/>
          <a:stretch>
            <a:fillRect/>
          </a:stretch>
        </p:blipFill>
        <p:spPr>
          <a:xfrm>
            <a:off x="0" y="0"/>
            <a:ext cx="4071938" cy="5143500"/>
          </a:xfrm>
        </p:spPr>
      </p:pic>
      <p:sp>
        <p:nvSpPr>
          <p:cNvPr id="4" name="عنصر نائب للنص 3"/>
          <p:cNvSpPr>
            <a:spLocks noGrp="1"/>
          </p:cNvSpPr>
          <p:nvPr>
            <p:ph type="body" sz="half" idx="2"/>
          </p:nvPr>
        </p:nvSpPr>
        <p:spPr>
          <a:xfrm>
            <a:off x="4071934" y="0"/>
            <a:ext cx="4857784" cy="5143500"/>
          </a:xfrm>
          <a:solidFill>
            <a:schemeClr val="bg1">
              <a:lumMod val="95000"/>
            </a:schemeClr>
          </a:solidFill>
        </p:spPr>
        <p:txBody>
          <a:bodyPr>
            <a:normAutofit/>
          </a:bodyPr>
          <a:lstStyle/>
          <a:p>
            <a:r>
              <a:rPr lang="ar-SA" sz="2400" b="1" dirty="0" smtClean="0">
                <a:ln>
                  <a:solidFill>
                    <a:srgbClr val="FFC000"/>
                  </a:solidFill>
                </a:ln>
                <a:solidFill>
                  <a:srgbClr val="C00000"/>
                </a:solidFill>
                <a:effectLst>
                  <a:outerShdw blurRad="38100" dist="38100" dir="2700000" algn="tl">
                    <a:srgbClr val="000000">
                      <a:alpha val="43137"/>
                    </a:srgbClr>
                  </a:outerShdw>
                </a:effectLst>
                <a:latin typeface="_PDMS_Saleem_QuranFont" pitchFamily="2" charset="-78"/>
                <a:cs typeface="_PDMS_Saleem_QuranFont" pitchFamily="2" charset="-78"/>
              </a:rPr>
              <a:t>إشكالية الدراسة </a:t>
            </a:r>
            <a:r>
              <a:rPr lang="ar-SA" sz="2400" b="1" dirty="0" smtClean="0">
                <a:ln>
                  <a:solidFill>
                    <a:srgbClr val="FFC000"/>
                  </a:solidFill>
                </a:ln>
                <a:solidFill>
                  <a:srgbClr val="C00000"/>
                </a:solidFill>
              </a:rPr>
              <a:t>:-</a:t>
            </a:r>
            <a:endParaRPr lang="en-US" sz="2400" dirty="0" smtClean="0">
              <a:ln>
                <a:solidFill>
                  <a:srgbClr val="FFC000"/>
                </a:solidFill>
              </a:ln>
              <a:solidFill>
                <a:srgbClr val="C00000"/>
              </a:solidFill>
            </a:endParaRPr>
          </a:p>
          <a:p>
            <a:pPr>
              <a:buFont typeface="Wingdings" pitchFamily="2" charset="2"/>
              <a:buChar char="q"/>
            </a:pP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ما مكانة السياحة في تحقيق التنمية الاقتصادية والاجتماعية في بلد كالصين ؟</a:t>
            </a:r>
            <a:endPar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SA"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كيف تأثر أداء الصناعة السياحية للصين جراء الأزمة المالية العالمية ؟</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r>
              <a:rPr lang="ar-DZ" sz="2400" b="1" dirty="0" smtClean="0">
                <a:solidFill>
                  <a:schemeClr val="accent1">
                    <a:lumMod val="75000"/>
                  </a:schemeClr>
                </a:solidFill>
                <a:effectLst>
                  <a:outerShdw blurRad="38100" dist="38100" dir="2700000" algn="tl">
                    <a:srgbClr val="000000">
                      <a:alpha val="43137"/>
                    </a:srgbClr>
                  </a:outerShdw>
                </a:effectLst>
                <a:latin typeface="_PDMS_Saleem_QuranFont" pitchFamily="2" charset="-78"/>
                <a:cs typeface="_PDMS_Saleem_QuranFont" pitchFamily="2" charset="-78"/>
              </a:rPr>
              <a:t>   </a:t>
            </a:r>
            <a:r>
              <a:rPr lang="ar-SA" sz="2400" b="1" dirty="0" smtClean="0">
                <a:ln>
                  <a:solidFill>
                    <a:schemeClr val="bg2">
                      <a:lumMod val="50000"/>
                    </a:schemeClr>
                  </a:solidFill>
                </a:ln>
                <a:solidFill>
                  <a:srgbClr val="C00000"/>
                </a:solidFill>
                <a:effectLst>
                  <a:outerShdw blurRad="38100" dist="38100" dir="2700000" algn="tl">
                    <a:srgbClr val="000000">
                      <a:alpha val="43137"/>
                    </a:srgbClr>
                  </a:outerShdw>
                </a:effectLst>
                <a:latin typeface="_PDMS_Saleem_QuranFont" pitchFamily="2" charset="-78"/>
                <a:cs typeface="_PDMS_Saleem_QuranFont" pitchFamily="2" charset="-78"/>
              </a:rPr>
              <a:t>منهجية الدراسة:- </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اعتماداً على المنهج الوصفي التحليلي)</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أولاً/   الصناعة السياحية والاقتصاد العالمي .</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ثانياً/   واقـع قطاع السياحة في الصين . </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ثالثاً/   دور الصناعة السياحية الصينية في تحقيق التنمية الاقتصادية والاجتماعية . </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رابعاً/ تأثير الأزمة المالية العالمية على الصناعة السياحية في الصين .</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ar-SA" dirty="0"/>
          </a:p>
        </p:txBody>
      </p:sp>
    </p:spTree>
  </p:cSld>
  <p:clrMapOvr>
    <a:masterClrMapping/>
  </p:clrMapOvr>
  <p:transition>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71472" y="571486"/>
            <a:ext cx="8215370" cy="3655314"/>
          </a:xfrm>
        </p:spPr>
        <p:txBody>
          <a:bodyPr/>
          <a:lstStyle/>
          <a:p>
            <a:pPr>
              <a:buNone/>
            </a:pPr>
            <a:endParaRPr lang="ar-DZ" b="1" dirty="0" smtClean="0">
              <a:ln>
                <a:solidFill>
                  <a:schemeClr val="bg1"/>
                </a:solidFill>
              </a:ln>
              <a:effectLst>
                <a:outerShdw blurRad="38100" dist="38100" dir="2700000" algn="tl">
                  <a:srgbClr val="000000">
                    <a:alpha val="43137"/>
                  </a:srgbClr>
                </a:outerShdw>
              </a:effectLst>
            </a:endParaRPr>
          </a:p>
          <a:p>
            <a:pPr>
              <a:buNone/>
            </a:pPr>
            <a:endParaRPr lang="ar-DZ" b="1" dirty="0" smtClean="0">
              <a:ln>
                <a:solidFill>
                  <a:schemeClr val="bg1"/>
                </a:solidFill>
              </a:ln>
              <a:effectLst>
                <a:outerShdw blurRad="38100" dist="38100" dir="2700000" algn="tl">
                  <a:srgbClr val="000000">
                    <a:alpha val="43137"/>
                  </a:srgbClr>
                </a:outerShdw>
              </a:effectLst>
            </a:endParaRPr>
          </a:p>
          <a:p>
            <a:pPr algn="ctr">
              <a:buNone/>
            </a:pPr>
            <a:r>
              <a:rPr lang="ar-DZ" b="1" dirty="0" smtClean="0">
                <a:ln>
                  <a:solidFill>
                    <a:schemeClr val="bg1"/>
                  </a:solidFill>
                </a:ln>
                <a:effectLst>
                  <a:outerShdw blurRad="38100" dist="38100" dir="2700000" algn="tl">
                    <a:srgbClr val="000000">
                      <a:alpha val="43137"/>
                    </a:srgbClr>
                  </a:outerShdw>
                </a:effectLst>
              </a:rPr>
              <a:t>  </a:t>
            </a:r>
            <a:r>
              <a:rPr lang="ar-DZ" sz="8800" b="1" dirty="0" smtClean="0">
                <a:ln>
                  <a:solidFill>
                    <a:schemeClr val="bg1"/>
                  </a:solidFill>
                </a:ln>
                <a:effectLst>
                  <a:outerShdw blurRad="38100" dist="38100" dir="2700000" algn="tl">
                    <a:srgbClr val="000000">
                      <a:alpha val="43137"/>
                    </a:srgbClr>
                  </a:outerShdw>
                </a:effectLst>
                <a:latin typeface="_PDMS_Saleem_QuranFont" pitchFamily="2" charset="-78"/>
                <a:cs typeface="_PDMS_Saleem_QuranFont" pitchFamily="2" charset="-78"/>
              </a:rPr>
              <a:t>التـــوصيـات ..</a:t>
            </a:r>
            <a:r>
              <a:rPr lang="ar-DZ" sz="8800" b="1" dirty="0" smtClean="0">
                <a:ln>
                  <a:solidFill>
                    <a:schemeClr val="bg1"/>
                  </a:solidFill>
                </a:ln>
                <a:effectLst>
                  <a:outerShdw blurRad="38100" dist="38100" dir="2700000" algn="tl">
                    <a:srgbClr val="000000">
                      <a:alpha val="43137"/>
                    </a:srgbClr>
                  </a:outerShdw>
                </a:effectLst>
              </a:rPr>
              <a:t> </a:t>
            </a:r>
            <a:endParaRPr lang="ar-SA" sz="8800" b="1" dirty="0">
              <a:ln>
                <a:solidFill>
                  <a:schemeClr val="bg1"/>
                </a:solidFill>
              </a:ln>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0" y="0"/>
            <a:ext cx="9144000" cy="5143500"/>
          </a:xfrm>
          <a:solidFill>
            <a:schemeClr val="bg1"/>
          </a:solidFill>
        </p:spPr>
        <p:txBody>
          <a:bodyPr>
            <a:normAutofit lnSpcReduction="10000"/>
          </a:bodyPr>
          <a:lstStyle/>
          <a:p>
            <a:pPr>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العمل على ترقية قطاع السياحة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الصناعات السياحية من منطلق أن </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السياحة قطاع استراتيجي في التنمية الاقتصادية</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ترقية المرافق السياحية الوطنية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تشجيع القطاع الخاص في مجال العمل السياحي</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(فندقه، مطاعم، نقل، صناعات تقليدية ...الخ)؛</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تنمية السياحة الداخلية</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من خلال نشر الوعي السياحي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توفير المرافق المناسبة التي تخدم المستوى المعيشي العام للمواطن الجزائري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تخدم عاداته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ثقافته العربية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الإسلامية؛</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توسيع استخدامات شبكة الانترنت </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لتواصل الأفراد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المؤسسات المعنية بالسياحة (مؤسسات النقل، الطيران، الحجز الفندقي، الخدمات المالية، برامج الرحلات ..الخ)</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استغلال وسائل الإعلام الوطنية </a:t>
            </a:r>
            <a:r>
              <a:rPr lang="ar-DZ" sz="2400" b="1" u="sng"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 الدولية </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لإظهار الصورة الحقيقية للسياحة الوطنية ( الإعلانات  والبرامج المتخصصة)؛</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توسيع مجال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حجم المهرجانات السياحية في جميع مناطق الوطن </a:t>
            </a:r>
            <a:r>
              <a:rPr lang="ar-DZ" sz="2400" b="1"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إشراك الفاعلين الخواص </a:t>
            </a:r>
            <a:r>
              <a:rPr lang="ar-DZ" sz="2400" b="1" u="sng"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 الأجانب</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العمل على تجميع </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وتكثيف جهود </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جميع الوزارات المعنية بقطاع السياحة(الثقافة، التعليم، التعليم العالي، الصناعة، التجارة، البيئة... الخ)؛</a:t>
            </a:r>
          </a:p>
          <a:p>
            <a:pPr lvl="0">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إرساء مؤسسات تعنى بالصناعة السياحية الوطنية، </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تتماشى </a:t>
            </a:r>
            <a:r>
              <a:rPr lang="ar-DZ" sz="2400" b="1" u="sng" dirty="0" err="1" smtClean="0">
                <a:effectLst>
                  <a:outerShdw blurRad="38100" dist="38100" dir="2700000" algn="tl">
                    <a:srgbClr val="000000">
                      <a:alpha val="43137"/>
                    </a:srgbClr>
                  </a:outerShdw>
                </a:effectLst>
                <a:latin typeface="_PDMS_Saleem_QuranFont" pitchFamily="2" charset="-78"/>
                <a:cs typeface="_PDMS_Saleem_QuranFont" pitchFamily="2" charset="-78"/>
              </a:rPr>
              <a:t>و</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 الاستراتيجيات المرسومة  </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مدروسة، واضحة، مستمرة...)؛</a:t>
            </a:r>
          </a:p>
          <a:p>
            <a:pPr>
              <a:buFont typeface="Wingdings" pitchFamily="2" charset="2"/>
              <a:buChar char="q"/>
            </a:pP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استغلال الصناعة السياحية </a:t>
            </a:r>
            <a:r>
              <a:rPr lang="ar-DZ" sz="2400" b="1" u="sng" dirty="0" smtClean="0">
                <a:effectLst>
                  <a:outerShdw blurRad="38100" dist="38100" dir="2700000" algn="tl">
                    <a:srgbClr val="000000">
                      <a:alpha val="43137"/>
                    </a:srgbClr>
                  </a:outerShdw>
                </a:effectLst>
                <a:latin typeface="_PDMS_Saleem_QuranFont" pitchFamily="2" charset="-78"/>
                <a:cs typeface="_PDMS_Saleem_QuranFont" pitchFamily="2" charset="-78"/>
              </a:rPr>
              <a:t>كمدخل لترقية الصادرات الوطنية</a:t>
            </a:r>
            <a:r>
              <a:rPr lang="ar-DZ" sz="24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خارج قطاع المحروقات ...</a:t>
            </a: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Font typeface="Wingdings" pitchFamily="2" charset="2"/>
              <a:buChar char="q"/>
            </a:pPr>
            <a:endParaRPr lang="en-US" sz="24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ar-SA" dirty="0"/>
          </a:p>
        </p:txBody>
      </p:sp>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عنصر نائب للصورة 11" descr="Forbidden-City-Beijing-China.jpg"/>
          <p:cNvPicPr>
            <a:picLocks noGrp="1" noChangeAspect="1"/>
          </p:cNvPicPr>
          <p:nvPr>
            <p:ph type="pic" idx="1"/>
          </p:nvPr>
        </p:nvPicPr>
        <p:blipFill>
          <a:blip r:embed="rId2"/>
          <a:srcRect l="12240" r="12240"/>
          <a:stretch>
            <a:fillRect/>
          </a:stretch>
        </p:blipFill>
        <p:spPr>
          <a:xfrm>
            <a:off x="0" y="0"/>
            <a:ext cx="6357950" cy="5143500"/>
          </a:xfrm>
        </p:spPr>
      </p:pic>
      <p:sp>
        <p:nvSpPr>
          <p:cNvPr id="4" name="عنصر نائب للنص 3"/>
          <p:cNvSpPr>
            <a:spLocks noGrp="1"/>
          </p:cNvSpPr>
          <p:nvPr>
            <p:ph type="body" sz="half" idx="2"/>
          </p:nvPr>
        </p:nvSpPr>
        <p:spPr>
          <a:xfrm>
            <a:off x="5857884" y="0"/>
            <a:ext cx="3286116" cy="5143500"/>
          </a:xfrm>
          <a:solidFill>
            <a:schemeClr val="accent5">
              <a:lumMod val="20000"/>
              <a:lumOff val="80000"/>
            </a:schemeClr>
          </a:solidFill>
        </p:spPr>
        <p:txBody>
          <a:bodyPr>
            <a:normAutofit fontScale="92500" lnSpcReduction="10000"/>
          </a:bodyPr>
          <a:lstStyle/>
          <a:p>
            <a:endParaRPr lang="ar-DZ" dirty="0" smtClean="0"/>
          </a:p>
          <a:p>
            <a:pPr algn="ctr"/>
            <a:endParaRPr lang="ar-DZ" sz="1000" dirty="0" smtClean="0">
              <a:cs typeface="Diwani Bent" pitchFamily="2" charset="-78"/>
            </a:endParaRPr>
          </a:p>
          <a:p>
            <a:pPr algn="ctr"/>
            <a:r>
              <a:rPr lang="ar-DZ" sz="9500" dirty="0" smtClean="0">
                <a:effectLst>
                  <a:outerShdw blurRad="38100" dist="38100" dir="2700000" algn="tl">
                    <a:srgbClr val="000000">
                      <a:alpha val="43137"/>
                    </a:srgbClr>
                  </a:outerShdw>
                </a:effectLst>
                <a:cs typeface="Diwani Bent" pitchFamily="2" charset="-78"/>
              </a:rPr>
              <a:t>شكرا</a:t>
            </a:r>
            <a:r>
              <a:rPr lang="ar-DZ" sz="8000" dirty="0" smtClean="0">
                <a:cs typeface="Diwani Bent" pitchFamily="2" charset="-78"/>
              </a:rPr>
              <a:t>    </a:t>
            </a:r>
          </a:p>
          <a:p>
            <a:pPr algn="ctr"/>
            <a:endParaRPr lang="ar-DZ" sz="8000" dirty="0" smtClean="0">
              <a:cs typeface="Diwani Bent" pitchFamily="2" charset="-78"/>
            </a:endParaRPr>
          </a:p>
          <a:p>
            <a:pPr algn="ctr"/>
            <a:r>
              <a:rPr lang="zh-CN" altLang="en-US" sz="8000" dirty="0" smtClean="0">
                <a:effectLst>
                  <a:outerShdw blurRad="38100" dist="38100" dir="2700000" algn="tl">
                    <a:srgbClr val="000000">
                      <a:alpha val="43137"/>
                    </a:srgbClr>
                  </a:outerShdw>
                </a:effectLst>
                <a:cs typeface="Diwani Bent" pitchFamily="2" charset="-78"/>
              </a:rPr>
              <a:t>谢谢</a:t>
            </a:r>
            <a:endParaRPr lang="en-US" altLang="zh-CN" sz="8000" dirty="0" smtClean="0">
              <a:effectLst>
                <a:outerShdw blurRad="38100" dist="38100" dir="2700000" algn="tl">
                  <a:srgbClr val="000000">
                    <a:alpha val="43137"/>
                  </a:srgbClr>
                </a:outerShdw>
              </a:effectLst>
              <a:cs typeface="Diwani Bent" pitchFamily="2" charset="-78"/>
            </a:endParaRPr>
          </a:p>
          <a:p>
            <a:pPr algn="ctr"/>
            <a:r>
              <a:rPr lang="zh-CN" altLang="en-US" sz="8000" dirty="0" smtClean="0">
                <a:cs typeface="Diwani Bent" pitchFamily="2" charset="-78"/>
              </a:rPr>
              <a:t>　</a:t>
            </a:r>
            <a:endParaRPr lang="ar-DZ" sz="8000" dirty="0" smtClean="0">
              <a:cs typeface="Diwani Bent" pitchFamily="2" charset="-78"/>
            </a:endParaRPr>
          </a:p>
          <a:p>
            <a:pPr algn="ctr"/>
            <a:endParaRPr lang="en-US" altLang="zh-CN" sz="4800" b="1" dirty="0" smtClean="0">
              <a:effectLst>
                <a:outerShdw blurRad="38100" dist="38100" dir="2700000" algn="tl">
                  <a:srgbClr val="000000">
                    <a:alpha val="43137"/>
                  </a:srgbClr>
                </a:outerShdw>
              </a:effectLst>
            </a:endParaRPr>
          </a:p>
          <a:p>
            <a:endParaRPr lang="en-US" altLang="zh-CN" dirty="0" smtClean="0"/>
          </a:p>
          <a:p>
            <a:endParaRPr lang="ar-SA" dirty="0"/>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صورة 5" descr="cn_image_0.size.sofitel-wanda-beijing-beijing-china-108289-1.jpg"/>
          <p:cNvPicPr>
            <a:picLocks noGrp="1" noChangeAspect="1"/>
          </p:cNvPicPr>
          <p:nvPr>
            <p:ph type="pic" idx="1"/>
          </p:nvPr>
        </p:nvPicPr>
        <p:blipFill>
          <a:blip r:embed="rId2"/>
          <a:srcRect l="23229" r="23229"/>
          <a:stretch>
            <a:fillRect/>
          </a:stretch>
        </p:blipFill>
        <p:spPr>
          <a:xfrm>
            <a:off x="5286374" y="0"/>
            <a:ext cx="3857625" cy="5143500"/>
          </a:xfrm>
        </p:spPr>
      </p:pic>
      <p:sp>
        <p:nvSpPr>
          <p:cNvPr id="4" name="عنصر نائب للنص 3"/>
          <p:cNvSpPr>
            <a:spLocks noGrp="1"/>
          </p:cNvSpPr>
          <p:nvPr>
            <p:ph type="body" sz="half" idx="2"/>
          </p:nvPr>
        </p:nvSpPr>
        <p:spPr>
          <a:xfrm>
            <a:off x="0" y="0"/>
            <a:ext cx="5286380" cy="5143500"/>
          </a:xfrm>
        </p:spPr>
        <p:txBody>
          <a:bodyPr/>
          <a:lstStyle/>
          <a:p>
            <a:endParaRPr lang="ar-DZ" b="1" dirty="0" smtClean="0">
              <a:ln>
                <a:solidFill>
                  <a:schemeClr val="accent1">
                    <a:lumMod val="60000"/>
                    <a:lumOff val="40000"/>
                  </a:schemeClr>
                </a:solidFill>
              </a:ln>
              <a:solidFill>
                <a:schemeClr val="accent1">
                  <a:lumMod val="75000"/>
                </a:schemeClr>
              </a:solidFill>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ar-DZ" b="1" dirty="0" smtClean="0">
              <a:ln>
                <a:solidFill>
                  <a:schemeClr val="accent1">
                    <a:lumMod val="60000"/>
                    <a:lumOff val="40000"/>
                  </a:schemeClr>
                </a:solidFill>
              </a:ln>
              <a:solidFill>
                <a:schemeClr val="accent1">
                  <a:lumMod val="75000"/>
                </a:schemeClr>
              </a:solidFill>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ar-DZ" b="1" dirty="0" smtClean="0">
              <a:ln>
                <a:solidFill>
                  <a:schemeClr val="accent1">
                    <a:lumMod val="60000"/>
                    <a:lumOff val="40000"/>
                  </a:schemeClr>
                </a:solidFill>
              </a:ln>
              <a:solidFill>
                <a:schemeClr val="accent1">
                  <a:lumMod val="75000"/>
                </a:schemeClr>
              </a:solidFill>
              <a:effectLst>
                <a:outerShdw blurRad="38100" dist="38100" dir="2700000" algn="tl">
                  <a:srgbClr val="000000">
                    <a:alpha val="43137"/>
                  </a:srgbClr>
                </a:outerShdw>
              </a:effectLst>
              <a:latin typeface="_PDMS_Saleem_QuranFont" pitchFamily="2" charset="-78"/>
              <a:cs typeface="_PDMS_Saleem_QuranFont" pitchFamily="2" charset="-78"/>
            </a:endParaRPr>
          </a:p>
          <a:p>
            <a:endParaRPr lang="ar-DZ" b="1" dirty="0" smtClean="0">
              <a:ln>
                <a:solidFill>
                  <a:schemeClr val="accent1">
                    <a:lumMod val="60000"/>
                    <a:lumOff val="40000"/>
                  </a:schemeClr>
                </a:solidFill>
              </a:ln>
              <a:solidFill>
                <a:schemeClr val="accent1">
                  <a:lumMod val="75000"/>
                </a:schemeClr>
              </a:solidFill>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r>
              <a:rPr lang="ar-DZ"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rPr>
              <a:t>أولاً :</a:t>
            </a:r>
          </a:p>
          <a:p>
            <a:pPr algn="ctr"/>
            <a:r>
              <a:rPr lang="ar-DZ"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rPr>
              <a:t> الصناعة السياحيـة والاقتصـاد العالمـي</a:t>
            </a:r>
            <a:endParaRPr lang="en-US" sz="5400" b="1" dirty="0" smtClean="0">
              <a:ln>
                <a:solidFill>
                  <a:srgbClr val="FFFF00"/>
                </a:solidFill>
              </a:ln>
              <a:solidFill>
                <a:srgbClr val="FF0000"/>
              </a:solidFill>
              <a:effectLst>
                <a:glow rad="101600">
                  <a:schemeClr val="accent4">
                    <a:satMod val="175000"/>
                    <a:alpha val="40000"/>
                  </a:schemeClr>
                </a:glow>
                <a:outerShdw blurRad="60007" dist="310007" dir="7680000" sy="30000" kx="1300200" algn="ctr" rotWithShape="0">
                  <a:prstClr val="black">
                    <a:alpha val="32000"/>
                  </a:prstClr>
                </a:outerShdw>
              </a:effectLst>
            </a:endParaRPr>
          </a:p>
          <a:p>
            <a:endParaRPr lang="ar-SA" dirty="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785786" y="142858"/>
            <a:ext cx="7929618" cy="5000642"/>
          </a:xfrm>
        </p:spPr>
        <p:txBody>
          <a:bodyPr/>
          <a:lstStyle/>
          <a:p>
            <a:pPr algn="just">
              <a:buNone/>
            </a:pPr>
            <a:endParaRPr lang="ar-DZ" sz="8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just">
              <a:buNone/>
            </a:pPr>
            <a:r>
              <a:rPr lang="ar-DZ" sz="3200" b="1" dirty="0" smtClean="0">
                <a:effectLst>
                  <a:outerShdw blurRad="38100" dist="38100" dir="2700000" algn="tl">
                    <a:srgbClr val="000000">
                      <a:alpha val="43137"/>
                    </a:srgbClr>
                  </a:outerShdw>
                </a:effectLst>
                <a:latin typeface="_PDMS_Saleem_QuranFont" pitchFamily="2" charset="-78"/>
                <a:cs typeface="_PDMS_Saleem_QuranFont" pitchFamily="2" charset="-78"/>
              </a:rPr>
              <a:t>1- مكانة الصناعة السياحية عالمياً </a:t>
            </a:r>
          </a:p>
          <a:p>
            <a:pPr algn="just">
              <a:buNone/>
            </a:pPr>
            <a:endParaRPr lang="ar-DZ" sz="10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just">
              <a:buNone/>
            </a:pPr>
            <a:r>
              <a:rPr lang="ar-DZ" b="1" dirty="0" smtClean="0">
                <a:latin typeface="_PDMS_Saleem_QuranFont" pitchFamily="2" charset="-78"/>
                <a:cs typeface="_PDMS_Saleem_QuranFont" pitchFamily="2" charset="-78"/>
              </a:rPr>
              <a:t>             وفق</a:t>
            </a:r>
            <a:r>
              <a:rPr lang="ar-DZ" sz="3200" b="1" dirty="0" smtClean="0">
                <a:latin typeface="_PDMS_Saleem_QuranFont" pitchFamily="2" charset="-78"/>
                <a:cs typeface="_PDMS_Saleem_QuranFont" pitchFamily="2" charset="-78"/>
              </a:rPr>
              <a:t> </a:t>
            </a:r>
            <a:r>
              <a:rPr lang="ar-DZ" b="1" dirty="0" smtClean="0">
                <a:latin typeface="_PDMS_Saleem_QuranFont" pitchFamily="2" charset="-78"/>
                <a:cs typeface="_PDMS_Saleem_QuranFont" pitchFamily="2" charset="-78"/>
              </a:rPr>
              <a:t>بيانات </a:t>
            </a:r>
            <a:r>
              <a:rPr lang="en-US" b="1" dirty="0" smtClean="0">
                <a:latin typeface="_PDMS_Saleem_QuranFont" pitchFamily="2" charset="-78"/>
                <a:cs typeface="_PDMS_Saleem_QuranFont" pitchFamily="2" charset="-78"/>
              </a:rPr>
              <a:t>UNWTO</a:t>
            </a:r>
            <a:r>
              <a:rPr lang="ar-DZ" b="1" dirty="0" smtClean="0">
                <a:latin typeface="_PDMS_Saleem_QuranFont" pitchFamily="2" charset="-78"/>
                <a:cs typeface="_PDMS_Saleem_QuranFont" pitchFamily="2" charset="-78"/>
              </a:rPr>
              <a:t> ارتفع عدد السياح خلال 55سنة بين عامي 1950- 2005 من 534 مليون سائح إلى 808 مليون سائح، بمتوسط نمو سنوي قدره 6.5</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 </a:t>
            </a:r>
            <a:r>
              <a:rPr lang="ar-DZ" b="1" dirty="0" err="1" smtClean="0">
                <a:latin typeface="_PDMS_Saleem_QuranFont" pitchFamily="2" charset="-78"/>
                <a:cs typeface="_PDMS_Saleem_QuranFont" pitchFamily="2" charset="-78"/>
              </a:rPr>
              <a:t>و</a:t>
            </a:r>
            <a:r>
              <a:rPr lang="ar-DZ" b="1" dirty="0" smtClean="0">
                <a:latin typeface="_PDMS_Saleem_QuranFont" pitchFamily="2" charset="-78"/>
                <a:cs typeface="_PDMS_Saleem_QuranFont" pitchFamily="2" charset="-78"/>
              </a:rPr>
              <a:t> ارتفع عدد السياح في جميع أنحاء العالم خلال عامي 1995 -2007 إلى 68.2</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 ما يعادل متوسط نمو سنوي قدره 5.2</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a:t>
            </a:r>
          </a:p>
          <a:p>
            <a:pPr algn="just">
              <a:buNone/>
            </a:pPr>
            <a:endParaRPr lang="ar-DZ" sz="800" b="1" dirty="0" smtClean="0">
              <a:latin typeface="_PDMS_Saleem_QuranFont" pitchFamily="2" charset="-78"/>
              <a:cs typeface="_PDMS_Saleem_QuranFont" pitchFamily="2" charset="-78"/>
            </a:endParaRPr>
          </a:p>
          <a:p>
            <a:pPr algn="just">
              <a:buNone/>
            </a:pPr>
            <a:r>
              <a:rPr lang="ar-DZ" b="1" dirty="0" smtClean="0">
                <a:latin typeface="_PDMS_Saleem_QuranFont" pitchFamily="2" charset="-78"/>
                <a:cs typeface="_PDMS_Saleem_QuranFont" pitchFamily="2" charset="-78"/>
              </a:rPr>
              <a:t>      بحيث تمثل 9</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من </a:t>
            </a:r>
            <a:r>
              <a:rPr lang="en-US" b="1" dirty="0" smtClean="0">
                <a:latin typeface="_PDMS_Saleem_QuranFont" pitchFamily="2" charset="-78"/>
                <a:cs typeface="_PDMS_Saleem_QuranFont" pitchFamily="2" charset="-78"/>
              </a:rPr>
              <a:t>GDP</a:t>
            </a:r>
            <a:r>
              <a:rPr lang="ar-DZ" b="1" dirty="0" smtClean="0">
                <a:latin typeface="_PDMS_Saleem_QuranFont" pitchFamily="2" charset="-78"/>
                <a:cs typeface="_PDMS_Saleem_QuranFont" pitchFamily="2" charset="-78"/>
              </a:rPr>
              <a:t> العالمي بمعدل اكبر من صناعة السيارات</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8.5</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 </a:t>
            </a:r>
            <a:r>
              <a:rPr lang="ar-DZ" b="1" dirty="0" err="1" smtClean="0">
                <a:latin typeface="_PDMS_Saleem_QuranFont" pitchFamily="2" charset="-78"/>
                <a:cs typeface="_PDMS_Saleem_QuranFont" pitchFamily="2" charset="-78"/>
              </a:rPr>
              <a:t>و</a:t>
            </a:r>
            <a:r>
              <a:rPr lang="ar-DZ" b="1" dirty="0" smtClean="0">
                <a:latin typeface="_PDMS_Saleem_QuranFont" pitchFamily="2" charset="-78"/>
                <a:cs typeface="_PDMS_Saleem_QuranFont" pitchFamily="2" charset="-78"/>
              </a:rPr>
              <a:t> بمعدل اقل بقليل من القطاع البنكي</a:t>
            </a:r>
            <a:r>
              <a:rPr lang="en-US" b="1" dirty="0" smtClean="0">
                <a:latin typeface="_PDMS_Saleem_QuranFont" pitchFamily="2" charset="-78"/>
                <a:cs typeface="_PDMS_Saleem_QuranFont" pitchFamily="2" charset="-78"/>
              </a:rPr>
              <a:t>) </a:t>
            </a:r>
            <a:r>
              <a:rPr lang="ar-DZ" b="1" dirty="0" smtClean="0">
                <a:latin typeface="_PDMS_Saleem_QuranFont" pitchFamily="2" charset="-78"/>
                <a:cs typeface="_PDMS_Saleem_QuranFont" pitchFamily="2" charset="-78"/>
              </a:rPr>
              <a:t>11</a:t>
            </a:r>
            <a:r>
              <a:rPr lang="en-US" b="1" dirty="0" smtClean="0">
                <a:latin typeface="_PDMS_Saleem_QuranFont" pitchFamily="2" charset="-78"/>
                <a:cs typeface="_PDMS_Saleem_QuranFont" pitchFamily="2" charset="-78"/>
              </a:rPr>
              <a:t> (%</a:t>
            </a:r>
            <a:r>
              <a:rPr lang="ar-DZ" b="1" dirty="0" smtClean="0">
                <a:latin typeface="_PDMS_Saleem_QuranFont" pitchFamily="2" charset="-78"/>
                <a:cs typeface="_PDMS_Saleem_QuranFont" pitchFamily="2" charset="-78"/>
              </a:rPr>
              <a:t>في سنة 2011</a:t>
            </a:r>
            <a:endParaRPr lang="en-US" b="1" dirty="0" smtClean="0">
              <a:latin typeface="_PDMS_Saleem_QuranFont" pitchFamily="2" charset="-78"/>
              <a:cs typeface="_PDMS_Saleem_QuranFont" pitchFamily="2" charset="-78"/>
            </a:endParaRPr>
          </a:p>
          <a:p>
            <a:pPr>
              <a:buNone/>
            </a:pPr>
            <a:endParaRPr lang="ar-SA"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42844" y="142858"/>
            <a:ext cx="8786874" cy="5000642"/>
          </a:xfrm>
          <a:ln>
            <a:solidFill>
              <a:schemeClr val="bg1"/>
            </a:solidFill>
          </a:ln>
        </p:spPr>
        <p:txBody>
          <a:bodyPr>
            <a:normAutofit/>
          </a:bodyPr>
          <a:lstStyle/>
          <a:p>
            <a:pPr algn="ctr">
              <a:buNone/>
            </a:pPr>
            <a:endParaRPr lang="ar-DZ"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buNone/>
            </a:pPr>
            <a:r>
              <a:rPr lang="ar-DZ" b="1" dirty="0" smtClean="0">
                <a:effectLst>
                  <a:outerShdw blurRad="38100" dist="38100" dir="2700000" algn="tl">
                    <a:srgbClr val="000000">
                      <a:alpha val="43137"/>
                    </a:srgbClr>
                  </a:outerShdw>
                </a:effectLst>
                <a:latin typeface="_PDMS_Saleem_QuranFont" pitchFamily="2" charset="-78"/>
                <a:cs typeface="_PDMS_Saleem_QuranFont" pitchFamily="2" charset="-78"/>
              </a:rPr>
              <a:t> المساهمة </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الإجمالية للسياحة في </a:t>
            </a:r>
            <a:r>
              <a:rPr lang="en-US" sz="2600" b="1" dirty="0" smtClean="0">
                <a:effectLst>
                  <a:outerShdw blurRad="38100" dist="38100" dir="2700000" algn="tl">
                    <a:srgbClr val="000000">
                      <a:alpha val="43137"/>
                    </a:srgbClr>
                  </a:outerShdw>
                </a:effectLst>
                <a:latin typeface="_PDMS_Saleem_QuranFont" pitchFamily="2" charset="-78"/>
              </a:rPr>
              <a:t>GDP</a:t>
            </a:r>
            <a:r>
              <a:rPr lang="ar-DZ" sz="2600" b="1" dirty="0" smtClean="0">
                <a:effectLst>
                  <a:outerShdw blurRad="38100" dist="38100" dir="2700000" algn="tl">
                    <a:srgbClr val="000000">
                      <a:alpha val="43137"/>
                    </a:srgbClr>
                  </a:outerShdw>
                </a:effectLst>
                <a:latin typeface="_PDMS_Saleem_QuranFont" pitchFamily="2" charset="-78"/>
                <a:cs typeface="_PDMS_Saleem_QuranFont" pitchFamily="2" charset="-78"/>
              </a:rPr>
              <a:t> العالمي مقارنة بقطاع صناعة السيارات والقطاع البنكي/ 2011</a:t>
            </a:r>
            <a:endParaRPr lang="en-US" sz="26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lvl="0">
              <a:buNone/>
            </a:pPr>
            <a:endParaRPr lang="ar-DZ" dirty="0" smtClean="0">
              <a:latin typeface="Times New Roman" pitchFamily="18" charset="0"/>
              <a:ea typeface="SimSun" pitchFamily="2" charset="-122"/>
              <a:cs typeface="Times New Roman" pitchFamily="18" charset="0"/>
            </a:endParaRPr>
          </a:p>
          <a:p>
            <a:pPr lvl="0">
              <a:buNone/>
            </a:pPr>
            <a:endParaRPr lang="ar-DZ" dirty="0" smtClean="0">
              <a:latin typeface="Times New Roman" pitchFamily="18" charset="0"/>
              <a:ea typeface="SimSun" pitchFamily="2" charset="-122"/>
              <a:cs typeface="Times New Roman" pitchFamily="18" charset="0"/>
            </a:endParaRPr>
          </a:p>
          <a:p>
            <a:pPr lvl="0">
              <a:buNone/>
            </a:pPr>
            <a:endParaRPr lang="ar-DZ" dirty="0" smtClean="0">
              <a:latin typeface="Times New Roman" pitchFamily="18" charset="0"/>
              <a:ea typeface="SimSun" pitchFamily="2" charset="-122"/>
              <a:cs typeface="Times New Roman" pitchFamily="18" charset="0"/>
            </a:endParaRPr>
          </a:p>
          <a:p>
            <a:pPr lvl="0">
              <a:buNone/>
            </a:pPr>
            <a:endParaRPr lang="ar-DZ" dirty="0" smtClean="0">
              <a:latin typeface="Times New Roman" pitchFamily="18" charset="0"/>
              <a:ea typeface="SimSun" pitchFamily="2" charset="-122"/>
              <a:cs typeface="Times New Roman" pitchFamily="18" charset="0"/>
            </a:endParaRPr>
          </a:p>
          <a:p>
            <a:pPr lvl="0">
              <a:buNone/>
            </a:pPr>
            <a:endParaRPr lang="ar-DZ" dirty="0" smtClean="0">
              <a:latin typeface="Times New Roman" pitchFamily="18" charset="0"/>
              <a:ea typeface="SimSun" pitchFamily="2" charset="-122"/>
              <a:cs typeface="Times New Roman" pitchFamily="18" charset="0"/>
            </a:endParaRPr>
          </a:p>
          <a:p>
            <a:pPr lvl="0" algn="l" rtl="0">
              <a:buNone/>
            </a:pPr>
            <a:endParaRPr lang="fr-FR" sz="1400" dirty="0" smtClean="0">
              <a:latin typeface="Times New Roman" pitchFamily="18" charset="0"/>
              <a:ea typeface="SimSun" pitchFamily="2" charset="-122"/>
              <a:cs typeface="Times New Roman" pitchFamily="18" charset="0"/>
            </a:endParaRPr>
          </a:p>
          <a:p>
            <a:pPr lvl="0" algn="l" rtl="0">
              <a:buNone/>
            </a:pPr>
            <a:r>
              <a:rPr lang="en-US" sz="1400" b="1" dirty="0" smtClean="0">
                <a:latin typeface="Times New Roman" pitchFamily="18" charset="0"/>
                <a:ea typeface="SimSun" pitchFamily="2" charset="-122"/>
                <a:cs typeface="Times New Roman" pitchFamily="18" charset="0"/>
              </a:rPr>
              <a:t>                    </a:t>
            </a:r>
            <a:endParaRPr lang="ar-DZ" sz="1400" b="1" dirty="0" smtClean="0">
              <a:latin typeface="Times New Roman" pitchFamily="18" charset="0"/>
              <a:ea typeface="SimSun" pitchFamily="2" charset="-122"/>
              <a:cs typeface="Times New Roman" pitchFamily="18" charset="0"/>
            </a:endParaRPr>
          </a:p>
          <a:p>
            <a:pPr lvl="0" algn="l" rtl="0">
              <a:buNone/>
            </a:pPr>
            <a:endParaRPr lang="ar-DZ" sz="1400" b="1" dirty="0" smtClean="0">
              <a:latin typeface="Times New Roman" pitchFamily="18" charset="0"/>
              <a:ea typeface="SimSun" pitchFamily="2" charset="-122"/>
              <a:cs typeface="Times New Roman" pitchFamily="18" charset="0"/>
            </a:endParaRPr>
          </a:p>
          <a:p>
            <a:pPr lvl="0" algn="l" rtl="0">
              <a:buNone/>
            </a:pPr>
            <a:r>
              <a:rPr lang="ar-DZ" sz="1400" b="1" dirty="0" smtClean="0">
                <a:latin typeface="Times New Roman" pitchFamily="18" charset="0"/>
                <a:ea typeface="SimSun" pitchFamily="2" charset="-122"/>
                <a:cs typeface="Times New Roman" pitchFamily="18" charset="0"/>
              </a:rPr>
              <a:t>                           </a:t>
            </a:r>
            <a:r>
              <a:rPr lang="en-US" sz="1400" b="1" dirty="0" smtClean="0">
                <a:latin typeface="Times New Roman" pitchFamily="18" charset="0"/>
                <a:ea typeface="SimSun" pitchFamily="2" charset="-122"/>
                <a:cs typeface="Times New Roman" pitchFamily="18" charset="0"/>
              </a:rPr>
              <a:t>Source: WTTC/Oxford Economics</a:t>
            </a:r>
            <a:r>
              <a:rPr lang="ar-DZ" sz="1400" b="1" dirty="0" smtClean="0">
                <a:latin typeface="Arial" pitchFamily="34" charset="0"/>
                <a:ea typeface="SimSun" pitchFamily="2" charset="-122"/>
                <a:cs typeface="Arial" pitchFamily="34" charset="0"/>
              </a:rPr>
              <a:t>.</a:t>
            </a:r>
            <a:endParaRPr lang="ar-DZ" b="1" dirty="0" smtClean="0">
              <a:latin typeface="_PDMS_IslamicFont" pitchFamily="2" charset="-78"/>
              <a:cs typeface="_PDMS_IslamicFont" pitchFamily="2" charset="-78"/>
            </a:endParaRPr>
          </a:p>
          <a:p>
            <a:pPr>
              <a:buNone/>
            </a:pPr>
            <a:r>
              <a:rPr lang="ar-DZ" b="1" dirty="0" smtClean="0">
                <a:latin typeface="_PDMS_IslamicFont" pitchFamily="2" charset="-78"/>
                <a:cs typeface="_PDMS_IslamicFont" pitchFamily="2" charset="-78"/>
              </a:rPr>
              <a:t>                  </a:t>
            </a:r>
            <a:endParaRPr lang="en-US" b="1" dirty="0" smtClean="0">
              <a:latin typeface="_PDMS_IslamicFont" pitchFamily="2" charset="-78"/>
              <a:cs typeface="_PDMS_IslamicFont" pitchFamily="2" charset="-78"/>
            </a:endParaRPr>
          </a:p>
          <a:p>
            <a:pPr>
              <a:buNone/>
            </a:pPr>
            <a:endParaRPr lang="ar-SA" dirty="0"/>
          </a:p>
        </p:txBody>
      </p:sp>
      <p:pic>
        <p:nvPicPr>
          <p:cNvPr id="4" name="صورة 3"/>
          <p:cNvPicPr/>
          <p:nvPr/>
        </p:nvPicPr>
        <p:blipFill>
          <a:blip r:embed="rId2"/>
          <a:srcRect/>
          <a:stretch>
            <a:fillRect/>
          </a:stretch>
        </p:blipFill>
        <p:spPr bwMode="auto">
          <a:xfrm>
            <a:off x="1142976" y="1285866"/>
            <a:ext cx="6715172"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0" y="214296"/>
            <a:ext cx="8715404" cy="4641168"/>
          </a:xfrm>
        </p:spPr>
        <p:txBody>
          <a:bodyPr/>
          <a:lstStyle/>
          <a:p>
            <a:pPr>
              <a:buNone/>
            </a:pPr>
            <a:r>
              <a:rPr lang="ar-DZ" sz="3200" b="1" dirty="0" smtClean="0">
                <a:effectLst>
                  <a:outerShdw blurRad="38100" dist="38100" dir="2700000" algn="tl">
                    <a:srgbClr val="000000">
                      <a:alpha val="43137"/>
                    </a:srgbClr>
                  </a:outerShdw>
                </a:effectLst>
                <a:latin typeface="_PDMS_Saleem_QuranFont" pitchFamily="2" charset="-78"/>
                <a:cs typeface="_PDMS_Saleem_QuranFont" pitchFamily="2" charset="-78"/>
              </a:rPr>
              <a:t>2-</a:t>
            </a:r>
            <a:r>
              <a:rPr lang="ar-SA" sz="3200" b="1" dirty="0" smtClean="0">
                <a:effectLst>
                  <a:outerShdw blurRad="38100" dist="38100" dir="2700000" algn="tl">
                    <a:srgbClr val="000000">
                      <a:alpha val="43137"/>
                    </a:srgbClr>
                  </a:outerShdw>
                </a:effectLst>
                <a:latin typeface="_PDMS_Saleem_QuranFont" pitchFamily="2" charset="-78"/>
                <a:cs typeface="_PDMS_Saleem_QuranFont" pitchFamily="2" charset="-78"/>
              </a:rPr>
              <a:t> مساهمة السياحة في الاقتصاد العالمي</a:t>
            </a:r>
            <a:endParaRPr lang="ar-DZ" sz="3200" b="1" dirty="0" smtClean="0">
              <a:effectLst>
                <a:outerShdw blurRad="38100" dist="38100" dir="2700000" algn="tl">
                  <a:srgbClr val="000000">
                    <a:alpha val="43137"/>
                  </a:srgbClr>
                </a:outerShdw>
              </a:effectLst>
              <a:latin typeface="_PDMS_Saleem_QuranFont" pitchFamily="2" charset="-78"/>
              <a:cs typeface="_PDMS_Saleem_QuranFont" pitchFamily="2" charset="-78"/>
            </a:endParaRPr>
          </a:p>
          <a:p>
            <a:pPr algn="ctr">
              <a:buNone/>
            </a:pPr>
            <a:endParaRPr lang="ar-DZ" sz="800" b="1" dirty="0" smtClean="0">
              <a:latin typeface="_PDMS_Saleem_QuranFont" pitchFamily="2" charset="-78"/>
              <a:cs typeface="_PDMS_Saleem_QuranFont" pitchFamily="2" charset="-78"/>
            </a:endParaRPr>
          </a:p>
          <a:p>
            <a:pPr algn="ctr">
              <a:buNone/>
            </a:pPr>
            <a:r>
              <a:rPr lang="ar-SA" sz="2800" b="1" dirty="0" smtClean="0">
                <a:latin typeface="_PDMS_Saleem_QuranFont" pitchFamily="2" charset="-78"/>
                <a:cs typeface="_PDMS_Saleem_QuranFont" pitchFamily="2" charset="-78"/>
              </a:rPr>
              <a:t>نمو </a:t>
            </a:r>
            <a:r>
              <a:rPr lang="ar-DZ" sz="2800" b="1" dirty="0" smtClean="0">
                <a:latin typeface="_PDMS_Saleem_QuranFont" pitchFamily="2" charset="-78"/>
                <a:cs typeface="_PDMS_Saleem_QuranFont" pitchFamily="2" charset="-78"/>
              </a:rPr>
              <a:t>مؤشرات  الصناعة </a:t>
            </a:r>
            <a:r>
              <a:rPr lang="ar-SA" sz="2800" b="1" dirty="0" smtClean="0">
                <a:latin typeface="_PDMS_Saleem_QuranFont" pitchFamily="2" charset="-78"/>
                <a:cs typeface="_PDMS_Saleem_QuranFont" pitchFamily="2" charset="-78"/>
              </a:rPr>
              <a:t>السياح</a:t>
            </a:r>
            <a:r>
              <a:rPr lang="ar-DZ" sz="2800" b="1" dirty="0" smtClean="0">
                <a:latin typeface="_PDMS_Saleem_QuranFont" pitchFamily="2" charset="-78"/>
                <a:cs typeface="_PDMS_Saleem_QuranFont" pitchFamily="2" charset="-78"/>
              </a:rPr>
              <a:t>ي</a:t>
            </a:r>
            <a:r>
              <a:rPr lang="ar-SA" sz="2800" b="1" dirty="0" smtClean="0">
                <a:latin typeface="_PDMS_Saleem_QuranFont" pitchFamily="2" charset="-78"/>
                <a:cs typeface="_PDMS_Saleem_QuranFont" pitchFamily="2" charset="-78"/>
              </a:rPr>
              <a:t>ة في الاقتصاد العالمي خلال عامي 2000- 2010 . </a:t>
            </a:r>
            <a:endParaRPr lang="en-US" sz="2800" b="1" dirty="0" smtClean="0">
              <a:latin typeface="_PDMS_Saleem_QuranFont" pitchFamily="2" charset="-78"/>
              <a:cs typeface="_PDMS_Saleem_QuranFont" pitchFamily="2" charset="-78"/>
            </a:endParaRPr>
          </a:p>
          <a:p>
            <a:pPr algn="ctr">
              <a:buNone/>
            </a:pPr>
            <a:r>
              <a:rPr lang="ar-DZ" sz="2800" b="1" dirty="0" smtClean="0">
                <a:latin typeface="_PDMS_Saleem_QuranFont" pitchFamily="2" charset="-78"/>
                <a:cs typeface="_PDMS_Saleem_QuranFont" pitchFamily="2" charset="-78"/>
              </a:rPr>
              <a:t> </a:t>
            </a:r>
          </a:p>
          <a:p>
            <a:pPr algn="ctr">
              <a:buNone/>
            </a:pPr>
            <a:endParaRPr lang="en-US" sz="2800" dirty="0" smtClean="0">
              <a:latin typeface="_PDMS_Saleem_QuranFont" pitchFamily="2" charset="-78"/>
              <a:cs typeface="_PDMS_Saleem_QuranFont" pitchFamily="2" charset="-78"/>
            </a:endParaRPr>
          </a:p>
          <a:p>
            <a:pPr>
              <a:buNone/>
            </a:pPr>
            <a:endParaRPr lang="ar-SA" dirty="0"/>
          </a:p>
        </p:txBody>
      </p:sp>
      <p:graphicFrame>
        <p:nvGraphicFramePr>
          <p:cNvPr id="5" name="جدول 4"/>
          <p:cNvGraphicFramePr>
            <a:graphicFrameLocks noGrp="1"/>
          </p:cNvGraphicFramePr>
          <p:nvPr/>
        </p:nvGraphicFramePr>
        <p:xfrm>
          <a:off x="142842" y="1500180"/>
          <a:ext cx="8644000" cy="2712873"/>
        </p:xfrm>
        <a:graphic>
          <a:graphicData uri="http://schemas.openxmlformats.org/drawingml/2006/table">
            <a:tbl>
              <a:tblPr rtl="1">
                <a:tableStyleId>{284E427A-3D55-4303-BF80-6455036E1DE7}</a:tableStyleId>
              </a:tblPr>
              <a:tblGrid>
                <a:gridCol w="2680506"/>
                <a:gridCol w="1438962"/>
                <a:gridCol w="3199416"/>
                <a:gridCol w="1325116"/>
              </a:tblGrid>
              <a:tr h="489877">
                <a:tc>
                  <a:txBody>
                    <a:bodyPr/>
                    <a:lstStyle/>
                    <a:p>
                      <a:pPr algn="r" rtl="1">
                        <a:lnSpc>
                          <a:spcPct val="115000"/>
                        </a:lnSpc>
                        <a:spcAft>
                          <a:spcPts val="1000"/>
                        </a:spcAft>
                      </a:pPr>
                      <a:r>
                        <a:rPr lang="ar-SA" sz="2400" dirty="0">
                          <a:ln>
                            <a:solidFill>
                              <a:srgbClr val="0070C0"/>
                            </a:solidFill>
                          </a:ln>
                          <a:solidFill>
                            <a:srgbClr val="00B0F0"/>
                          </a:solidFill>
                          <a:effectLst/>
                        </a:rPr>
                        <a:t>المـؤشـر</a:t>
                      </a:r>
                      <a:endParaRPr lang="en-US" sz="2400" b="1" dirty="0">
                        <a:ln>
                          <a:solidFill>
                            <a:srgbClr val="0070C0"/>
                          </a:solidFill>
                        </a:ln>
                        <a:solidFill>
                          <a:srgbClr val="00B0F0"/>
                        </a:solidFill>
                        <a:effectLst/>
                        <a:latin typeface="_PDMS_Saleem_QuranFont" pitchFamily="2" charset="-78"/>
                        <a:ea typeface="SimSun"/>
                        <a:cs typeface="_PDMS_Saleem_QuranFont"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r" rtl="1" eaLnBrk="1" latinLnBrk="0" hangingPunct="1">
                        <a:lnSpc>
                          <a:spcPct val="115000"/>
                        </a:lnSpc>
                        <a:spcAft>
                          <a:spcPts val="1000"/>
                        </a:spcAft>
                      </a:pPr>
                      <a:r>
                        <a:rPr kumimoji="0" lang="ar-SA" sz="2400" kern="1200" dirty="0" smtClean="0">
                          <a:ln>
                            <a:solidFill>
                              <a:srgbClr val="0070C0"/>
                            </a:solidFill>
                          </a:ln>
                          <a:solidFill>
                            <a:srgbClr val="00B0F0"/>
                          </a:solidFill>
                          <a:effectLst/>
                          <a:latin typeface="+mn-lt"/>
                          <a:ea typeface="+mn-ea"/>
                          <a:cs typeface="+mn-cs"/>
                        </a:rPr>
                        <a:t>نسبة النمو</a:t>
                      </a:r>
                      <a:endParaRPr kumimoji="0" lang="en-US" sz="2400" kern="1200" dirty="0">
                        <a:ln>
                          <a:solidFill>
                            <a:srgbClr val="0070C0"/>
                          </a:solidFill>
                        </a:ln>
                        <a:solidFill>
                          <a:srgbClr val="00B0F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r" rtl="1" eaLnBrk="1" latinLnBrk="0" hangingPunct="1">
                        <a:lnSpc>
                          <a:spcPct val="115000"/>
                        </a:lnSpc>
                        <a:spcAft>
                          <a:spcPts val="1000"/>
                        </a:spcAft>
                      </a:pPr>
                      <a:r>
                        <a:rPr kumimoji="0" lang="ar-SA" sz="2400" kern="1200" dirty="0">
                          <a:ln>
                            <a:solidFill>
                              <a:srgbClr val="0070C0"/>
                            </a:solidFill>
                          </a:ln>
                          <a:solidFill>
                            <a:srgbClr val="00B0F0"/>
                          </a:solidFill>
                          <a:effectLst/>
                          <a:latin typeface="+mn-lt"/>
                          <a:ea typeface="+mn-ea"/>
                          <a:cs typeface="+mn-cs"/>
                        </a:rPr>
                        <a:t>المـؤشـر</a:t>
                      </a:r>
                      <a:endParaRPr kumimoji="0" lang="en-US" sz="2400" kern="1200" dirty="0">
                        <a:ln>
                          <a:solidFill>
                            <a:srgbClr val="0070C0"/>
                          </a:solidFill>
                        </a:ln>
                        <a:solidFill>
                          <a:srgbClr val="00B0F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algn="r" rtl="1" eaLnBrk="1" latinLnBrk="0" hangingPunct="1">
                        <a:lnSpc>
                          <a:spcPct val="115000"/>
                        </a:lnSpc>
                        <a:spcAft>
                          <a:spcPts val="1000"/>
                        </a:spcAft>
                      </a:pPr>
                      <a:r>
                        <a:rPr kumimoji="0" lang="ar-SA" sz="2400" kern="1200" dirty="0">
                          <a:ln>
                            <a:solidFill>
                              <a:srgbClr val="0070C0"/>
                            </a:solidFill>
                          </a:ln>
                          <a:solidFill>
                            <a:srgbClr val="00B0F0"/>
                          </a:solidFill>
                          <a:effectLst/>
                          <a:latin typeface="+mn-lt"/>
                          <a:ea typeface="+mn-ea"/>
                          <a:cs typeface="+mn-cs"/>
                        </a:rPr>
                        <a:t>نسبة النمو</a:t>
                      </a:r>
                      <a:endParaRPr kumimoji="0" lang="en-US" sz="2400" kern="1200" dirty="0">
                        <a:ln>
                          <a:solidFill>
                            <a:srgbClr val="0070C0"/>
                          </a:solidFill>
                        </a:ln>
                        <a:solidFill>
                          <a:srgbClr val="00B0F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867494">
                <a:tc>
                  <a:txBody>
                    <a:bodyPr/>
                    <a:lstStyle/>
                    <a:p>
                      <a:pPr algn="just" rtl="1">
                        <a:lnSpc>
                          <a:spcPct val="115000"/>
                        </a:lnSpc>
                        <a:spcAft>
                          <a:spcPts val="1000"/>
                        </a:spcAft>
                      </a:pPr>
                      <a:r>
                        <a:rPr lang="ar-SA" sz="2000" b="0" dirty="0">
                          <a:ln>
                            <a:solidFill>
                              <a:srgbClr val="002060"/>
                            </a:solidFill>
                          </a:ln>
                          <a:solidFill>
                            <a:srgbClr val="0070C0"/>
                          </a:solidFill>
                          <a:effectLst/>
                        </a:rPr>
                        <a:t>المساهمة المباشرة في </a:t>
                      </a:r>
                      <a:r>
                        <a:rPr lang="en-US" sz="2000" b="0" dirty="0">
                          <a:ln>
                            <a:solidFill>
                              <a:srgbClr val="002060"/>
                            </a:solidFill>
                          </a:ln>
                          <a:solidFill>
                            <a:srgbClr val="0070C0"/>
                          </a:solidFill>
                          <a:effectLst/>
                        </a:rPr>
                        <a:t>GDP</a:t>
                      </a:r>
                      <a:endParaRPr lang="en-US" sz="2000" b="0" dirty="0">
                        <a:ln>
                          <a:solidFill>
                            <a:srgbClr val="002060"/>
                          </a:solidFill>
                        </a:ln>
                        <a:solidFill>
                          <a:srgbClr val="0070C0"/>
                        </a:solidFill>
                        <a:effectLst/>
                        <a:latin typeface="_PDMS_Saleem_QuranFont" pitchFamily="2" charset="-78"/>
                        <a:ea typeface="SimSun"/>
                        <a:cs typeface="_PDMS_Saleem_QuranFont"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1000"/>
                        </a:spcAft>
                      </a:pPr>
                      <a:r>
                        <a:rPr lang="ar-DZ" sz="2000" b="0" dirty="0" smtClean="0">
                          <a:ln>
                            <a:solidFill>
                              <a:sysClr val="windowText" lastClr="000000"/>
                            </a:solidFill>
                          </a:ln>
                          <a:solidFill>
                            <a:sysClr val="windowText" lastClr="000000"/>
                          </a:solidFill>
                          <a:effectLst/>
                        </a:rPr>
                        <a:t> </a:t>
                      </a:r>
                      <a:r>
                        <a:rPr lang="ar-SA" sz="2000" b="0" dirty="0" smtClean="0">
                          <a:ln>
                            <a:solidFill>
                              <a:sysClr val="windowText" lastClr="000000"/>
                            </a:solidFill>
                          </a:ln>
                          <a:solidFill>
                            <a:sysClr val="windowText" lastClr="000000"/>
                          </a:solidFill>
                          <a:effectLst/>
                        </a:rPr>
                        <a:t>9.7</a:t>
                      </a:r>
                      <a:r>
                        <a:rPr lang="en-US" sz="2000" b="1" dirty="0" smtClean="0">
                          <a:latin typeface="_PDMS_Saleem_QuranFont" pitchFamily="2" charset="-78"/>
                          <a:cs typeface="_PDMS_Saleem_QuranFont" pitchFamily="2" charset="-78"/>
                        </a:rPr>
                        <a:t>%</a:t>
                      </a:r>
                      <a:endParaRPr lang="en-US" sz="2000" b="0" dirty="0">
                        <a:ln>
                          <a:solidFill>
                            <a:sysClr val="windowText" lastClr="000000"/>
                          </a:solidFill>
                        </a:ln>
                        <a:solidFill>
                          <a:sysClr val="windowText" lastClr="000000"/>
                        </a:solidFill>
                        <a:effectLst/>
                        <a:latin typeface="_PDMS_Saleem_QuranFont" pitchFamily="2" charset="-78"/>
                        <a:ea typeface="SimSun"/>
                        <a:cs typeface="_PDMS_Saleem_QuranFont"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just" rtl="1" eaLnBrk="1" latinLnBrk="0" hangingPunct="1">
                        <a:lnSpc>
                          <a:spcPct val="115000"/>
                        </a:lnSpc>
                        <a:spcAft>
                          <a:spcPts val="1000"/>
                        </a:spcAft>
                      </a:pPr>
                      <a:r>
                        <a:rPr kumimoji="0" lang="ar-SA" sz="2000" b="0" kern="1200" dirty="0">
                          <a:ln>
                            <a:solidFill>
                              <a:srgbClr val="002060"/>
                            </a:solidFill>
                          </a:ln>
                          <a:solidFill>
                            <a:srgbClr val="0070C0"/>
                          </a:solidFill>
                          <a:effectLst/>
                          <a:latin typeface="+mn-lt"/>
                          <a:ea typeface="+mn-ea"/>
                          <a:cs typeface="+mn-cs"/>
                        </a:rPr>
                        <a:t>مناصب العمل في قطاع السياحة لإجمالي </a:t>
                      </a:r>
                      <a:r>
                        <a:rPr kumimoji="0" lang="ar-DZ" sz="2000" b="0" kern="1200" dirty="0" smtClean="0">
                          <a:ln>
                            <a:solidFill>
                              <a:srgbClr val="002060"/>
                            </a:solidFill>
                          </a:ln>
                          <a:solidFill>
                            <a:srgbClr val="0070C0"/>
                          </a:solidFill>
                          <a:effectLst/>
                          <a:latin typeface="+mn-lt"/>
                          <a:ea typeface="+mn-ea"/>
                          <a:cs typeface="+mn-cs"/>
                        </a:rPr>
                        <a:t>مناصب العمل</a:t>
                      </a:r>
                      <a:endParaRPr kumimoji="0" lang="en-US" sz="2000" b="0" kern="1200" dirty="0">
                        <a:ln>
                          <a:solidFill>
                            <a:srgbClr val="002060"/>
                          </a:solidFill>
                        </a:ln>
                        <a:solidFill>
                          <a:srgbClr val="0070C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1000"/>
                        </a:spcAft>
                      </a:pPr>
                      <a:r>
                        <a:rPr lang="ar-SA" sz="2000" b="0" dirty="0" smtClean="0">
                          <a:ln>
                            <a:solidFill>
                              <a:sysClr val="windowText" lastClr="000000"/>
                            </a:solidFill>
                          </a:ln>
                          <a:solidFill>
                            <a:sysClr val="windowText" lastClr="000000"/>
                          </a:solidFill>
                          <a:effectLst/>
                        </a:rPr>
                        <a:t>3.0</a:t>
                      </a:r>
                      <a:r>
                        <a:rPr lang="en-US" sz="2000" b="1" dirty="0" smtClean="0">
                          <a:latin typeface="_PDMS_Saleem_QuranFont" pitchFamily="2" charset="-78"/>
                          <a:cs typeface="_PDMS_Saleem_QuranFont" pitchFamily="2" charset="-78"/>
                        </a:rPr>
                        <a:t>%</a:t>
                      </a:r>
                      <a:endParaRPr lang="en-US" sz="2000" b="0" dirty="0">
                        <a:ln>
                          <a:solidFill>
                            <a:sysClr val="windowText" lastClr="000000"/>
                          </a:solidFill>
                        </a:ln>
                        <a:solidFill>
                          <a:sysClr val="windowText" lastClr="000000"/>
                        </a:solidFill>
                        <a:effectLst/>
                        <a:latin typeface="_PDMS_Saleem_QuranFont" pitchFamily="2" charset="-78"/>
                        <a:ea typeface="SimSun"/>
                        <a:cs typeface="_PDMS_Saleem_QuranFont"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638800">
                <a:tc>
                  <a:txBody>
                    <a:bodyPr/>
                    <a:lstStyle/>
                    <a:p>
                      <a:pPr algn="just" rtl="1">
                        <a:lnSpc>
                          <a:spcPct val="115000"/>
                        </a:lnSpc>
                        <a:spcAft>
                          <a:spcPts val="1000"/>
                        </a:spcAft>
                      </a:pPr>
                      <a:r>
                        <a:rPr lang="ar-SA" sz="2000" b="0" dirty="0">
                          <a:ln>
                            <a:solidFill>
                              <a:srgbClr val="002060"/>
                            </a:solidFill>
                          </a:ln>
                          <a:solidFill>
                            <a:srgbClr val="0070C0"/>
                          </a:solidFill>
                          <a:effectLst/>
                        </a:rPr>
                        <a:t>المساهمة الإجمالية في </a:t>
                      </a:r>
                      <a:r>
                        <a:rPr lang="en-US" sz="2000" b="0" dirty="0">
                          <a:ln>
                            <a:solidFill>
                              <a:srgbClr val="002060"/>
                            </a:solidFill>
                          </a:ln>
                          <a:solidFill>
                            <a:srgbClr val="0070C0"/>
                          </a:solidFill>
                          <a:effectLst/>
                        </a:rPr>
                        <a:t>GDP</a:t>
                      </a:r>
                      <a:endParaRPr lang="en-US" sz="2000" b="0" dirty="0">
                        <a:ln>
                          <a:solidFill>
                            <a:srgbClr val="002060"/>
                          </a:solidFill>
                        </a:ln>
                        <a:solidFill>
                          <a:srgbClr val="0070C0"/>
                        </a:solidFill>
                        <a:effectLst/>
                        <a:latin typeface="_PDMS_Saleem_QuranFont" pitchFamily="2" charset="-78"/>
                        <a:ea typeface="SimSun"/>
                        <a:cs typeface="_PDMS_Saleem_QuranFont"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1000"/>
                        </a:spcAft>
                      </a:pPr>
                      <a:r>
                        <a:rPr lang="ar-SA" sz="2000" b="0" dirty="0" smtClean="0">
                          <a:ln>
                            <a:solidFill>
                              <a:sysClr val="windowText" lastClr="000000"/>
                            </a:solidFill>
                          </a:ln>
                          <a:solidFill>
                            <a:sysClr val="windowText" lastClr="000000"/>
                          </a:solidFill>
                          <a:effectLst/>
                        </a:rPr>
                        <a:t>16.6</a:t>
                      </a:r>
                      <a:r>
                        <a:rPr lang="ar-DZ" sz="2000" b="0" dirty="0" smtClean="0">
                          <a:ln>
                            <a:solidFill>
                              <a:sysClr val="windowText" lastClr="000000"/>
                            </a:solidFill>
                          </a:ln>
                          <a:solidFill>
                            <a:sysClr val="windowText" lastClr="000000"/>
                          </a:solidFill>
                          <a:effectLst/>
                        </a:rPr>
                        <a:t> </a:t>
                      </a:r>
                      <a:r>
                        <a:rPr lang="en-US" sz="2000" b="1" dirty="0" smtClean="0">
                          <a:latin typeface="_PDMS_Saleem_QuranFont" pitchFamily="2" charset="-78"/>
                          <a:cs typeface="_PDMS_Saleem_QuranFont" pitchFamily="2" charset="-78"/>
                        </a:rPr>
                        <a:t>%</a:t>
                      </a:r>
                      <a:endParaRPr lang="en-US" sz="2000" b="0" dirty="0">
                        <a:ln>
                          <a:solidFill>
                            <a:sysClr val="windowText" lastClr="000000"/>
                          </a:solidFill>
                        </a:ln>
                        <a:solidFill>
                          <a:sysClr val="windowText" lastClr="000000"/>
                        </a:solidFill>
                        <a:effectLst/>
                        <a:latin typeface="_PDMS_Saleem_QuranFont" pitchFamily="2" charset="-78"/>
                        <a:ea typeface="SimSun"/>
                        <a:cs typeface="_PDMS_Saleem_QuranFont"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just" rtl="1" eaLnBrk="1" latinLnBrk="0" hangingPunct="1">
                        <a:lnSpc>
                          <a:spcPct val="115000"/>
                        </a:lnSpc>
                        <a:spcAft>
                          <a:spcPts val="1000"/>
                        </a:spcAft>
                      </a:pPr>
                      <a:r>
                        <a:rPr kumimoji="0" lang="ar-SA" sz="2000" b="0" kern="1200" dirty="0">
                          <a:ln>
                            <a:solidFill>
                              <a:srgbClr val="002060"/>
                            </a:solidFill>
                          </a:ln>
                          <a:solidFill>
                            <a:srgbClr val="0070C0"/>
                          </a:solidFill>
                          <a:effectLst/>
                          <a:latin typeface="+mn-lt"/>
                          <a:ea typeface="+mn-ea"/>
                          <a:cs typeface="+mn-cs"/>
                        </a:rPr>
                        <a:t>رأسمال الاستثماري</a:t>
                      </a:r>
                      <a:endParaRPr kumimoji="0" lang="en-US" sz="2000" b="0" kern="1200" dirty="0">
                        <a:ln>
                          <a:solidFill>
                            <a:srgbClr val="002060"/>
                          </a:solidFill>
                        </a:ln>
                        <a:solidFill>
                          <a:srgbClr val="0070C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1000"/>
                        </a:spcAft>
                      </a:pPr>
                      <a:r>
                        <a:rPr lang="ar-SA" sz="2000" b="0" dirty="0" smtClean="0">
                          <a:ln>
                            <a:solidFill>
                              <a:sysClr val="windowText" lastClr="000000"/>
                            </a:solidFill>
                          </a:ln>
                          <a:solidFill>
                            <a:sysClr val="windowText" lastClr="000000"/>
                          </a:solidFill>
                          <a:effectLst/>
                        </a:rPr>
                        <a:t>41.8</a:t>
                      </a:r>
                      <a:r>
                        <a:rPr lang="en-US" sz="2000" b="1" dirty="0" smtClean="0">
                          <a:latin typeface="_PDMS_Saleem_QuranFont" pitchFamily="2" charset="-78"/>
                          <a:cs typeface="_PDMS_Saleem_QuranFont" pitchFamily="2" charset="-78"/>
                        </a:rPr>
                        <a:t>%</a:t>
                      </a:r>
                      <a:endParaRPr lang="en-US" sz="2000" b="0" dirty="0">
                        <a:ln>
                          <a:solidFill>
                            <a:sysClr val="windowText" lastClr="000000"/>
                          </a:solidFill>
                        </a:ln>
                        <a:solidFill>
                          <a:sysClr val="windowText" lastClr="000000"/>
                        </a:solidFill>
                        <a:effectLst/>
                        <a:latin typeface="_PDMS_Saleem_QuranFont" pitchFamily="2" charset="-78"/>
                        <a:ea typeface="SimSun"/>
                        <a:cs typeface="_PDMS_Saleem_QuranFont"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16702">
                <a:tc>
                  <a:txBody>
                    <a:bodyPr/>
                    <a:lstStyle/>
                    <a:p>
                      <a:pPr algn="just" rtl="1">
                        <a:lnSpc>
                          <a:spcPct val="115000"/>
                        </a:lnSpc>
                        <a:spcAft>
                          <a:spcPts val="1000"/>
                        </a:spcAft>
                      </a:pPr>
                      <a:r>
                        <a:rPr lang="ar-SA" sz="2000" b="0" dirty="0">
                          <a:ln>
                            <a:solidFill>
                              <a:srgbClr val="002060"/>
                            </a:solidFill>
                          </a:ln>
                          <a:solidFill>
                            <a:srgbClr val="0070C0"/>
                          </a:solidFill>
                          <a:effectLst/>
                        </a:rPr>
                        <a:t>مناصب العمل </a:t>
                      </a:r>
                      <a:endParaRPr lang="en-US" sz="2000" b="0" dirty="0">
                        <a:ln>
                          <a:solidFill>
                            <a:srgbClr val="002060"/>
                          </a:solidFill>
                        </a:ln>
                        <a:solidFill>
                          <a:srgbClr val="0070C0"/>
                        </a:solidFill>
                        <a:effectLst/>
                        <a:latin typeface="_PDMS_Saleem_QuranFont" pitchFamily="2" charset="-78"/>
                        <a:ea typeface="SimSun"/>
                        <a:cs typeface="_PDMS_Saleem_QuranFont"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1000"/>
                        </a:spcAft>
                      </a:pPr>
                      <a:r>
                        <a:rPr lang="ar-SA" sz="2000" b="0" dirty="0" smtClean="0">
                          <a:ln>
                            <a:solidFill>
                              <a:sysClr val="windowText" lastClr="000000"/>
                            </a:solidFill>
                          </a:ln>
                          <a:solidFill>
                            <a:sysClr val="windowText" lastClr="000000"/>
                          </a:solidFill>
                          <a:effectLst/>
                        </a:rPr>
                        <a:t>8.3</a:t>
                      </a:r>
                      <a:r>
                        <a:rPr lang="en-US" sz="2000" b="1" dirty="0" smtClean="0">
                          <a:latin typeface="_PDMS_Saleem_QuranFont" pitchFamily="2" charset="-78"/>
                          <a:cs typeface="_PDMS_Saleem_QuranFont" pitchFamily="2" charset="-78"/>
                        </a:rPr>
                        <a:t>%</a:t>
                      </a:r>
                      <a:endParaRPr lang="en-US" sz="2000" b="0" dirty="0">
                        <a:ln>
                          <a:solidFill>
                            <a:sysClr val="windowText" lastClr="000000"/>
                          </a:solidFill>
                        </a:ln>
                        <a:solidFill>
                          <a:sysClr val="windowText" lastClr="000000"/>
                        </a:solidFill>
                        <a:effectLst/>
                        <a:latin typeface="_PDMS_Saleem_QuranFont" pitchFamily="2" charset="-78"/>
                        <a:ea typeface="SimSun"/>
                        <a:cs typeface="_PDMS_Saleem_QuranFont"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just" rtl="1" eaLnBrk="1" latinLnBrk="0" hangingPunct="1">
                        <a:lnSpc>
                          <a:spcPct val="115000"/>
                        </a:lnSpc>
                        <a:spcAft>
                          <a:spcPts val="1000"/>
                        </a:spcAft>
                      </a:pPr>
                      <a:r>
                        <a:rPr kumimoji="0" lang="ar-DZ" sz="2000" b="0" kern="1200" dirty="0" err="1" smtClean="0">
                          <a:ln>
                            <a:solidFill>
                              <a:srgbClr val="002060"/>
                            </a:solidFill>
                          </a:ln>
                          <a:solidFill>
                            <a:srgbClr val="0070C0"/>
                          </a:solidFill>
                          <a:effectLst/>
                          <a:latin typeface="+mn-lt"/>
                          <a:ea typeface="+mn-ea"/>
                          <a:cs typeface="+mn-cs"/>
                        </a:rPr>
                        <a:t>ال</a:t>
                      </a:r>
                      <a:r>
                        <a:rPr kumimoji="0" lang="ar-SA" sz="2000" b="0" kern="1200" dirty="0" smtClean="0">
                          <a:ln>
                            <a:solidFill>
                              <a:srgbClr val="002060"/>
                            </a:solidFill>
                          </a:ln>
                          <a:solidFill>
                            <a:srgbClr val="0070C0"/>
                          </a:solidFill>
                          <a:effectLst/>
                          <a:latin typeface="+mn-lt"/>
                          <a:ea typeface="+mn-ea"/>
                          <a:cs typeface="+mn-cs"/>
                        </a:rPr>
                        <a:t>صادرات السياح</a:t>
                      </a:r>
                      <a:r>
                        <a:rPr kumimoji="0" lang="ar-DZ" sz="2000" b="0" kern="1200" dirty="0" err="1" smtClean="0">
                          <a:ln>
                            <a:solidFill>
                              <a:srgbClr val="002060"/>
                            </a:solidFill>
                          </a:ln>
                          <a:solidFill>
                            <a:srgbClr val="0070C0"/>
                          </a:solidFill>
                          <a:effectLst/>
                          <a:latin typeface="+mn-lt"/>
                          <a:ea typeface="+mn-ea"/>
                          <a:cs typeface="+mn-cs"/>
                        </a:rPr>
                        <a:t>ية</a:t>
                      </a:r>
                      <a:endParaRPr kumimoji="0" lang="en-US" sz="2000" b="0" kern="1200" dirty="0">
                        <a:ln>
                          <a:solidFill>
                            <a:srgbClr val="002060"/>
                          </a:solidFill>
                        </a:ln>
                        <a:solidFill>
                          <a:srgbClr val="0070C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rtl="1">
                        <a:lnSpc>
                          <a:spcPct val="115000"/>
                        </a:lnSpc>
                        <a:spcAft>
                          <a:spcPts val="1000"/>
                        </a:spcAft>
                      </a:pPr>
                      <a:r>
                        <a:rPr lang="ar-SA" sz="2000" b="0" dirty="0" smtClean="0">
                          <a:ln>
                            <a:solidFill>
                              <a:sysClr val="windowText" lastClr="000000"/>
                            </a:solidFill>
                          </a:ln>
                          <a:solidFill>
                            <a:sysClr val="windowText" lastClr="000000"/>
                          </a:solidFill>
                          <a:effectLst/>
                        </a:rPr>
                        <a:t>20.1</a:t>
                      </a:r>
                      <a:r>
                        <a:rPr lang="en-US" sz="2000" b="1" dirty="0" smtClean="0">
                          <a:latin typeface="_PDMS_Saleem_QuranFont" pitchFamily="2" charset="-78"/>
                          <a:cs typeface="_PDMS_Saleem_QuranFont" pitchFamily="2" charset="-78"/>
                        </a:rPr>
                        <a:t>%</a:t>
                      </a:r>
                      <a:endParaRPr lang="en-US" sz="2000" b="0" dirty="0">
                        <a:ln>
                          <a:solidFill>
                            <a:sysClr val="windowText" lastClr="000000"/>
                          </a:solidFill>
                        </a:ln>
                        <a:solidFill>
                          <a:sysClr val="windowText" lastClr="000000"/>
                        </a:solidFill>
                        <a:effectLst/>
                        <a:latin typeface="_PDMS_Saleem_QuranFont" pitchFamily="2" charset="-78"/>
                        <a:ea typeface="SimSun"/>
                        <a:cs typeface="_PDMS_Saleem_QuranFont"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1025" name="Rectangle 1"/>
          <p:cNvSpPr>
            <a:spLocks noChangeArrowheads="1"/>
          </p:cNvSpPr>
          <p:nvPr/>
        </p:nvSpPr>
        <p:spPr bwMode="auto">
          <a:xfrm>
            <a:off x="214282" y="4286262"/>
            <a:ext cx="284231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Source: WTTC/Oxford Economics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14282" y="142858"/>
            <a:ext cx="8429684" cy="4857784"/>
          </a:xfrm>
        </p:spPr>
        <p:txBody>
          <a:bodyPr>
            <a:normAutofit/>
          </a:bodyPr>
          <a:lstStyle/>
          <a:p>
            <a:pPr>
              <a:buNone/>
            </a:pPr>
            <a:r>
              <a:rPr lang="ar-DZ" sz="2800" b="1" dirty="0" smtClean="0">
                <a:effectLst>
                  <a:outerShdw blurRad="38100" dist="38100" dir="2700000" algn="tl">
                    <a:srgbClr val="000000">
                      <a:alpha val="43137"/>
                    </a:srgbClr>
                  </a:outerShdw>
                </a:effectLst>
                <a:latin typeface="_PDMS_Saleem_QuranFont" pitchFamily="2" charset="-78"/>
                <a:cs typeface="_PDMS_Saleem_QuranFont" pitchFamily="2" charset="-78"/>
              </a:rPr>
              <a:t>3-آخر المؤشرات التقديرية: </a:t>
            </a:r>
            <a:r>
              <a:rPr lang="ar-DZ" b="1" dirty="0" smtClean="0">
                <a:latin typeface="_PDMS_Saleem_QuranFont" pitchFamily="2" charset="-78"/>
                <a:cs typeface="_PDMS_Saleem_QuranFont" pitchFamily="2" charset="-78"/>
              </a:rPr>
              <a:t>وفق بيانات المجلس العالمي للسياحة والسفر </a:t>
            </a:r>
            <a:r>
              <a:rPr lang="en-US" b="1" dirty="0" smtClean="0">
                <a:latin typeface="_PDMS_Saleem_QuranFont" pitchFamily="2" charset="-78"/>
                <a:cs typeface="_PDMS_Saleem_QuranFont" pitchFamily="2" charset="-78"/>
              </a:rPr>
              <a:t>WTTC</a:t>
            </a:r>
          </a:p>
          <a:p>
            <a:pPr lvl="0"/>
            <a:r>
              <a:rPr lang="ar-DZ" b="1" dirty="0" smtClean="0">
                <a:latin typeface="_PDMS_Saleem_QuranFont" pitchFamily="2" charset="-78"/>
                <a:cs typeface="_PDMS_Saleem_QuranFont" pitchFamily="2" charset="-78"/>
              </a:rPr>
              <a:t>رغم توقعات انخفاض النمو في سنة 2011، إلا أن صناعة السياحة نمت على مدار العام بنسبة 3</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 .</a:t>
            </a:r>
            <a:endParaRPr lang="en-US" b="1" dirty="0" smtClean="0">
              <a:latin typeface="_PDMS_Saleem_QuranFont" pitchFamily="2" charset="-78"/>
              <a:cs typeface="_PDMS_Saleem_QuranFont" pitchFamily="2" charset="-78"/>
            </a:endParaRPr>
          </a:p>
          <a:p>
            <a:pPr lvl="0"/>
            <a:r>
              <a:rPr lang="ar-DZ" b="1" dirty="0" smtClean="0">
                <a:latin typeface="_PDMS_Saleem_QuranFont" pitchFamily="2" charset="-78"/>
                <a:cs typeface="_PDMS_Saleem_QuranFont" pitchFamily="2" charset="-78"/>
              </a:rPr>
              <a:t>بلغت المساهمة المباشرة للسياحة في </a:t>
            </a:r>
            <a:r>
              <a:rPr lang="en-US" b="1" dirty="0" smtClean="0">
                <a:latin typeface="_PDMS_Saleem_QuranFont" pitchFamily="2" charset="-78"/>
                <a:cs typeface="_PDMS_Saleem_QuranFont" pitchFamily="2" charset="-78"/>
              </a:rPr>
              <a:t>GDP</a:t>
            </a:r>
            <a:r>
              <a:rPr lang="en-US" dirty="0" smtClean="0">
                <a:ln>
                  <a:solidFill>
                    <a:srgbClr val="002060"/>
                  </a:solidFill>
                </a:ln>
                <a:solidFill>
                  <a:srgbClr val="0070C0"/>
                </a:solidFill>
              </a:rPr>
              <a:t> </a:t>
            </a:r>
            <a:r>
              <a:rPr lang="ar-DZ" b="1" dirty="0" smtClean="0">
                <a:latin typeface="_PDMS_Saleem_QuranFont" pitchFamily="2" charset="-78"/>
                <a:cs typeface="_PDMS_Saleem_QuranFont" pitchFamily="2" charset="-78"/>
              </a:rPr>
              <a:t>سنة 2011 تريليونيّ دولار، واستحدثت 98 مليون منصب عمل.</a:t>
            </a:r>
            <a:endParaRPr lang="en-US" b="1" dirty="0" smtClean="0">
              <a:latin typeface="_PDMS_Saleem_QuranFont" pitchFamily="2" charset="-78"/>
              <a:cs typeface="_PDMS_Saleem_QuranFont" pitchFamily="2" charset="-78"/>
            </a:endParaRPr>
          </a:p>
          <a:p>
            <a:pPr lvl="0"/>
            <a:r>
              <a:rPr lang="ar-DZ" b="1" dirty="0" smtClean="0">
                <a:latin typeface="_PDMS_Saleem_QuranFont" pitchFamily="2" charset="-78"/>
                <a:cs typeface="_PDMS_Saleem_QuranFont" pitchFamily="2" charset="-78"/>
              </a:rPr>
              <a:t>إذا أخذنا بعين الاعتبار التأثيرات المباشرة، نجد أن السياحة ساهمت بإجمالي 6.3 تريليون دولار في </a:t>
            </a:r>
            <a:r>
              <a:rPr lang="en-US" b="1" dirty="0" smtClean="0">
                <a:latin typeface="_PDMS_Saleem_QuranFont" pitchFamily="2" charset="-78"/>
                <a:cs typeface="_PDMS_Saleem_QuranFont" pitchFamily="2" charset="-78"/>
              </a:rPr>
              <a:t>GDP</a:t>
            </a:r>
            <a:r>
              <a:rPr lang="ar-DZ" b="1" dirty="0" smtClean="0">
                <a:latin typeface="_PDMS_Saleem_QuranFont" pitchFamily="2" charset="-78"/>
                <a:cs typeface="_PDMS_Saleem_QuranFont" pitchFamily="2" charset="-78"/>
              </a:rPr>
              <a:t> سنة 2011 ، 255 مليون وظيفة ، 743 مليار دولار في الاستثمار </a:t>
            </a:r>
            <a:r>
              <a:rPr lang="ar-DZ" b="1" dirty="0" err="1" smtClean="0">
                <a:latin typeface="_PDMS_Saleem_QuranFont" pitchFamily="2" charset="-78"/>
                <a:cs typeface="_PDMS_Saleem_QuranFont" pitchFamily="2" charset="-78"/>
              </a:rPr>
              <a:t>و</a:t>
            </a:r>
            <a:r>
              <a:rPr lang="ar-DZ" b="1" dirty="0" smtClean="0">
                <a:latin typeface="_PDMS_Saleem_QuranFont" pitchFamily="2" charset="-78"/>
                <a:cs typeface="_PDMS_Saleem_QuranFont" pitchFamily="2" charset="-78"/>
              </a:rPr>
              <a:t> 1.2 تريليون دولار في الصادرات. </a:t>
            </a:r>
          </a:p>
          <a:p>
            <a:pPr lvl="0">
              <a:buNone/>
            </a:pPr>
            <a:r>
              <a:rPr lang="ar-DZ" b="1" dirty="0" smtClean="0">
                <a:latin typeface="_PDMS_Saleem_QuranFont" pitchFamily="2" charset="-78"/>
                <a:cs typeface="_PDMS_Saleem_QuranFont" pitchFamily="2" charset="-78"/>
              </a:rPr>
              <a:t>                ما يعني 9</a:t>
            </a:r>
            <a:r>
              <a:rPr lang="en-US" b="1" dirty="0" smtClean="0">
                <a:latin typeface="_PDMS_Saleem_QuranFont" pitchFamily="2" charset="-78"/>
                <a:cs typeface="_PDMS_Saleem_QuranFont" pitchFamily="2" charset="-78"/>
              </a:rPr>
              <a:t>% </a:t>
            </a:r>
            <a:r>
              <a:rPr lang="ar-DZ" b="1" dirty="0" smtClean="0">
                <a:latin typeface="_PDMS_Saleem_QuranFont" pitchFamily="2" charset="-78"/>
                <a:cs typeface="_PDMS_Saleem_QuranFont" pitchFamily="2" charset="-78"/>
              </a:rPr>
              <a:t>من </a:t>
            </a:r>
            <a:r>
              <a:rPr lang="en-US" b="1" dirty="0" smtClean="0">
                <a:latin typeface="_PDMS_Saleem_QuranFont" pitchFamily="2" charset="-78"/>
                <a:cs typeface="_PDMS_Saleem_QuranFont" pitchFamily="2" charset="-78"/>
              </a:rPr>
              <a:t>GDP</a:t>
            </a:r>
            <a:r>
              <a:rPr lang="ar-DZ" b="1" dirty="0" smtClean="0">
                <a:latin typeface="_PDMS_Saleem_QuranFont" pitchFamily="2" charset="-78"/>
                <a:cs typeface="_PDMS_Saleem_QuranFont" pitchFamily="2" charset="-78"/>
              </a:rPr>
              <a:t> العالمي، </a:t>
            </a:r>
            <a:r>
              <a:rPr lang="ar-DZ" b="1" dirty="0" err="1" smtClean="0">
                <a:latin typeface="_PDMS_Saleem_QuranFont" pitchFamily="2" charset="-78"/>
                <a:cs typeface="_PDMS_Saleem_QuranFont" pitchFamily="2" charset="-78"/>
              </a:rPr>
              <a:t>و</a:t>
            </a:r>
            <a:r>
              <a:rPr lang="ar-DZ" b="1" dirty="0" smtClean="0">
                <a:latin typeface="_PDMS_Saleem_QuranFont" pitchFamily="2" charset="-78"/>
                <a:cs typeface="_PDMS_Saleem_QuranFont" pitchFamily="2" charset="-78"/>
              </a:rPr>
              <a:t> 1 من 12 وظيفة، 5</a:t>
            </a:r>
            <a:r>
              <a:rPr lang="en-US" b="1" dirty="0" smtClean="0">
                <a:latin typeface="_PDMS_Saleem_QuranFont" pitchFamily="2" charset="-78"/>
                <a:cs typeface="_PDMS_Saleem_QuranFont" pitchFamily="2" charset="-78"/>
              </a:rPr>
              <a:t>% </a:t>
            </a:r>
            <a:r>
              <a:rPr lang="ar-SA" b="1" dirty="0" err="1" smtClean="0">
                <a:latin typeface="_PDMS_Saleem_QuranFont" pitchFamily="2" charset="-78"/>
                <a:cs typeface="_PDMS_Saleem_QuranFont" pitchFamily="2" charset="-78"/>
              </a:rPr>
              <a:t>ال</a:t>
            </a:r>
            <a:r>
              <a:rPr lang="ar-DZ" b="1" dirty="0" smtClean="0">
                <a:latin typeface="_PDMS_Saleem_QuranFont" pitchFamily="2" charset="-78"/>
                <a:cs typeface="_PDMS_Saleem_QuranFont" pitchFamily="2" charset="-78"/>
              </a:rPr>
              <a:t>استثمارات </a:t>
            </a:r>
            <a:r>
              <a:rPr lang="ar-DZ" b="1" dirty="0" err="1" smtClean="0">
                <a:latin typeface="_PDMS_Saleem_QuranFont" pitchFamily="2" charset="-78"/>
                <a:cs typeface="_PDMS_Saleem_QuranFont" pitchFamily="2" charset="-78"/>
              </a:rPr>
              <a:t>و</a:t>
            </a:r>
            <a:r>
              <a:rPr lang="ar-DZ" b="1" dirty="0" smtClean="0">
                <a:latin typeface="_PDMS_Saleem_QuranFont" pitchFamily="2" charset="-78"/>
                <a:cs typeface="_PDMS_Saleem_QuranFont" pitchFamily="2" charset="-78"/>
              </a:rPr>
              <a:t> 5</a:t>
            </a:r>
            <a:r>
              <a:rPr lang="en-US" b="1" dirty="0" smtClean="0">
                <a:latin typeface="_PDMS_Saleem_QuranFont" pitchFamily="2" charset="-78"/>
                <a:cs typeface="_PDMS_Saleem_QuranFont" pitchFamily="2" charset="-78"/>
              </a:rPr>
              <a:t>% </a:t>
            </a:r>
            <a:r>
              <a:rPr lang="ar-DZ" b="1" dirty="0" smtClean="0">
                <a:latin typeface="_PDMS_Saleem_QuranFont" pitchFamily="2" charset="-78"/>
                <a:cs typeface="_PDMS_Saleem_QuranFont" pitchFamily="2" charset="-78"/>
              </a:rPr>
              <a:t>الصادرات. </a:t>
            </a:r>
            <a:endParaRPr lang="en-US" b="1" dirty="0" smtClean="0">
              <a:latin typeface="_PDMS_Saleem_QuranFont" pitchFamily="2" charset="-78"/>
              <a:cs typeface="_PDMS_Saleem_QuranFont" pitchFamily="2" charset="-78"/>
            </a:endParaRPr>
          </a:p>
          <a:p>
            <a:pPr lvl="0"/>
            <a:r>
              <a:rPr lang="ar-DZ" b="1" dirty="0" smtClean="0">
                <a:latin typeface="_PDMS_Saleem_QuranFont" pitchFamily="2" charset="-78"/>
                <a:cs typeface="_PDMS_Saleem_QuranFont" pitchFamily="2" charset="-78"/>
              </a:rPr>
              <a:t>بقاء النمو الايجابي لسنة 2012 رغم تراجعه عن سنة 2011، حيث سجل 2.8</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a:t>
            </a:r>
            <a:endParaRPr lang="en-US" b="1" dirty="0" smtClean="0">
              <a:latin typeface="_PDMS_Saleem_QuranFont" pitchFamily="2" charset="-78"/>
              <a:cs typeface="_PDMS_Saleem_QuranFont" pitchFamily="2" charset="-78"/>
            </a:endParaRPr>
          </a:p>
          <a:p>
            <a:pPr lvl="0"/>
            <a:r>
              <a:rPr lang="ar-DZ" b="1" dirty="0" smtClean="0">
                <a:latin typeface="_PDMS_Saleem_QuranFont" pitchFamily="2" charset="-78"/>
                <a:cs typeface="_PDMS_Saleem_QuranFont" pitchFamily="2" charset="-78"/>
              </a:rPr>
              <a:t>يتوقع تسجيل معدل 4.2 </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على مدى السنوات العشر القادمة حتى عام 2022. </a:t>
            </a:r>
            <a:endParaRPr lang="en-US" b="1" dirty="0" smtClean="0">
              <a:latin typeface="_PDMS_Saleem_QuranFont" pitchFamily="2" charset="-78"/>
              <a:cs typeface="_PDMS_Saleem_QuranFont" pitchFamily="2" charset="-78"/>
            </a:endParaRPr>
          </a:p>
          <a:p>
            <a:pPr lvl="0"/>
            <a:r>
              <a:rPr lang="ar-DZ" b="1" dirty="0" smtClean="0">
                <a:latin typeface="_PDMS_Saleem_QuranFont" pitchFamily="2" charset="-78"/>
                <a:cs typeface="_PDMS_Saleem_QuranFont" pitchFamily="2" charset="-78"/>
              </a:rPr>
              <a:t>سجل الإنفاق الترفيهي </a:t>
            </a:r>
            <a:r>
              <a:rPr lang="en-US" b="1" dirty="0" smtClean="0">
                <a:latin typeface="_PDMS_Saleem_QuranFont" pitchFamily="2" charset="-78"/>
                <a:cs typeface="_PDMS_Saleem_QuranFont" pitchFamily="2" charset="-78"/>
              </a:rPr>
              <a:t>Leisure spending</a:t>
            </a:r>
            <a:r>
              <a:rPr lang="ar-DZ" b="1" dirty="0" smtClean="0">
                <a:latin typeface="_PDMS_Saleem_QuranFont" pitchFamily="2" charset="-78"/>
                <a:cs typeface="_PDMS_Saleem_QuranFont" pitchFamily="2" charset="-78"/>
              </a:rPr>
              <a:t> 76.0</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 أما الإنفاق على الأعمال </a:t>
            </a:r>
            <a:r>
              <a:rPr lang="en-US" b="1" dirty="0" smtClean="0">
                <a:latin typeface="_PDMS_Saleem_QuranFont" pitchFamily="2" charset="-78"/>
                <a:cs typeface="_PDMS_Saleem_QuranFont" pitchFamily="2" charset="-78"/>
              </a:rPr>
              <a:t>Business </a:t>
            </a:r>
            <a:r>
              <a:rPr lang="ar-DZ" b="1" dirty="0" smtClean="0">
                <a:latin typeface="_PDMS_Saleem_QuranFont" pitchFamily="2" charset="-78"/>
                <a:cs typeface="_PDMS_Saleem_QuranFont" pitchFamily="2" charset="-78"/>
              </a:rPr>
              <a:t>  </a:t>
            </a:r>
            <a:r>
              <a:rPr lang="en-US" b="1" dirty="0" smtClean="0">
                <a:latin typeface="_PDMS_Saleem_QuranFont" pitchFamily="2" charset="-78"/>
                <a:cs typeface="_PDMS_Saleem_QuranFont" pitchFamily="2" charset="-78"/>
              </a:rPr>
              <a:t>spending </a:t>
            </a:r>
            <a:r>
              <a:rPr lang="ar-DZ" b="1" dirty="0" smtClean="0">
                <a:latin typeface="_PDMS_Saleem_QuranFont" pitchFamily="2" charset="-78"/>
                <a:cs typeface="_PDMS_Saleem_QuranFont" pitchFamily="2" charset="-78"/>
              </a:rPr>
              <a:t>24.1 </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 و الإنفاق الأجنبي 29.5 أما </a:t>
            </a:r>
            <a:r>
              <a:rPr lang="en-US" b="1" dirty="0" smtClean="0">
                <a:latin typeface="_PDMS_Saleem_QuranFont" pitchFamily="2" charset="-78"/>
                <a:cs typeface="_PDMS_Saleem_QuranFont" pitchFamily="2" charset="-78"/>
              </a:rPr>
              <a:t>% </a:t>
            </a:r>
            <a:r>
              <a:rPr lang="ar-DZ" b="1" dirty="0" smtClean="0">
                <a:latin typeface="_PDMS_Saleem_QuranFont" pitchFamily="2" charset="-78"/>
                <a:cs typeface="_PDMS_Saleem_QuranFont" pitchFamily="2" charset="-78"/>
              </a:rPr>
              <a:t>الإنفاق المحلي 70.5</a:t>
            </a:r>
            <a:r>
              <a:rPr lang="en-US" b="1" dirty="0" smtClean="0">
                <a:latin typeface="_PDMS_Saleem_QuranFont" pitchFamily="2" charset="-78"/>
                <a:cs typeface="_PDMS_Saleem_QuranFont" pitchFamily="2" charset="-78"/>
              </a:rPr>
              <a:t>%</a:t>
            </a:r>
            <a:r>
              <a:rPr lang="ar-DZ" b="1" dirty="0" smtClean="0">
                <a:latin typeface="_PDMS_Saleem_QuranFont" pitchFamily="2" charset="-78"/>
                <a:cs typeface="_PDMS_Saleem_QuranFont" pitchFamily="2" charset="-78"/>
              </a:rPr>
              <a:t>.</a:t>
            </a:r>
            <a:endParaRPr lang="en-US" b="1" dirty="0" smtClean="0">
              <a:latin typeface="_PDMS_Saleem_QuranFont" pitchFamily="2" charset="-78"/>
              <a:cs typeface="_PDMS_Saleem_QuranFont" pitchFamily="2" charset="-78"/>
            </a:endParaRPr>
          </a:p>
          <a:p>
            <a:pPr>
              <a:buNone/>
            </a:pPr>
            <a:endParaRPr lang="ar-SA" dirty="0"/>
          </a:p>
        </p:txBody>
      </p:sp>
      <p:sp>
        <p:nvSpPr>
          <p:cNvPr id="4" name="سهم إلى اليمين 3"/>
          <p:cNvSpPr/>
          <p:nvPr/>
        </p:nvSpPr>
        <p:spPr>
          <a:xfrm flipH="1">
            <a:off x="7929586" y="2428874"/>
            <a:ext cx="642942" cy="285752"/>
          </a:xfrm>
          <a:prstGeom prst="righ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صورة 4" descr="daec2a9f-f8e7-4517-a593-5cf413ad4b57 (1).jpg"/>
          <p:cNvPicPr>
            <a:picLocks noGrp="1" noChangeAspect="1"/>
          </p:cNvPicPr>
          <p:nvPr>
            <p:ph type="pic" idx="1"/>
          </p:nvPr>
        </p:nvPicPr>
        <p:blipFill>
          <a:blip r:embed="rId2"/>
          <a:srcRect l="5000" r="5000"/>
          <a:stretch>
            <a:fillRect/>
          </a:stretch>
        </p:blipFill>
        <p:spPr/>
      </p:pic>
      <p:sp>
        <p:nvSpPr>
          <p:cNvPr id="4" name="عنصر نائب للنص 3"/>
          <p:cNvSpPr>
            <a:spLocks noGrp="1"/>
          </p:cNvSpPr>
          <p:nvPr>
            <p:ph type="body" sz="half" idx="2"/>
          </p:nvPr>
        </p:nvSpPr>
        <p:spPr>
          <a:xfrm>
            <a:off x="6143636" y="0"/>
            <a:ext cx="3000364" cy="5143500"/>
          </a:xfrm>
          <a:solidFill>
            <a:schemeClr val="bg1"/>
          </a:solidFill>
          <a:ln>
            <a:solidFill>
              <a:schemeClr val="accent1"/>
            </a:solidFill>
          </a:ln>
        </p:spPr>
        <p:txBody>
          <a:bodyPr>
            <a:normAutofit/>
          </a:bodyPr>
          <a:lstStyle/>
          <a:p>
            <a:pPr algn="ctr"/>
            <a:r>
              <a:rPr lang="ar-DZ" sz="4400" b="1" dirty="0" smtClean="0">
                <a:ln>
                  <a:solidFill>
                    <a:srgbClr val="00B0F0"/>
                  </a:solidFill>
                </a:ln>
                <a:solidFill>
                  <a:srgbClr val="FF0000"/>
                </a:solidFill>
                <a:effectLst>
                  <a:outerShdw blurRad="38100" dist="38100" dir="2700000" algn="tl">
                    <a:srgbClr val="000000">
                      <a:alpha val="43137"/>
                    </a:srgbClr>
                  </a:outerShdw>
                </a:effectLst>
                <a:latin typeface="_PDMS_Saleem_QuranFont" pitchFamily="2" charset="-78"/>
                <a:cs typeface="_PDMS_Saleem_QuranFont" pitchFamily="2" charset="-78"/>
              </a:rPr>
              <a:t>إذن ...</a:t>
            </a:r>
          </a:p>
          <a:p>
            <a:pPr algn="ctr"/>
            <a:r>
              <a:rPr lang="ar-DZ" sz="4400" b="1" dirty="0" smtClean="0">
                <a:ln>
                  <a:solidFill>
                    <a:srgbClr val="00B0F0"/>
                  </a:solidFill>
                </a:ln>
                <a:solidFill>
                  <a:schemeClr val="accent2">
                    <a:lumMod val="50000"/>
                  </a:schemeClr>
                </a:solidFill>
                <a:effectLst>
                  <a:outerShdw blurRad="38100" dist="38100" dir="2700000" algn="tl">
                    <a:srgbClr val="000000">
                      <a:alpha val="43137"/>
                    </a:srgbClr>
                  </a:outerShdw>
                </a:effectLst>
                <a:latin typeface="_PDMS_Saleem_QuranFont" pitchFamily="2" charset="-78"/>
                <a:cs typeface="_PDMS_Saleem_QuranFont" pitchFamily="2" charset="-78"/>
              </a:rPr>
              <a:t>ما دور السياحة في التنمية الوطنية في الصيـــــن ؟؟؟</a:t>
            </a:r>
          </a:p>
          <a:p>
            <a:r>
              <a:rPr lang="ar-DZ" sz="4400" b="1" dirty="0" smtClean="0">
                <a:ln>
                  <a:solidFill>
                    <a:srgbClr val="00B0F0"/>
                  </a:solidFill>
                </a:ln>
                <a:solidFill>
                  <a:schemeClr val="accent2">
                    <a:lumMod val="50000"/>
                  </a:schemeClr>
                </a:solidFill>
                <a:effectLst>
                  <a:outerShdw blurRad="38100" dist="38100" dir="2700000" algn="tl">
                    <a:srgbClr val="000000">
                      <a:alpha val="43137"/>
                    </a:srgbClr>
                  </a:outerShdw>
                </a:effectLst>
                <a:latin typeface="_PDMS_Saleem_QuranFont" pitchFamily="2" charset="-78"/>
                <a:cs typeface="_PDMS_Saleem_QuranFont" pitchFamily="2" charset="-78"/>
              </a:rPr>
              <a:t>و ما مكانة الصناعة السياحة الصينية عالمياً ؟؟؟</a:t>
            </a:r>
            <a:endParaRPr lang="ar-SA" sz="4400" b="1" dirty="0">
              <a:ln>
                <a:solidFill>
                  <a:srgbClr val="00B0F0"/>
                </a:solidFill>
              </a:ln>
              <a:solidFill>
                <a:schemeClr val="accent2">
                  <a:lumMod val="50000"/>
                </a:schemeClr>
              </a:solidFill>
            </a:endParaRPr>
          </a:p>
        </p:txBody>
      </p:sp>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599</TotalTime>
  <Words>1648</Words>
  <PresentationFormat>عرض على الشاشة (9:16)‏</PresentationFormat>
  <Paragraphs>192</Paragraphs>
  <Slides>32</Slides>
  <Notes>0</Notes>
  <HiddenSlides>0</HiddenSlides>
  <MMClips>0</MMClips>
  <ScaleCrop>false</ScaleCrop>
  <HeadingPairs>
    <vt:vector size="4" baseType="variant">
      <vt:variant>
        <vt:lpstr>سمة</vt:lpstr>
      </vt:variant>
      <vt:variant>
        <vt:i4>1</vt:i4>
      </vt:variant>
      <vt:variant>
        <vt:lpstr>عناوين الشرائح</vt:lpstr>
      </vt:variant>
      <vt:variant>
        <vt:i4>32</vt:i4>
      </vt:variant>
    </vt:vector>
  </HeadingPairs>
  <TitlesOfParts>
    <vt:vector size="33" baseType="lpstr">
      <vt:lpstr>مشربية</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benalia</cp:lastModifiedBy>
  <cp:revision>168</cp:revision>
  <dcterms:modified xsi:type="dcterms:W3CDTF">2013-02-25T18:50:17Z</dcterms:modified>
</cp:coreProperties>
</file>