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7" r:id="rId1"/>
  </p:sldMasterIdLst>
  <p:notesMasterIdLst>
    <p:notesMasterId r:id="rId66"/>
  </p:notesMasterIdLst>
  <p:handoutMasterIdLst>
    <p:handoutMasterId r:id="rId67"/>
  </p:handoutMasterIdLst>
  <p:sldIdLst>
    <p:sldId id="374" r:id="rId2"/>
    <p:sldId id="375" r:id="rId3"/>
    <p:sldId id="376" r:id="rId4"/>
    <p:sldId id="377" r:id="rId5"/>
    <p:sldId id="469" r:id="rId6"/>
    <p:sldId id="470" r:id="rId7"/>
    <p:sldId id="378" r:id="rId8"/>
    <p:sldId id="472" r:id="rId9"/>
    <p:sldId id="473" r:id="rId10"/>
    <p:sldId id="471" r:id="rId11"/>
    <p:sldId id="545" r:id="rId12"/>
    <p:sldId id="475" r:id="rId13"/>
    <p:sldId id="546" r:id="rId14"/>
    <p:sldId id="476" r:id="rId15"/>
    <p:sldId id="480" r:id="rId16"/>
    <p:sldId id="481" r:id="rId17"/>
    <p:sldId id="482" r:id="rId18"/>
    <p:sldId id="483" r:id="rId19"/>
    <p:sldId id="486" r:id="rId20"/>
    <p:sldId id="488" r:id="rId21"/>
    <p:sldId id="548" r:id="rId22"/>
    <p:sldId id="549" r:id="rId23"/>
    <p:sldId id="550" r:id="rId24"/>
    <p:sldId id="554" r:id="rId25"/>
    <p:sldId id="551" r:id="rId26"/>
    <p:sldId id="552" r:id="rId27"/>
    <p:sldId id="555" r:id="rId28"/>
    <p:sldId id="489" r:id="rId29"/>
    <p:sldId id="490" r:id="rId30"/>
    <p:sldId id="491" r:id="rId31"/>
    <p:sldId id="492" r:id="rId32"/>
    <p:sldId id="547" r:id="rId33"/>
    <p:sldId id="493" r:id="rId34"/>
    <p:sldId id="542" r:id="rId35"/>
    <p:sldId id="494" r:id="rId36"/>
    <p:sldId id="495" r:id="rId37"/>
    <p:sldId id="477" r:id="rId38"/>
    <p:sldId id="556" r:id="rId39"/>
    <p:sldId id="503" r:id="rId40"/>
    <p:sldId id="504" r:id="rId41"/>
    <p:sldId id="511" r:id="rId42"/>
    <p:sldId id="516" r:id="rId43"/>
    <p:sldId id="518" r:id="rId44"/>
    <p:sldId id="519" r:id="rId45"/>
    <p:sldId id="521" r:id="rId46"/>
    <p:sldId id="544" r:id="rId47"/>
    <p:sldId id="522" r:id="rId48"/>
    <p:sldId id="523" r:id="rId49"/>
    <p:sldId id="557" r:id="rId50"/>
    <p:sldId id="524" r:id="rId51"/>
    <p:sldId id="525" r:id="rId52"/>
    <p:sldId id="526" r:id="rId53"/>
    <p:sldId id="513" r:id="rId54"/>
    <p:sldId id="401" r:id="rId55"/>
    <p:sldId id="515" r:id="rId56"/>
    <p:sldId id="514" r:id="rId57"/>
    <p:sldId id="402" r:id="rId58"/>
    <p:sldId id="527" r:id="rId59"/>
    <p:sldId id="528" r:id="rId60"/>
    <p:sldId id="529" r:id="rId61"/>
    <p:sldId id="530" r:id="rId62"/>
    <p:sldId id="531" r:id="rId63"/>
    <p:sldId id="532" r:id="rId64"/>
    <p:sldId id="406" r:id="rId65"/>
  </p:sldIdLst>
  <p:sldSz cx="9906000" cy="6858000" type="A4"/>
  <p:notesSz cx="7010400" cy="92964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Times New Roman" pitchFamily="18"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Times New Roman" pitchFamily="18"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Times New Roman" pitchFamily="18"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Times New Roman" pitchFamily="18"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Times New Roman" pitchFamily="18" charset="0"/>
      </a:defRPr>
    </a:lvl5pPr>
    <a:lvl6pPr marL="2286000" algn="r" defTabSz="914400" rtl="1" eaLnBrk="1" latinLnBrk="0" hangingPunct="1">
      <a:defRPr kern="1200">
        <a:solidFill>
          <a:schemeClr val="tx1"/>
        </a:solidFill>
        <a:latin typeface="Arial" pitchFamily="34" charset="0"/>
        <a:ea typeface="+mn-ea"/>
        <a:cs typeface="Times New Roman" pitchFamily="18" charset="0"/>
      </a:defRPr>
    </a:lvl6pPr>
    <a:lvl7pPr marL="2743200" algn="r" defTabSz="914400" rtl="1" eaLnBrk="1" latinLnBrk="0" hangingPunct="1">
      <a:defRPr kern="1200">
        <a:solidFill>
          <a:schemeClr val="tx1"/>
        </a:solidFill>
        <a:latin typeface="Arial" pitchFamily="34" charset="0"/>
        <a:ea typeface="+mn-ea"/>
        <a:cs typeface="Times New Roman" pitchFamily="18" charset="0"/>
      </a:defRPr>
    </a:lvl7pPr>
    <a:lvl8pPr marL="3200400" algn="r" defTabSz="914400" rtl="1" eaLnBrk="1" latinLnBrk="0" hangingPunct="1">
      <a:defRPr kern="1200">
        <a:solidFill>
          <a:schemeClr val="tx1"/>
        </a:solidFill>
        <a:latin typeface="Arial" pitchFamily="34" charset="0"/>
        <a:ea typeface="+mn-ea"/>
        <a:cs typeface="Times New Roman" pitchFamily="18" charset="0"/>
      </a:defRPr>
    </a:lvl8pPr>
    <a:lvl9pPr marL="3657600" algn="r" defTabSz="914400" rtl="1" eaLnBrk="1" latinLnBrk="0" hangingPunct="1">
      <a:defRPr kern="1200">
        <a:solidFill>
          <a:schemeClr val="tx1"/>
        </a:solidFill>
        <a:latin typeface="Arial"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CC66"/>
    <a:srgbClr val="FF3300"/>
    <a:srgbClr val="339966"/>
    <a:srgbClr val="6BFB6B"/>
    <a:srgbClr val="000000"/>
    <a:srgbClr val="009C9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3682" autoAdjust="0"/>
    <p:restoredTop sz="94670" autoAdjust="0"/>
  </p:normalViewPr>
  <p:slideViewPr>
    <p:cSldViewPr>
      <p:cViewPr>
        <p:scale>
          <a:sx n="50" d="100"/>
          <a:sy n="50" d="100"/>
        </p:scale>
        <p:origin x="-948" y="-52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78" y="5352"/>
    </p:cViewPr>
  </p:sorterViewPr>
  <p:notesViewPr>
    <p:cSldViewPr>
      <p:cViewPr varScale="1">
        <p:scale>
          <a:sx n="66" d="100"/>
          <a:sy n="66" d="100"/>
        </p:scale>
        <p:origin x="-2784"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Times New Roman" pitchFamily="18" charset="0"/>
              </a:defRPr>
            </a:lvl1pPr>
          </a:lstStyle>
          <a:p>
            <a:pPr>
              <a:defRPr/>
            </a:pPr>
            <a:endParaRPr lang="en-US"/>
          </a:p>
        </p:txBody>
      </p:sp>
      <p:sp>
        <p:nvSpPr>
          <p:cNvPr id="686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Times New Roman" pitchFamily="18" charset="0"/>
              </a:defRPr>
            </a:lvl1pPr>
          </a:lstStyle>
          <a:p>
            <a:pPr>
              <a:defRPr/>
            </a:pPr>
            <a:endParaRPr lang="en-US"/>
          </a:p>
        </p:txBody>
      </p:sp>
      <p:sp>
        <p:nvSpPr>
          <p:cNvPr id="686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Times New Roman" pitchFamily="18" charset="0"/>
              </a:defRPr>
            </a:lvl1pPr>
          </a:lstStyle>
          <a:p>
            <a:pPr>
              <a:defRPr/>
            </a:pPr>
            <a:endParaRPr lang="en-US"/>
          </a:p>
        </p:txBody>
      </p:sp>
      <p:sp>
        <p:nvSpPr>
          <p:cNvPr id="686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Times New Roman" pitchFamily="18" charset="0"/>
              </a:defRPr>
            </a:lvl1pPr>
          </a:lstStyle>
          <a:p>
            <a:pPr>
              <a:defRPr/>
            </a:pPr>
            <a:fld id="{A475CDBD-0FB5-4029-B88F-8C70A39CCD40}" type="slidenum">
              <a:rPr lang="ar-SA"/>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Times New Roman" pitchFamily="18" charset="0"/>
              </a:defRPr>
            </a:lvl1pPr>
          </a:lstStyle>
          <a:p>
            <a:pPr>
              <a:defRPr/>
            </a:pPr>
            <a:endParaRPr lang="en-US"/>
          </a:p>
        </p:txBody>
      </p:sp>
      <p:sp>
        <p:nvSpPr>
          <p:cNvPr id="6758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Times New Roman" pitchFamily="18" charset="0"/>
              </a:defRPr>
            </a:lvl1pPr>
          </a:lstStyle>
          <a:p>
            <a:pPr>
              <a:defRPr/>
            </a:pPr>
            <a:endParaRPr lang="en-US"/>
          </a:p>
        </p:txBody>
      </p:sp>
      <p:sp>
        <p:nvSpPr>
          <p:cNvPr id="69636" name="Rectangle 4"/>
          <p:cNvSpPr>
            <a:spLocks noRot="1" noChangeArrowheads="1" noTextEdit="1"/>
          </p:cNvSpPr>
          <p:nvPr>
            <p:ph type="sldImg" idx="2"/>
          </p:nvPr>
        </p:nvSpPr>
        <p:spPr bwMode="auto">
          <a:xfrm>
            <a:off x="987425" y="696913"/>
            <a:ext cx="5035550" cy="348615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759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Times New Roman" pitchFamily="18" charset="0"/>
              </a:defRPr>
            </a:lvl1pPr>
          </a:lstStyle>
          <a:p>
            <a:pPr>
              <a:defRPr/>
            </a:pPr>
            <a:endParaRPr lang="en-US"/>
          </a:p>
        </p:txBody>
      </p:sp>
      <p:sp>
        <p:nvSpPr>
          <p:cNvPr id="6759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Times New Roman" pitchFamily="18" charset="0"/>
              </a:defRPr>
            </a:lvl1pPr>
          </a:lstStyle>
          <a:p>
            <a:pPr>
              <a:defRPr/>
            </a:pPr>
            <a:fld id="{8E509215-B9AE-4D30-BF68-2D9DAE50D9C0}"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ar-J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BCBCA97B-A6C2-4CC7-80B5-8082E5DFF154}" type="slidenum">
              <a:rPr lang="ar-SA" smtClean="0"/>
              <a:pPr/>
              <a:t>6</a:t>
            </a:fld>
            <a:endParaRPr lang="en-US" smtClean="0"/>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xfrm>
            <a:off x="935038" y="4416425"/>
            <a:ext cx="5140325" cy="4183063"/>
          </a:xfrm>
          <a:noFill/>
          <a:ln/>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5CBDA28-0360-4409-8733-976EA65FE64B}" type="slidenum">
              <a:rPr lang="ar-SA" smtClean="0"/>
              <a:pPr/>
              <a:t>15</a:t>
            </a:fld>
            <a:endParaRPr lang="en-US" smtClean="0"/>
          </a:p>
        </p:txBody>
      </p:sp>
      <p:sp>
        <p:nvSpPr>
          <p:cNvPr id="72707" name="Rectangle 2"/>
          <p:cNvSpPr>
            <a:spLocks noRot="1" noChangeArrowheads="1" noTextEdit="1"/>
          </p:cNvSpPr>
          <p:nvPr>
            <p:ph type="sldImg"/>
          </p:nvPr>
        </p:nvSpPr>
        <p:spPr>
          <a:xfrm>
            <a:off x="990600" y="698500"/>
            <a:ext cx="5030788" cy="3484563"/>
          </a:xfrm>
          <a:ln/>
        </p:spPr>
      </p:sp>
      <p:sp>
        <p:nvSpPr>
          <p:cNvPr id="72708" name="Rectangle 3"/>
          <p:cNvSpPr>
            <a:spLocks noGrp="1" noChangeArrowheads="1"/>
          </p:cNvSpPr>
          <p:nvPr>
            <p:ph type="body" idx="1"/>
          </p:nvPr>
        </p:nvSpPr>
        <p:spPr>
          <a:xfrm>
            <a:off x="935038" y="4416425"/>
            <a:ext cx="5140325" cy="4181475"/>
          </a:xfrm>
          <a:noFill/>
          <a:ln/>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489FA452-29F6-4AB0-A6A7-21FF2EFCE8CD}" type="slidenum">
              <a:rPr lang="ar-SA" smtClean="0"/>
              <a:pPr/>
              <a:t>16</a:t>
            </a:fld>
            <a:endParaRPr lang="en-US" smtClean="0"/>
          </a:p>
        </p:txBody>
      </p:sp>
      <p:sp>
        <p:nvSpPr>
          <p:cNvPr id="73731" name="Rectangle 2"/>
          <p:cNvSpPr>
            <a:spLocks noRot="1" noChangeArrowheads="1" noTextEdit="1"/>
          </p:cNvSpPr>
          <p:nvPr>
            <p:ph type="sldImg"/>
          </p:nvPr>
        </p:nvSpPr>
        <p:spPr>
          <a:xfrm>
            <a:off x="990600" y="698500"/>
            <a:ext cx="5030788" cy="3484563"/>
          </a:xfrm>
          <a:ln/>
        </p:spPr>
      </p:sp>
      <p:sp>
        <p:nvSpPr>
          <p:cNvPr id="73732" name="Rectangle 3"/>
          <p:cNvSpPr>
            <a:spLocks noGrp="1" noChangeArrowheads="1"/>
          </p:cNvSpPr>
          <p:nvPr>
            <p:ph type="body" idx="1"/>
          </p:nvPr>
        </p:nvSpPr>
        <p:spPr>
          <a:xfrm>
            <a:off x="935038" y="4416425"/>
            <a:ext cx="5140325" cy="4181475"/>
          </a:xfrm>
          <a:noFill/>
          <a:ln/>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346653DD-1485-4822-AC04-BBA61EE0C579}" type="slidenum">
              <a:rPr lang="ar-SA" smtClean="0"/>
              <a:pPr/>
              <a:t>39</a:t>
            </a:fld>
            <a:endParaRPr lang="en-US" smtClean="0"/>
          </a:p>
        </p:txBody>
      </p:sp>
      <p:sp>
        <p:nvSpPr>
          <p:cNvPr id="74755" name="Rectangle 2"/>
          <p:cNvSpPr>
            <a:spLocks noRot="1" noChangeArrowheads="1" noTextEdit="1"/>
          </p:cNvSpPr>
          <p:nvPr>
            <p:ph type="sldImg"/>
          </p:nvPr>
        </p:nvSpPr>
        <p:spPr>
          <a:xfrm>
            <a:off x="990600" y="698500"/>
            <a:ext cx="5030788" cy="3484563"/>
          </a:xfrm>
          <a:ln/>
        </p:spPr>
      </p:sp>
      <p:sp>
        <p:nvSpPr>
          <p:cNvPr id="74756" name="Rectangle 3"/>
          <p:cNvSpPr>
            <a:spLocks noGrp="1" noChangeArrowheads="1"/>
          </p:cNvSpPr>
          <p:nvPr>
            <p:ph type="body" idx="1"/>
          </p:nvPr>
        </p:nvSpPr>
        <p:spPr>
          <a:xfrm>
            <a:off x="935038" y="4416425"/>
            <a:ext cx="5140325" cy="4181475"/>
          </a:xfrm>
          <a:noFill/>
          <a:ln/>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F3D80F93-B6D5-4D60-BB55-9E22261D003E}" type="slidenum">
              <a:rPr lang="ar-SA" smtClean="0"/>
              <a:pPr/>
              <a:t>40</a:t>
            </a:fld>
            <a:endParaRPr lang="en-US" smtClean="0"/>
          </a:p>
        </p:txBody>
      </p:sp>
      <p:sp>
        <p:nvSpPr>
          <p:cNvPr id="75779" name="Rectangle 2"/>
          <p:cNvSpPr>
            <a:spLocks noRot="1" noChangeArrowheads="1" noTextEdit="1"/>
          </p:cNvSpPr>
          <p:nvPr>
            <p:ph type="sldImg"/>
          </p:nvPr>
        </p:nvSpPr>
        <p:spPr>
          <a:xfrm>
            <a:off x="990600" y="698500"/>
            <a:ext cx="5030788" cy="3484563"/>
          </a:xfrm>
          <a:ln/>
        </p:spPr>
      </p:sp>
      <p:sp>
        <p:nvSpPr>
          <p:cNvPr id="75780" name="Rectangle 3"/>
          <p:cNvSpPr>
            <a:spLocks noGrp="1" noChangeArrowheads="1"/>
          </p:cNvSpPr>
          <p:nvPr>
            <p:ph type="body" idx="1"/>
          </p:nvPr>
        </p:nvSpPr>
        <p:spPr>
          <a:xfrm>
            <a:off x="935038" y="4416425"/>
            <a:ext cx="5140325" cy="4181475"/>
          </a:xfrm>
          <a:noFill/>
          <a:ln/>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EFEAA17-2F81-44C4-BD37-F0F351A3B0DA}" type="slidenum">
              <a:rPr lang="ar-SA" smtClean="0"/>
              <a:pPr/>
              <a:t>41</a:t>
            </a:fld>
            <a:endParaRPr lang="en-US" smtClean="0"/>
          </a:p>
        </p:txBody>
      </p:sp>
      <p:sp>
        <p:nvSpPr>
          <p:cNvPr id="76803" name="Rectangle 2"/>
          <p:cNvSpPr>
            <a:spLocks noRot="1" noChangeArrowheads="1" noTextEdit="1"/>
          </p:cNvSpPr>
          <p:nvPr>
            <p:ph type="sldImg"/>
          </p:nvPr>
        </p:nvSpPr>
        <p:spPr>
          <a:xfrm>
            <a:off x="990600" y="698500"/>
            <a:ext cx="5030788" cy="3484563"/>
          </a:xfrm>
          <a:ln/>
        </p:spPr>
      </p:sp>
      <p:sp>
        <p:nvSpPr>
          <p:cNvPr id="76804" name="Rectangle 3"/>
          <p:cNvSpPr>
            <a:spLocks noGrp="1" noChangeArrowheads="1"/>
          </p:cNvSpPr>
          <p:nvPr>
            <p:ph type="body" idx="1"/>
          </p:nvPr>
        </p:nvSpPr>
        <p:spPr>
          <a:xfrm>
            <a:off x="935038" y="4416425"/>
            <a:ext cx="5140325" cy="4181475"/>
          </a:xfrm>
          <a:noFill/>
          <a:ln/>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7"/>
          <p:cNvSpPr>
            <a:spLocks noGrp="1"/>
          </p:cNvSpPr>
          <p:nvPr>
            <p:ph type="sldNum" sz="quarter" idx="10"/>
          </p:nvPr>
        </p:nvSpPr>
        <p:spPr/>
        <p:txBody>
          <a:bodyPr/>
          <a:lstStyle>
            <a:lvl1pPr>
              <a:defRPr/>
            </a:lvl1pPr>
          </a:lstStyle>
          <a:p>
            <a:pPr>
              <a:defRPr/>
            </a:pPr>
            <a:r>
              <a:rPr lang="en-US"/>
              <a:t>(</a:t>
            </a:r>
            <a:r>
              <a:rPr lang="ar-JO"/>
              <a:t>  </a:t>
            </a:r>
            <a:fld id="{2DBE6451-C428-4713-99E4-A26B38B9278B}" type="slidenum">
              <a:rPr lang="ar-JO"/>
              <a:pPr>
                <a:defRPr/>
              </a:pPr>
              <a:t>‹#›</a:t>
            </a:fld>
            <a:r>
              <a:rPr lang="ar-JO"/>
              <a:t>  </a:t>
            </a:r>
            <a:r>
              <a:rPr lang="en-US"/>
              <a:t>)</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914402"/>
            <a:ext cx="222885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914402"/>
            <a:ext cx="652145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7"/>
          <p:cNvSpPr>
            <a:spLocks noGrp="1"/>
          </p:cNvSpPr>
          <p:nvPr>
            <p:ph type="sldNum" sz="quarter" idx="10"/>
          </p:nvPr>
        </p:nvSpPr>
        <p:spPr/>
        <p:txBody>
          <a:bodyPr/>
          <a:lstStyle>
            <a:lvl1pPr>
              <a:defRPr/>
            </a:lvl1pPr>
          </a:lstStyle>
          <a:p>
            <a:pPr>
              <a:defRPr/>
            </a:pPr>
            <a:r>
              <a:rPr lang="en-US"/>
              <a:t>(</a:t>
            </a:r>
            <a:r>
              <a:rPr lang="ar-JO"/>
              <a:t>  </a:t>
            </a:r>
            <a:fld id="{531C4729-234C-4E91-A3E8-9F87576999AB}" type="slidenum">
              <a:rPr lang="ar-JO"/>
              <a:pPr>
                <a:defRPr/>
              </a:pPr>
              <a:t>‹#›</a:t>
            </a:fld>
            <a:r>
              <a:rPr lang="ar-JO"/>
              <a:t>  </a:t>
            </a:r>
            <a:r>
              <a:rPr lang="en-US"/>
              <a:t>)</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16"/>
          <p:cNvSpPr>
            <a:spLocks/>
          </p:cNvSpPr>
          <p:nvPr/>
        </p:nvSpPr>
        <p:spPr bwMode="auto">
          <a:xfrm>
            <a:off x="-11113" y="-7938"/>
            <a:ext cx="9928226"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5" name="Freeform 18"/>
          <p:cNvSpPr>
            <a:spLocks/>
          </p:cNvSpPr>
          <p:nvPr/>
        </p:nvSpPr>
        <p:spPr bwMode="auto">
          <a:xfrm>
            <a:off x="4746625" y="-7938"/>
            <a:ext cx="5159375"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grpSp>
        <p:nvGrpSpPr>
          <p:cNvPr id="6" name="Group 1"/>
          <p:cNvGrpSpPr>
            <a:grpSpLocks/>
          </p:cNvGrpSpPr>
          <p:nvPr/>
        </p:nvGrpSpPr>
        <p:grpSpPr bwMode="auto">
          <a:xfrm>
            <a:off x="-20638" y="203200"/>
            <a:ext cx="9945688" cy="647700"/>
            <a:chOff x="-19045" y="216550"/>
            <a:chExt cx="9180548" cy="649224"/>
          </a:xfrm>
        </p:grpSpPr>
        <p:sp>
          <p:nvSpPr>
            <p:cNvPr id="7" name="Freeform 20"/>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8" name="Freeform 21"/>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
        <p:nvSpPr>
          <p:cNvPr id="9" name="Rectangle 24"/>
          <p:cNvSpPr>
            <a:spLocks noChangeArrowheads="1"/>
          </p:cNvSpPr>
          <p:nvPr userDrawn="1"/>
        </p:nvSpPr>
        <p:spPr bwMode="auto">
          <a:xfrm>
            <a:off x="2286000" y="2986088"/>
            <a:ext cx="9906000" cy="0"/>
          </a:xfrm>
          <a:prstGeom prst="rect">
            <a:avLst/>
          </a:prstGeom>
          <a:noFill/>
          <a:ln w="9525">
            <a:noFill/>
            <a:miter lim="800000"/>
            <a:headEnd/>
            <a:tailEnd/>
          </a:ln>
          <a:effectLst/>
        </p:spPr>
        <p:txBody>
          <a:bodyPr>
            <a:spAutoFit/>
          </a:bodyPr>
          <a:lstStyle/>
          <a:p>
            <a:pPr>
              <a:defRPr/>
            </a:pPr>
            <a:endParaRPr lang="ar-JO"/>
          </a:p>
        </p:txBody>
      </p:sp>
      <p:sp>
        <p:nvSpPr>
          <p:cNvPr id="10" name="Rectangle 25"/>
          <p:cNvSpPr>
            <a:spLocks noChangeArrowheads="1"/>
          </p:cNvSpPr>
          <p:nvPr userDrawn="1"/>
        </p:nvSpPr>
        <p:spPr bwMode="auto">
          <a:xfrm>
            <a:off x="0" y="2759075"/>
            <a:ext cx="9906000" cy="852488"/>
          </a:xfrm>
          <a:prstGeom prst="rect">
            <a:avLst/>
          </a:prstGeom>
          <a:noFill/>
          <a:ln w="9525">
            <a:noFill/>
            <a:miter lim="800000"/>
            <a:headEnd/>
            <a:tailEnd/>
          </a:ln>
          <a:effectLst/>
        </p:spPr>
        <p:txBody>
          <a:bodyPr>
            <a:spAutoFit/>
          </a:bodyPr>
          <a:lstStyle/>
          <a:p>
            <a:pPr algn="ctr" rtl="1" eaLnBrk="1" hangingPunct="1">
              <a:defRPr/>
            </a:pPr>
            <a:endParaRPr lang="ar-JO" sz="1200"/>
          </a:p>
          <a:p>
            <a:pPr algn="ctr" rtl="1">
              <a:defRPr/>
            </a:pPr>
            <a:r>
              <a:rPr lang="ar-JO" sz="1400">
                <a:latin typeface="Times New Roman"/>
              </a:rPr>
              <a:t> </a:t>
            </a:r>
            <a:endParaRPr lang="ar-JO" sz="1200"/>
          </a:p>
          <a:p>
            <a:pPr>
              <a:defRPr/>
            </a:pPr>
            <a:endParaRPr lang="ar-JO" sz="2400">
              <a:latin typeface="Times New Roman" pitchFamily="18" charset="0"/>
            </a:endParaRPr>
          </a:p>
        </p:txBody>
      </p:sp>
      <p:sp>
        <p:nvSpPr>
          <p:cNvPr id="11" name="Rectangle 26"/>
          <p:cNvSpPr>
            <a:spLocks noChangeArrowheads="1"/>
          </p:cNvSpPr>
          <p:nvPr userDrawn="1"/>
        </p:nvSpPr>
        <p:spPr bwMode="auto">
          <a:xfrm>
            <a:off x="660400" y="0"/>
            <a:ext cx="4943475" cy="519113"/>
          </a:xfrm>
          <a:prstGeom prst="rect">
            <a:avLst/>
          </a:prstGeom>
          <a:noFill/>
          <a:ln w="9525">
            <a:noFill/>
            <a:miter lim="800000"/>
            <a:headEnd/>
            <a:tailEnd/>
          </a:ln>
          <a:effectLst/>
        </p:spPr>
        <p:txBody>
          <a:bodyPr>
            <a:spAutoFit/>
          </a:bodyPr>
          <a:lstStyle/>
          <a:p>
            <a:pPr rtl="1" eaLnBrk="1" hangingPunct="1">
              <a:spcBef>
                <a:spcPct val="50000"/>
              </a:spcBef>
              <a:defRPr/>
            </a:pPr>
            <a:endParaRPr lang="ar-JO" sz="2800" b="1">
              <a:latin typeface="Tahoma" pitchFamily="34" charset="0"/>
              <a:cs typeface="Monotype Koufi" pitchFamily="2" charset="-78"/>
            </a:endParaRPr>
          </a:p>
        </p:txBody>
      </p:sp>
      <p:sp>
        <p:nvSpPr>
          <p:cNvPr id="2" name="Title 1"/>
          <p:cNvSpPr>
            <a:spLocks noGrp="1"/>
          </p:cNvSpPr>
          <p:nvPr>
            <p:ph type="title"/>
          </p:nvPr>
        </p:nvSpPr>
        <p:spPr>
          <a:xfrm>
            <a:off x="574548" y="1316736"/>
            <a:ext cx="84201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74548" y="2704664"/>
            <a:ext cx="84201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2" name="Date Placeholder 3"/>
          <p:cNvSpPr>
            <a:spLocks noGrp="1"/>
          </p:cNvSpPr>
          <p:nvPr>
            <p:ph type="dt" sz="half" idx="10"/>
          </p:nvPr>
        </p:nvSpPr>
        <p:spPr>
          <a:xfrm>
            <a:off x="495300" y="6356350"/>
            <a:ext cx="2311400" cy="365125"/>
          </a:xfrm>
          <a:prstGeom prst="rect">
            <a:avLst/>
          </a:prstGeom>
        </p:spPr>
        <p:txBody>
          <a:bodyPr vert="horz" lIns="0" tIns="0" rIns="0" bIns="0" anchor="b"/>
          <a:lstStyle>
            <a:lvl1pPr eaLnBrk="1" hangingPunct="1">
              <a:defRPr sz="1200">
                <a:solidFill>
                  <a:schemeClr val="tx2">
                    <a:shade val="90000"/>
                  </a:schemeClr>
                </a:solidFill>
              </a:defRPr>
            </a:lvl1pPr>
          </a:lstStyle>
          <a:p>
            <a:pPr>
              <a:defRPr/>
            </a:pPr>
            <a:fld id="{7D39066C-97E7-42C3-946C-B7D05AA08866}" type="datetime1">
              <a:rPr lang="en-US"/>
              <a:pPr>
                <a:defRPr/>
              </a:pPr>
              <a:t>1/15/2003</a:t>
            </a:fld>
            <a:endParaRPr lang="en-US"/>
          </a:p>
        </p:txBody>
      </p:sp>
      <p:sp>
        <p:nvSpPr>
          <p:cNvPr id="13" name="Footer Placeholder 4"/>
          <p:cNvSpPr>
            <a:spLocks noGrp="1"/>
          </p:cNvSpPr>
          <p:nvPr>
            <p:ph type="ftr" sz="quarter" idx="11"/>
          </p:nvPr>
        </p:nvSpPr>
        <p:spPr>
          <a:xfrm>
            <a:off x="2889250" y="6356350"/>
            <a:ext cx="36322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D1EAEE"/>
                </a:solidFill>
              </a:defRPr>
            </a:lvl1pPr>
          </a:lstStyle>
          <a:p>
            <a:pPr>
              <a:defRPr/>
            </a:pPr>
            <a:endParaRPr lang="en-US"/>
          </a:p>
        </p:txBody>
      </p:sp>
      <p:sp>
        <p:nvSpPr>
          <p:cNvPr id="14" name="Slide Number Placeholder 5"/>
          <p:cNvSpPr>
            <a:spLocks noGrp="1"/>
          </p:cNvSpPr>
          <p:nvPr>
            <p:ph type="sldNum" sz="quarter" idx="12"/>
          </p:nvPr>
        </p:nvSpPr>
        <p:spPr>
          <a:xfrm>
            <a:off x="8585200" y="6356350"/>
            <a:ext cx="825500" cy="365125"/>
          </a:xfrm>
        </p:spPr>
        <p:txBody>
          <a:bodyPr/>
          <a:lstStyle>
            <a:lvl1pPr algn="r">
              <a:defRPr>
                <a:solidFill>
                  <a:schemeClr val="tx2">
                    <a:shade val="90000"/>
                  </a:schemeClr>
                </a:solidFill>
              </a:defRPr>
            </a:lvl1pPr>
          </a:lstStyle>
          <a:p>
            <a:pPr>
              <a:defRPr/>
            </a:pPr>
            <a:r>
              <a:rPr lang="en-US"/>
              <a:t>(</a:t>
            </a:r>
            <a:r>
              <a:rPr lang="ar-JO"/>
              <a:t>  </a:t>
            </a:r>
            <a:fld id="{92BA73F7-99FC-42B5-9EF9-F29887820975}" type="slidenum">
              <a:rPr lang="ar-JO"/>
              <a:pPr>
                <a:defRPr/>
              </a:pPr>
              <a:t>‹#›</a:t>
            </a:fld>
            <a:r>
              <a:rPr lang="ar-JO"/>
              <a:t>  </a:t>
            </a:r>
            <a:r>
              <a:rPr lang="en-US"/>
              <a:t>)</a:t>
            </a: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15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920085"/>
            <a:ext cx="437515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920085"/>
            <a:ext cx="437515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7"/>
          <p:cNvSpPr>
            <a:spLocks noGrp="1"/>
          </p:cNvSpPr>
          <p:nvPr>
            <p:ph type="sldNum" sz="quarter" idx="10"/>
          </p:nvPr>
        </p:nvSpPr>
        <p:spPr/>
        <p:txBody>
          <a:bodyPr/>
          <a:lstStyle>
            <a:lvl1pPr>
              <a:defRPr/>
            </a:lvl1pPr>
          </a:lstStyle>
          <a:p>
            <a:pPr>
              <a:defRPr/>
            </a:pPr>
            <a:r>
              <a:rPr lang="en-US"/>
              <a:t>(</a:t>
            </a:r>
            <a:r>
              <a:rPr lang="ar-JO"/>
              <a:t>  </a:t>
            </a:r>
            <a:fld id="{07824B27-CEFE-4EC7-89E8-A76F41C229E5}" type="slidenum">
              <a:rPr lang="ar-JO"/>
              <a:pPr>
                <a:defRPr/>
              </a:pPr>
              <a:t>‹#›</a:t>
            </a:fld>
            <a:r>
              <a:rPr lang="ar-JO"/>
              <a:t>  </a:t>
            </a:r>
            <a:r>
              <a:rPr lang="en-US"/>
              <a:t>)</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855248"/>
            <a:ext cx="4376870"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5032111" y="1859758"/>
            <a:ext cx="4378590"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95300" y="2514600"/>
            <a:ext cx="4376870"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032111" y="2514600"/>
            <a:ext cx="4378590"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17"/>
          <p:cNvSpPr>
            <a:spLocks noGrp="1"/>
          </p:cNvSpPr>
          <p:nvPr>
            <p:ph type="sldNum" sz="quarter" idx="10"/>
          </p:nvPr>
        </p:nvSpPr>
        <p:spPr/>
        <p:txBody>
          <a:bodyPr/>
          <a:lstStyle>
            <a:lvl1pPr>
              <a:defRPr/>
            </a:lvl1pPr>
          </a:lstStyle>
          <a:p>
            <a:pPr>
              <a:defRPr/>
            </a:pPr>
            <a:r>
              <a:rPr lang="en-US"/>
              <a:t>(</a:t>
            </a:r>
            <a:r>
              <a:rPr lang="ar-JO"/>
              <a:t>  </a:t>
            </a:r>
            <a:fld id="{148A7E79-79FD-4140-BCD1-BE96067D3B9A}" type="slidenum">
              <a:rPr lang="ar-JO"/>
              <a:pPr>
                <a:defRPr/>
              </a:pPr>
              <a:t>‹#›</a:t>
            </a:fld>
            <a:r>
              <a:rPr lang="ar-JO"/>
              <a:t>  </a:t>
            </a:r>
            <a:r>
              <a:rPr lang="en-US"/>
              <a:t>)</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9795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Slide Number Placeholder 17"/>
          <p:cNvSpPr>
            <a:spLocks noGrp="1"/>
          </p:cNvSpPr>
          <p:nvPr>
            <p:ph type="sldNum" sz="quarter" idx="10"/>
          </p:nvPr>
        </p:nvSpPr>
        <p:spPr/>
        <p:txBody>
          <a:bodyPr/>
          <a:lstStyle>
            <a:lvl1pPr>
              <a:defRPr/>
            </a:lvl1pPr>
          </a:lstStyle>
          <a:p>
            <a:pPr>
              <a:defRPr/>
            </a:pPr>
            <a:r>
              <a:rPr lang="en-US"/>
              <a:t>(</a:t>
            </a:r>
            <a:r>
              <a:rPr lang="ar-JO"/>
              <a:t>  </a:t>
            </a:r>
            <a:fld id="{59A81E01-C8E6-4DCD-ACFF-FFB86E06E53B}" type="slidenum">
              <a:rPr lang="ar-JO"/>
              <a:pPr>
                <a:defRPr/>
              </a:pPr>
              <a:t>‹#›</a:t>
            </a:fld>
            <a:r>
              <a:rPr lang="ar-JO"/>
              <a:t>  </a:t>
            </a:r>
            <a:r>
              <a:rPr lang="en-US"/>
              <a:t>)</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7"/>
          <p:cNvSpPr>
            <a:spLocks noGrp="1"/>
          </p:cNvSpPr>
          <p:nvPr>
            <p:ph type="sldNum" sz="quarter" idx="10"/>
          </p:nvPr>
        </p:nvSpPr>
        <p:spPr/>
        <p:txBody>
          <a:bodyPr/>
          <a:lstStyle>
            <a:lvl1pPr>
              <a:defRPr/>
            </a:lvl1pPr>
          </a:lstStyle>
          <a:p>
            <a:pPr>
              <a:defRPr/>
            </a:pPr>
            <a:r>
              <a:rPr lang="en-US"/>
              <a:t>(</a:t>
            </a:r>
            <a:r>
              <a:rPr lang="ar-JO"/>
              <a:t>  </a:t>
            </a:r>
            <a:fld id="{31FB89EE-1FEB-4C55-A73B-AF475A131EF0}" type="slidenum">
              <a:rPr lang="ar-JO"/>
              <a:pPr>
                <a:defRPr/>
              </a:pPr>
              <a:t>‹#›</a:t>
            </a:fld>
            <a:r>
              <a:rPr lang="ar-JO"/>
              <a:t>  </a:t>
            </a:r>
            <a:r>
              <a:rPr lang="en-US"/>
              <a:t>)</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2950" y="514352"/>
            <a:ext cx="29718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742950" y="1676400"/>
            <a:ext cx="29718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872971" y="1676400"/>
            <a:ext cx="5537729"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7"/>
          <p:cNvSpPr>
            <a:spLocks noGrp="1"/>
          </p:cNvSpPr>
          <p:nvPr>
            <p:ph type="sldNum" sz="quarter" idx="10"/>
          </p:nvPr>
        </p:nvSpPr>
        <p:spPr/>
        <p:txBody>
          <a:bodyPr/>
          <a:lstStyle>
            <a:lvl1pPr>
              <a:defRPr/>
            </a:lvl1pPr>
          </a:lstStyle>
          <a:p>
            <a:pPr>
              <a:defRPr/>
            </a:pPr>
            <a:r>
              <a:rPr lang="en-US"/>
              <a:t>(</a:t>
            </a:r>
            <a:r>
              <a:rPr lang="ar-JO"/>
              <a:t>  </a:t>
            </a:r>
            <a:fld id="{39ED63DB-CE76-48E0-BDC3-AABEC0511E89}" type="slidenum">
              <a:rPr lang="ar-JO"/>
              <a:pPr>
                <a:defRPr/>
              </a:pPr>
              <a:t>‹#›</a:t>
            </a:fld>
            <a:r>
              <a:rPr lang="ar-JO"/>
              <a:t>  </a:t>
            </a:r>
            <a:r>
              <a:rPr lang="en-US"/>
              <a:t>)</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6"/>
          <p:cNvSpPr>
            <a:spLocks noChangeArrowheads="1"/>
          </p:cNvSpPr>
          <p:nvPr/>
        </p:nvSpPr>
        <p:spPr bwMode="auto">
          <a:xfrm rot="420000" flipV="1">
            <a:off x="3429000" y="1108075"/>
            <a:ext cx="5695950" cy="4114800"/>
          </a:xfrm>
          <a:custGeom>
            <a:avLst/>
            <a:gdLst>
              <a:gd name="T0" fmla="*/ 5695950 w 5695950"/>
              <a:gd name="T1" fmla="*/ 2057400 h 4114800"/>
              <a:gd name="T2" fmla="*/ 2847975 w 5695950"/>
              <a:gd name="T3" fmla="*/ 4114800 h 4114800"/>
              <a:gd name="T4" fmla="*/ 0 w 5695950"/>
              <a:gd name="T5" fmla="*/ 2057400 h 4114800"/>
              <a:gd name="T6" fmla="*/ 2847975 w 5695950"/>
              <a:gd name="T7" fmla="*/ 0 h 4114800"/>
              <a:gd name="T8" fmla="*/ 0 60000 65536"/>
              <a:gd name="T9" fmla="*/ 5898240 60000 65536"/>
              <a:gd name="T10" fmla="*/ 11796480 60000 65536"/>
              <a:gd name="T11" fmla="*/ 17694720 60000 65536"/>
              <a:gd name="T12" fmla="*/ 0 w 5695950"/>
              <a:gd name="T13" fmla="*/ 0 h 4114800"/>
              <a:gd name="T14" fmla="*/ 5620935 w 5695950"/>
              <a:gd name="T15" fmla="*/ 4114800 h 4114800"/>
            </a:gdLst>
            <a:ahLst/>
            <a:cxnLst>
              <a:cxn ang="T8">
                <a:pos x="T0" y="T1"/>
              </a:cxn>
              <a:cxn ang="T9">
                <a:pos x="T2" y="T3"/>
              </a:cxn>
              <a:cxn ang="T10">
                <a:pos x="T4" y="T5"/>
              </a:cxn>
              <a:cxn ang="T11">
                <a:pos x="T6" y="T7"/>
              </a:cxn>
            </a:cxnLst>
            <a:rect l="T12" t="T13" r="T14" b="T15"/>
            <a:pathLst>
              <a:path w="5695950" h="4114800">
                <a:moveTo>
                  <a:pt x="0" y="0"/>
                </a:moveTo>
                <a:lnTo>
                  <a:pt x="5545924" y="0"/>
                </a:lnTo>
                <a:lnTo>
                  <a:pt x="5695950" y="150026"/>
                </a:lnTo>
                <a:lnTo>
                  <a:pt x="5695950" y="4114800"/>
                </a:lnTo>
                <a:lnTo>
                  <a:pt x="0" y="4114800"/>
                </a:lnTo>
                <a:lnTo>
                  <a:pt x="0" y="0"/>
                </a:lnTo>
                <a:close/>
              </a:path>
            </a:pathLst>
          </a:custGeom>
          <a:solidFill>
            <a:srgbClr val="FFFFFF"/>
          </a:solidFill>
          <a:ln w="3175" cap="rnd" algn="ctr">
            <a:solidFill>
              <a:srgbClr val="C0C0C0"/>
            </a:solidFill>
            <a:miter lim="800000"/>
            <a:headEnd/>
            <a:tailEnd/>
          </a:ln>
          <a:effectLst>
            <a:outerShdw dist="38500" dir="7500041" sx="98500" sy="100079" kx="99984" algn="tl" rotWithShape="0">
              <a:srgbClr val="000000">
                <a:alpha val="25000"/>
              </a:srgbClr>
            </a:outerShdw>
          </a:effectLst>
        </p:spPr>
        <p:txBody>
          <a:bodyPr rot="10800000" anchor="ctr"/>
          <a:lstStyle/>
          <a:p>
            <a:pPr algn="ctr" eaLnBrk="1" hangingPunct="1">
              <a:defRPr/>
            </a:pPr>
            <a:endParaRPr lang="en-US">
              <a:solidFill>
                <a:schemeClr val="lt1"/>
              </a:solidFill>
              <a:latin typeface="+mn-lt"/>
              <a:cs typeface="+mn-cs"/>
            </a:endParaRPr>
          </a:p>
        </p:txBody>
      </p:sp>
      <p:sp>
        <p:nvSpPr>
          <p:cNvPr id="6" name="Right Triangle 18"/>
          <p:cNvSpPr>
            <a:spLocks noChangeArrowheads="1"/>
          </p:cNvSpPr>
          <p:nvPr/>
        </p:nvSpPr>
        <p:spPr bwMode="auto">
          <a:xfrm rot="420000" flipV="1">
            <a:off x="8670925" y="5359400"/>
            <a:ext cx="168275" cy="155575"/>
          </a:xfrm>
          <a:prstGeom prst="rtTriangle">
            <a:avLst/>
          </a:prstGeom>
          <a:solidFill>
            <a:srgbClr val="FFFFFF"/>
          </a:solidFill>
          <a:ln w="12700" algn="ctr">
            <a:solidFill>
              <a:srgbClr val="FFFFFF"/>
            </a:solidFill>
            <a:bevel/>
            <a:headEnd/>
            <a:tailEnd/>
          </a:ln>
          <a:effectLst>
            <a:outerShdw dist="6350" dir="12899787" algn="tl" rotWithShape="0">
              <a:srgbClr val="000000">
                <a:alpha val="46999"/>
              </a:srgbClr>
            </a:outerShdw>
          </a:effectLst>
        </p:spPr>
        <p:txBody>
          <a:bodyPr rot="10800000" anchor="ctr"/>
          <a:lstStyle/>
          <a:p>
            <a:pPr algn="ctr" eaLnBrk="1" hangingPunct="1">
              <a:defRPr/>
            </a:pPr>
            <a:endParaRPr lang="en-US">
              <a:solidFill>
                <a:schemeClr val="lt1"/>
              </a:solidFill>
              <a:latin typeface="+mn-lt"/>
              <a:cs typeface="+mn-cs"/>
            </a:endParaRPr>
          </a:p>
        </p:txBody>
      </p:sp>
      <p:sp>
        <p:nvSpPr>
          <p:cNvPr id="7" name="Freeform 19"/>
          <p:cNvSpPr>
            <a:spLocks/>
          </p:cNvSpPr>
          <p:nvPr/>
        </p:nvSpPr>
        <p:spPr bwMode="auto">
          <a:xfrm flipV="1">
            <a:off x="-11113" y="5816600"/>
            <a:ext cx="9928226" cy="1041400"/>
          </a:xfrm>
          <a:custGeom>
            <a:avLst/>
            <a:gdLst>
              <a:gd name="T0" fmla="*/ 6 w 5772"/>
              <a:gd name="T1" fmla="*/ 2 h 656"/>
              <a:gd name="T2" fmla="*/ 2542 w 5772"/>
              <a:gd name="T3" fmla="*/ 0 h 656"/>
              <a:gd name="T4" fmla="*/ 4374 w 5772"/>
              <a:gd name="T5" fmla="*/ 367 h 656"/>
              <a:gd name="T6" fmla="*/ 5766 w 5772"/>
              <a:gd name="T7" fmla="*/ 55 h 656"/>
              <a:gd name="T8" fmla="*/ 5772 w 5772"/>
              <a:gd name="T9" fmla="*/ 213 h 656"/>
              <a:gd name="T10" fmla="*/ 4302 w 5772"/>
              <a:gd name="T11" fmla="*/ 439 h 656"/>
              <a:gd name="T12" fmla="*/ 1488 w 5772"/>
              <a:gd name="T13" fmla="*/ 201 h 656"/>
              <a:gd name="T14" fmla="*/ 0 w 5772"/>
              <a:gd name="T15" fmla="*/ 656 h 656"/>
              <a:gd name="T16" fmla="*/ 6 w 5772"/>
              <a:gd name="T17" fmla="*/ 2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9AF">
                  <a:alpha val="45000"/>
                </a:srgbClr>
              </a:gs>
              <a:gs pos="100000">
                <a:srgbClr val="00EBF8">
                  <a:alpha val="54999"/>
                </a:srgbClr>
              </a:gs>
            </a:gsLst>
            <a:lin ang="5400000" scaled="1"/>
          </a:gradFill>
          <a:ln w="9525" algn="ctr">
            <a:noFill/>
            <a:round/>
            <a:headEnd/>
            <a:tailEnd/>
          </a:ln>
        </p:spPr>
        <p:txBody>
          <a:bodyPr rot="10800000"/>
          <a:lstStyle/>
          <a:p>
            <a:pPr eaLnBrk="1" hangingPunct="1">
              <a:defRPr/>
            </a:pPr>
            <a:endParaRPr lang="en-US">
              <a:latin typeface="+mn-lt"/>
              <a:cs typeface="+mn-cs"/>
            </a:endParaRPr>
          </a:p>
        </p:txBody>
      </p:sp>
      <p:sp>
        <p:nvSpPr>
          <p:cNvPr id="8" name="Freeform 20"/>
          <p:cNvSpPr>
            <a:spLocks/>
          </p:cNvSpPr>
          <p:nvPr/>
        </p:nvSpPr>
        <p:spPr bwMode="auto">
          <a:xfrm flipV="1">
            <a:off x="4746625" y="6219825"/>
            <a:ext cx="5159375" cy="638175"/>
          </a:xfrm>
          <a:custGeom>
            <a:avLst/>
            <a:gdLst>
              <a:gd name="T0" fmla="*/ 0 w 3000"/>
              <a:gd name="T1" fmla="*/ 0 h 595"/>
              <a:gd name="T2" fmla="*/ 1668 w 3000"/>
              <a:gd name="T3" fmla="*/ 564 h 595"/>
              <a:gd name="T4" fmla="*/ 3000 w 3000"/>
              <a:gd name="T5" fmla="*/ 186 h 595"/>
              <a:gd name="T6" fmla="*/ 3000 w 3000"/>
              <a:gd name="T7" fmla="*/ 6 h 595"/>
              <a:gd name="T8" fmla="*/ 0 w 3000"/>
              <a:gd name="T9" fmla="*/ 0 h 595"/>
              <a:gd name="T10" fmla="*/ 0 60000 65536"/>
              <a:gd name="T11" fmla="*/ 0 60000 65536"/>
              <a:gd name="T12" fmla="*/ 0 60000 65536"/>
              <a:gd name="T13" fmla="*/ 0 60000 65536"/>
              <a:gd name="T14" fmla="*/ 0 60000 65536"/>
              <a:gd name="T15" fmla="*/ 0 w 3000"/>
              <a:gd name="T16" fmla="*/ 0 h 595"/>
              <a:gd name="T17" fmla="*/ 3000 w 3000"/>
              <a:gd name="T18" fmla="*/ 595 h 595"/>
            </a:gdLst>
            <a:ahLst/>
            <a:cxnLst>
              <a:cxn ang="T10">
                <a:pos x="T0" y="T1"/>
              </a:cxn>
              <a:cxn ang="T11">
                <a:pos x="T2" y="T3"/>
              </a:cxn>
              <a:cxn ang="T12">
                <a:pos x="T4" y="T5"/>
              </a:cxn>
              <a:cxn ang="T13">
                <a:pos x="T6" y="T7"/>
              </a:cxn>
              <a:cxn ang="T14">
                <a:pos x="T8" y="T9"/>
              </a:cxn>
            </a:cxnLst>
            <a:rect l="T15" t="T16" r="T17" b="T18"/>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w="9525" algn="ctr">
            <a:noFill/>
            <a:round/>
            <a:headEnd/>
            <a:tailEnd/>
          </a:ln>
        </p:spPr>
        <p:txBody>
          <a:bodyPr rot="10800000"/>
          <a:lstStyle/>
          <a:p>
            <a:pPr eaLnBrk="1" hangingPunct="1">
              <a:defRPr/>
            </a:pPr>
            <a:endParaRPr lang="en-US">
              <a:latin typeface="+mn-lt"/>
              <a:cs typeface="+mn-cs"/>
            </a:endParaRPr>
          </a:p>
        </p:txBody>
      </p:sp>
      <p:sp>
        <p:nvSpPr>
          <p:cNvPr id="2" name="Title 1"/>
          <p:cNvSpPr>
            <a:spLocks noGrp="1"/>
          </p:cNvSpPr>
          <p:nvPr>
            <p:ph type="title"/>
          </p:nvPr>
        </p:nvSpPr>
        <p:spPr>
          <a:xfrm>
            <a:off x="660400" y="1176997"/>
            <a:ext cx="2397252"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60400" y="2828785"/>
            <a:ext cx="239395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776276" y="1199517"/>
            <a:ext cx="500253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a:xfrm>
            <a:off x="495300" y="6356350"/>
            <a:ext cx="2311400" cy="365125"/>
          </a:xfrm>
          <a:prstGeom prst="rect">
            <a:avLst/>
          </a:prstGeom>
        </p:spPr>
        <p:txBody>
          <a:bodyPr vert="horz" lIns="0" tIns="0" rIns="0" bIns="0" anchor="b"/>
          <a:lstStyle>
            <a:lvl1pPr eaLnBrk="1" hangingPunct="1">
              <a:defRPr sz="1200">
                <a:solidFill>
                  <a:schemeClr val="tx2">
                    <a:shade val="90000"/>
                  </a:schemeClr>
                </a:solidFill>
              </a:defRPr>
            </a:lvl1pPr>
          </a:lstStyle>
          <a:p>
            <a:pPr>
              <a:defRPr/>
            </a:pPr>
            <a:fld id="{DFC0667D-92FB-4817-84C9-05805A5CB424}" type="datetime1">
              <a:rPr lang="en-US"/>
              <a:pPr>
                <a:defRPr/>
              </a:pPr>
              <a:t>1/15/2003</a:t>
            </a:fld>
            <a:endParaRPr lang="en-US"/>
          </a:p>
        </p:txBody>
      </p:sp>
      <p:sp>
        <p:nvSpPr>
          <p:cNvPr id="10" name="Footer Placeholder 5"/>
          <p:cNvSpPr>
            <a:spLocks noGrp="1"/>
          </p:cNvSpPr>
          <p:nvPr>
            <p:ph type="ftr" sz="quarter" idx="11"/>
          </p:nvPr>
        </p:nvSpPr>
        <p:spPr>
          <a:xfrm>
            <a:off x="2889250" y="6356350"/>
            <a:ext cx="36322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defRPr>
            </a:lvl1pPr>
          </a:lstStyle>
          <a:p>
            <a:pPr>
              <a:defRPr/>
            </a:pPr>
            <a:endParaRPr lang="en-US"/>
          </a:p>
        </p:txBody>
      </p:sp>
      <p:sp>
        <p:nvSpPr>
          <p:cNvPr id="11" name="Slide Number Placeholder 6"/>
          <p:cNvSpPr>
            <a:spLocks noGrp="1"/>
          </p:cNvSpPr>
          <p:nvPr>
            <p:ph type="sldNum" sz="quarter" idx="12"/>
          </p:nvPr>
        </p:nvSpPr>
        <p:spPr>
          <a:xfrm>
            <a:off x="8750300" y="6356350"/>
            <a:ext cx="660400" cy="365125"/>
          </a:xfrm>
        </p:spPr>
        <p:txBody>
          <a:bodyPr/>
          <a:lstStyle>
            <a:lvl1pPr algn="r">
              <a:defRPr>
                <a:solidFill>
                  <a:schemeClr val="tx2">
                    <a:shade val="90000"/>
                  </a:schemeClr>
                </a:solidFill>
              </a:defRPr>
            </a:lvl1pPr>
          </a:lstStyle>
          <a:p>
            <a:pPr>
              <a:defRPr/>
            </a:pPr>
            <a:r>
              <a:rPr lang="en-US"/>
              <a:t>(</a:t>
            </a:r>
            <a:r>
              <a:rPr lang="ar-JO"/>
              <a:t>  </a:t>
            </a:r>
            <a:fld id="{FA026C9F-FE90-40A0-A2F8-DC51C812262E}" type="slidenum">
              <a:rPr lang="ar-JO"/>
              <a:pPr>
                <a:defRPr/>
              </a:pPr>
              <a:t>‹#›</a:t>
            </a:fld>
            <a:r>
              <a:rPr lang="ar-JO"/>
              <a:t>  </a:t>
            </a:r>
            <a:r>
              <a:rPr lang="en-US"/>
              <a:t>)</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7"/>
          <p:cNvSpPr>
            <a:spLocks noGrp="1"/>
          </p:cNvSpPr>
          <p:nvPr>
            <p:ph type="sldNum" sz="quarter" idx="10"/>
          </p:nvPr>
        </p:nvSpPr>
        <p:spPr/>
        <p:txBody>
          <a:bodyPr/>
          <a:lstStyle>
            <a:lvl1pPr>
              <a:defRPr/>
            </a:lvl1pPr>
          </a:lstStyle>
          <a:p>
            <a:pPr>
              <a:defRPr/>
            </a:pPr>
            <a:r>
              <a:rPr lang="en-US"/>
              <a:t>(</a:t>
            </a:r>
            <a:r>
              <a:rPr lang="ar-JO"/>
              <a:t>  </a:t>
            </a:r>
            <a:fld id="{7BFA12B0-5A73-4A69-B41F-504A23080CB0}" type="slidenum">
              <a:rPr lang="ar-JO"/>
              <a:pPr>
                <a:defRPr/>
              </a:pPr>
              <a:t>‹#›</a:t>
            </a:fld>
            <a:r>
              <a:rPr lang="ar-JO"/>
              <a:t>  </a:t>
            </a:r>
            <a:r>
              <a:rPr lang="en-US"/>
              <a:t>)</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1113" y="-7938"/>
            <a:ext cx="9928226"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Freeform 7"/>
          <p:cNvSpPr>
            <a:spLocks/>
          </p:cNvSpPr>
          <p:nvPr/>
        </p:nvSpPr>
        <p:spPr bwMode="auto">
          <a:xfrm>
            <a:off x="4746625" y="-7938"/>
            <a:ext cx="5159375"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1028" name="Title Placeholder 8"/>
          <p:cNvSpPr>
            <a:spLocks noGrp="1"/>
          </p:cNvSpPr>
          <p:nvPr>
            <p:ph type="title"/>
          </p:nvPr>
        </p:nvSpPr>
        <p:spPr bwMode="auto">
          <a:xfrm>
            <a:off x="495300" y="704850"/>
            <a:ext cx="89154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95300" y="1935163"/>
            <a:ext cx="89154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Slide Number Placeholder 17"/>
          <p:cNvSpPr>
            <a:spLocks noGrp="1"/>
          </p:cNvSpPr>
          <p:nvPr>
            <p:ph type="sldNum" sz="quarter" idx="4"/>
          </p:nvPr>
        </p:nvSpPr>
        <p:spPr>
          <a:xfrm>
            <a:off x="0" y="6248400"/>
            <a:ext cx="825500" cy="365125"/>
          </a:xfrm>
          <a:prstGeom prst="rect">
            <a:avLst/>
          </a:prstGeom>
        </p:spPr>
        <p:txBody>
          <a:bodyPr vert="horz" wrap="square" lIns="0" tIns="0" rIns="0" bIns="0" numCol="1" anchor="b" anchorCtr="0" compatLnSpc="1">
            <a:prstTxWarp prst="textNoShape">
              <a:avLst/>
            </a:prstTxWarp>
          </a:bodyPr>
          <a:lstStyle>
            <a:lvl1pPr algn="ctr" eaLnBrk="1" hangingPunct="1">
              <a:defRPr sz="1200">
                <a:solidFill>
                  <a:srgbClr val="045C75"/>
                </a:solidFill>
              </a:defRPr>
            </a:lvl1pPr>
          </a:lstStyle>
          <a:p>
            <a:pPr>
              <a:defRPr/>
            </a:pPr>
            <a:r>
              <a:rPr lang="en-US"/>
              <a:t>(</a:t>
            </a:r>
            <a:r>
              <a:rPr lang="ar-JO"/>
              <a:t>  </a:t>
            </a:r>
            <a:fld id="{3B90EF00-39CB-4B01-B838-AC028E4A555D}" type="slidenum">
              <a:rPr lang="ar-JO"/>
              <a:pPr>
                <a:defRPr/>
              </a:pPr>
              <a:t>‹#›</a:t>
            </a:fld>
            <a:r>
              <a:rPr lang="ar-JO"/>
              <a:t>  </a:t>
            </a:r>
            <a:r>
              <a:rPr lang="en-US"/>
              <a:t>)</a:t>
            </a:r>
          </a:p>
        </p:txBody>
      </p:sp>
      <p:grpSp>
        <p:nvGrpSpPr>
          <p:cNvPr id="1031" name="Group 1"/>
          <p:cNvGrpSpPr>
            <a:grpSpLocks/>
          </p:cNvGrpSpPr>
          <p:nvPr/>
        </p:nvGrpSpPr>
        <p:grpSpPr bwMode="auto">
          <a:xfrm>
            <a:off x="-20638" y="203200"/>
            <a:ext cx="9945688"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
        <p:nvSpPr>
          <p:cNvPr id="14" name="Rectangle 24"/>
          <p:cNvSpPr>
            <a:spLocks noChangeArrowheads="1"/>
          </p:cNvSpPr>
          <p:nvPr userDrawn="1"/>
        </p:nvSpPr>
        <p:spPr bwMode="auto">
          <a:xfrm>
            <a:off x="2286000" y="2940050"/>
            <a:ext cx="9906000" cy="366713"/>
          </a:xfrm>
          <a:prstGeom prst="rect">
            <a:avLst/>
          </a:prstGeom>
          <a:noFill/>
          <a:ln w="9525">
            <a:noFill/>
            <a:miter lim="800000"/>
            <a:headEnd/>
            <a:tailEnd/>
          </a:ln>
          <a:effectLst/>
        </p:spPr>
        <p:txBody>
          <a:bodyPr>
            <a:spAutoFit/>
          </a:bodyPr>
          <a:lstStyle/>
          <a:p>
            <a:pPr>
              <a:defRPr/>
            </a:pPr>
            <a:endParaRPr lang="ar-JO"/>
          </a:p>
        </p:txBody>
      </p:sp>
      <p:sp>
        <p:nvSpPr>
          <p:cNvPr id="15" name="Rectangle 25"/>
          <p:cNvSpPr>
            <a:spLocks noChangeArrowheads="1"/>
          </p:cNvSpPr>
          <p:nvPr userDrawn="1"/>
        </p:nvSpPr>
        <p:spPr bwMode="auto">
          <a:xfrm>
            <a:off x="0" y="2759075"/>
            <a:ext cx="9906000" cy="852488"/>
          </a:xfrm>
          <a:prstGeom prst="rect">
            <a:avLst/>
          </a:prstGeom>
          <a:noFill/>
          <a:ln w="9525">
            <a:noFill/>
            <a:miter lim="800000"/>
            <a:headEnd/>
            <a:tailEnd/>
          </a:ln>
          <a:effectLst/>
        </p:spPr>
        <p:txBody>
          <a:bodyPr>
            <a:spAutoFit/>
          </a:bodyPr>
          <a:lstStyle/>
          <a:p>
            <a:pPr algn="ctr" rtl="1" eaLnBrk="1" hangingPunct="1">
              <a:defRPr/>
            </a:pPr>
            <a:endParaRPr lang="ar-JO" sz="1200"/>
          </a:p>
          <a:p>
            <a:pPr algn="ctr" rtl="1">
              <a:defRPr/>
            </a:pPr>
            <a:r>
              <a:rPr lang="ar-JO" sz="1400">
                <a:latin typeface="Times New Roman"/>
              </a:rPr>
              <a:t> </a:t>
            </a:r>
            <a:endParaRPr lang="ar-JO" sz="1200"/>
          </a:p>
          <a:p>
            <a:pPr>
              <a:defRPr/>
            </a:pPr>
            <a:endParaRPr lang="ar-JO" sz="2400">
              <a:latin typeface="Times New Roman" pitchFamily="18" charset="0"/>
            </a:endParaRPr>
          </a:p>
        </p:txBody>
      </p:sp>
      <p:sp>
        <p:nvSpPr>
          <p:cNvPr id="16" name="Rectangle 26"/>
          <p:cNvSpPr>
            <a:spLocks noChangeArrowheads="1"/>
          </p:cNvSpPr>
          <p:nvPr userDrawn="1"/>
        </p:nvSpPr>
        <p:spPr bwMode="auto">
          <a:xfrm>
            <a:off x="660400" y="0"/>
            <a:ext cx="4943475" cy="519113"/>
          </a:xfrm>
          <a:prstGeom prst="rect">
            <a:avLst/>
          </a:prstGeom>
          <a:noFill/>
          <a:ln w="9525">
            <a:noFill/>
            <a:miter lim="800000"/>
            <a:headEnd/>
            <a:tailEnd/>
          </a:ln>
          <a:effectLst/>
        </p:spPr>
        <p:txBody>
          <a:bodyPr>
            <a:spAutoFit/>
          </a:bodyPr>
          <a:lstStyle/>
          <a:p>
            <a:pPr rtl="1" eaLnBrk="1" hangingPunct="1">
              <a:spcBef>
                <a:spcPct val="50000"/>
              </a:spcBef>
              <a:defRPr/>
            </a:pPr>
            <a:endParaRPr lang="ar-JO" sz="2800" b="1">
              <a:latin typeface="Tahoma" pitchFamily="34" charset="0"/>
              <a:cs typeface="Monotype Koufi" pitchFamily="2" charset="-78"/>
            </a:endParaRPr>
          </a:p>
        </p:txBody>
      </p:sp>
    </p:spTree>
  </p:cSld>
  <p:clrMap bg1="lt1" tx1="dk1" bg2="lt2" tx2="dk2" accent1="accent1" accent2="accent2" accent3="accent3" accent4="accent4" accent5="accent5" accent6="accent6" hlink="hlink" folHlink="folHlink"/>
  <p:sldLayoutIdLst>
    <p:sldLayoutId id="2147483818" r:id="rId1"/>
    <p:sldLayoutId id="2147483826" r:id="rId2"/>
    <p:sldLayoutId id="2147483819" r:id="rId3"/>
    <p:sldLayoutId id="2147483820" r:id="rId4"/>
    <p:sldLayoutId id="2147483821" r:id="rId5"/>
    <p:sldLayoutId id="2147483822" r:id="rId6"/>
    <p:sldLayoutId id="2147483823" r:id="rId7"/>
    <p:sldLayoutId id="2147483827" r:id="rId8"/>
    <p:sldLayoutId id="2147483824" r:id="rId9"/>
    <p:sldLayoutId id="2147483825" r:id="rId10"/>
  </p:sldLayoutIdLst>
  <p:transition/>
  <p:hf hdr="0" ftr="0" dt="0"/>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defRPr>
      </a:lvl2pPr>
      <a:lvl3pPr algn="l" rtl="1" eaLnBrk="0" fontAlgn="base" hangingPunct="0">
        <a:spcBef>
          <a:spcPct val="0"/>
        </a:spcBef>
        <a:spcAft>
          <a:spcPct val="0"/>
        </a:spcAft>
        <a:defRPr sz="5000">
          <a:solidFill>
            <a:schemeClr val="tx2"/>
          </a:solidFill>
          <a:latin typeface="Calibri" pitchFamily="34" charset="0"/>
        </a:defRPr>
      </a:lvl3pPr>
      <a:lvl4pPr algn="l" rtl="1" eaLnBrk="0" fontAlgn="base" hangingPunct="0">
        <a:spcBef>
          <a:spcPct val="0"/>
        </a:spcBef>
        <a:spcAft>
          <a:spcPct val="0"/>
        </a:spcAft>
        <a:defRPr sz="5000">
          <a:solidFill>
            <a:schemeClr val="tx2"/>
          </a:solidFill>
          <a:latin typeface="Calibri" pitchFamily="34" charset="0"/>
        </a:defRPr>
      </a:lvl4pPr>
      <a:lvl5pPr algn="l" rtl="1" eaLnBrk="0" fontAlgn="base" hangingPunct="0">
        <a:spcBef>
          <a:spcPct val="0"/>
        </a:spcBef>
        <a:spcAft>
          <a:spcPct val="0"/>
        </a:spcAft>
        <a:defRPr sz="5000">
          <a:solidFill>
            <a:schemeClr val="tx2"/>
          </a:solidFill>
          <a:latin typeface="Calibri" pitchFamily="34" charset="0"/>
        </a:defRPr>
      </a:lvl5pPr>
      <a:lvl6pPr marL="457200" algn="l" rtl="1" fontAlgn="base">
        <a:spcBef>
          <a:spcPct val="0"/>
        </a:spcBef>
        <a:spcAft>
          <a:spcPct val="0"/>
        </a:spcAft>
        <a:defRPr sz="5000">
          <a:solidFill>
            <a:schemeClr val="tx2"/>
          </a:solidFill>
          <a:latin typeface="Calibri" pitchFamily="34" charset="0"/>
        </a:defRPr>
      </a:lvl6pPr>
      <a:lvl7pPr marL="914400" algn="l" rtl="1" fontAlgn="base">
        <a:spcBef>
          <a:spcPct val="0"/>
        </a:spcBef>
        <a:spcAft>
          <a:spcPct val="0"/>
        </a:spcAft>
        <a:defRPr sz="5000">
          <a:solidFill>
            <a:schemeClr val="tx2"/>
          </a:solidFill>
          <a:latin typeface="Calibri" pitchFamily="34" charset="0"/>
        </a:defRPr>
      </a:lvl7pPr>
      <a:lvl8pPr marL="1371600" algn="l" rtl="1" fontAlgn="base">
        <a:spcBef>
          <a:spcPct val="0"/>
        </a:spcBef>
        <a:spcAft>
          <a:spcPct val="0"/>
        </a:spcAft>
        <a:defRPr sz="5000">
          <a:solidFill>
            <a:schemeClr val="tx2"/>
          </a:solidFill>
          <a:latin typeface="Calibri" pitchFamily="34" charset="0"/>
        </a:defRPr>
      </a:lvl8pPr>
      <a:lvl9pPr marL="1828800" algn="l" rtl="1" fontAlgn="base">
        <a:spcBef>
          <a:spcPct val="0"/>
        </a:spcBef>
        <a:spcAft>
          <a:spcPct val="0"/>
        </a:spcAft>
        <a:defRPr sz="5000">
          <a:solidFill>
            <a:schemeClr val="tx2"/>
          </a:solidFill>
          <a:latin typeface="Calibri"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body" idx="1"/>
          </p:nvPr>
        </p:nvSpPr>
        <p:spPr>
          <a:xfrm>
            <a:off x="574548" y="3748088"/>
            <a:ext cx="8420100" cy="1509712"/>
          </a:xfrm>
        </p:spPr>
        <p:txBody>
          <a:bodyPr lIns="0" rIns="18288">
            <a:noAutofit/>
          </a:bodyPr>
          <a:lstStyle/>
          <a:p>
            <a:pPr marR="45720" algn="ctr" eaLnBrk="1" fontAlgn="auto" hangingPunct="1">
              <a:spcAft>
                <a:spcPts val="0"/>
              </a:spcAft>
              <a:buClr>
                <a:schemeClr val="accent3"/>
              </a:buClr>
              <a:defRPr/>
            </a:pPr>
            <a:r>
              <a:rPr lang="ar-JO" sz="6000" b="1" u="dbl" dirty="0" smtClean="0">
                <a:ln w="18415" cmpd="sng">
                  <a:solidFill>
                    <a:schemeClr val="accent3">
                      <a:lumMod val="40000"/>
                      <a:lumOff val="60000"/>
                    </a:schemeClr>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إعداد</a:t>
            </a:r>
            <a:r>
              <a:rPr lang="ar-JO" sz="6000" b="1" dirty="0" smtClean="0">
                <a:ln w="18415" cmpd="sng">
                  <a:solidFill>
                    <a:schemeClr val="accent3">
                      <a:lumMod val="40000"/>
                      <a:lumOff val="60000"/>
                    </a:schemeClr>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 </a:t>
            </a:r>
          </a:p>
          <a:p>
            <a:pPr marR="45720" algn="ctr" eaLnBrk="1" fontAlgn="auto" hangingPunct="1">
              <a:spcAft>
                <a:spcPts val="0"/>
              </a:spcAft>
              <a:buClr>
                <a:schemeClr val="accent3"/>
              </a:buClr>
              <a:defRPr/>
            </a:pPr>
            <a:r>
              <a:rPr lang="ar-JO" sz="6600" b="1" dirty="0" smtClean="0">
                <a:ln w="18415" cmpd="sng">
                  <a:solidFill>
                    <a:schemeClr val="accent3">
                      <a:lumMod val="40000"/>
                      <a:lumOff val="60000"/>
                    </a:schemeClr>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د . حسين سعيد </a:t>
            </a:r>
            <a:endParaRPr lang="ar-JO" sz="6600" b="1" dirty="0">
              <a:ln w="18415" cmpd="sng">
                <a:solidFill>
                  <a:schemeClr val="accent3">
                    <a:lumMod val="40000"/>
                    <a:lumOff val="60000"/>
                  </a:schemeClr>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endParaRPr>
          </a:p>
        </p:txBody>
      </p:sp>
      <p:sp>
        <p:nvSpPr>
          <p:cNvPr id="161794" name="WordArt 2"/>
          <p:cNvSpPr>
            <a:spLocks noChangeArrowheads="1" noChangeShapeType="1" noTextEdit="1"/>
          </p:cNvSpPr>
          <p:nvPr/>
        </p:nvSpPr>
        <p:spPr bwMode="auto">
          <a:xfrm>
            <a:off x="330200" y="2627313"/>
            <a:ext cx="8864600" cy="2571750"/>
          </a:xfrm>
          <a:prstGeom prst="rect">
            <a:avLst/>
          </a:prstGeom>
        </p:spPr>
        <p:txBody>
          <a:bodyPr spcFirstLastPara="1" wrap="none" fromWordArt="1">
            <a:prstTxWarp prst="textArchUp">
              <a:avLst>
                <a:gd name="adj" fmla="val 11397620"/>
              </a:avLst>
            </a:prstTxWarp>
          </a:bodyPr>
          <a:lstStyle/>
          <a:p>
            <a:pPr algn="ctr"/>
            <a:endParaRPr lang="ar-SA" sz="9600" kern="10">
              <a:ln w="9525">
                <a:solidFill>
                  <a:srgbClr val="000000"/>
                </a:solidFill>
                <a:round/>
                <a:headEnd/>
                <a:tailEnd/>
              </a:ln>
              <a:solidFill>
                <a:srgbClr val="99FFCC"/>
              </a:solidFill>
              <a:cs typeface="DecoType Naskh"/>
            </a:endParaRPr>
          </a:p>
        </p:txBody>
      </p:sp>
      <p:sp>
        <p:nvSpPr>
          <p:cNvPr id="161795" name="WordArt 3"/>
          <p:cNvSpPr>
            <a:spLocks noChangeArrowheads="1" noChangeShapeType="1" noTextEdit="1"/>
          </p:cNvSpPr>
          <p:nvPr/>
        </p:nvSpPr>
        <p:spPr bwMode="auto">
          <a:xfrm>
            <a:off x="4787900" y="2471738"/>
            <a:ext cx="1651000" cy="1319212"/>
          </a:xfrm>
          <a:prstGeom prst="rect">
            <a:avLst/>
          </a:prstGeom>
        </p:spPr>
        <p:txBody>
          <a:bodyPr wrap="none" fromWordArt="1">
            <a:prstTxWarp prst="textPlain">
              <a:avLst>
                <a:gd name="adj" fmla="val 50000"/>
              </a:avLst>
            </a:prstTxWarp>
          </a:bodyPr>
          <a:lstStyle/>
          <a:p>
            <a:pPr algn="ctr"/>
            <a:endParaRPr lang="ar-SA" sz="6000" kern="10">
              <a:ln w="9525">
                <a:solidFill>
                  <a:srgbClr val="000000"/>
                </a:solidFill>
                <a:round/>
                <a:headEnd/>
                <a:tailEnd/>
              </a:ln>
              <a:solidFill>
                <a:srgbClr val="99FFCC"/>
              </a:solidFill>
              <a:cs typeface="DecoType Naskh Variants"/>
            </a:endParaRPr>
          </a:p>
        </p:txBody>
      </p:sp>
      <p:sp>
        <p:nvSpPr>
          <p:cNvPr id="161797" name="WordArt 5"/>
          <p:cNvSpPr>
            <a:spLocks noChangeArrowheads="1" noChangeShapeType="1" noTextEdit="1"/>
          </p:cNvSpPr>
          <p:nvPr/>
        </p:nvSpPr>
        <p:spPr bwMode="auto">
          <a:xfrm>
            <a:off x="3078163" y="5486400"/>
            <a:ext cx="4021137" cy="1143000"/>
          </a:xfrm>
          <a:prstGeom prst="rect">
            <a:avLst/>
          </a:prstGeom>
        </p:spPr>
        <p:txBody>
          <a:bodyPr wrap="none" fromWordArt="1">
            <a:prstTxWarp prst="textPlain">
              <a:avLst>
                <a:gd name="adj" fmla="val 50000"/>
              </a:avLst>
            </a:prstTxWarp>
          </a:bodyPr>
          <a:lstStyle/>
          <a:p>
            <a:pPr algn="ctr"/>
            <a:endParaRPr lang="ar-SA" sz="6600" kern="10">
              <a:ln w="9525">
                <a:solidFill>
                  <a:srgbClr val="000000"/>
                </a:solidFill>
                <a:round/>
                <a:headEnd/>
                <a:tailEnd/>
              </a:ln>
              <a:solidFill>
                <a:srgbClr val="FFFF99"/>
              </a:solidFill>
              <a:cs typeface="Simplified Arabic"/>
            </a:endParaRPr>
          </a:p>
        </p:txBody>
      </p:sp>
      <p:sp>
        <p:nvSpPr>
          <p:cNvPr id="9" name="Subtitle 2"/>
          <p:cNvSpPr txBox="1">
            <a:spLocks/>
          </p:cNvSpPr>
          <p:nvPr/>
        </p:nvSpPr>
        <p:spPr>
          <a:xfrm>
            <a:off x="457200" y="1219200"/>
            <a:ext cx="8858312" cy="1928826"/>
          </a:xfrm>
          <a:prstGeom prst="rect">
            <a:avLst/>
          </a:prstGeom>
        </p:spPr>
        <p:txBody>
          <a:bodyPr rtlCol="1"/>
          <a:lstStyle/>
          <a:p>
            <a:pPr algn="ctr" rtl="1" eaLnBrk="1" fontAlgn="auto" hangingPunct="1">
              <a:spcBef>
                <a:spcPct val="20000"/>
              </a:spcBef>
              <a:spcAft>
                <a:spcPts val="0"/>
              </a:spcAft>
              <a:buFont typeface="Arial" pitchFamily="34" charset="0"/>
              <a:buNone/>
              <a:defRPr/>
            </a:pPr>
            <a:r>
              <a:rPr lang="ar-JO" sz="9600" b="1" dirty="0">
                <a:ln w="18415" cmpd="sng">
                  <a:solidFill>
                    <a:schemeClr val="accent3">
                      <a:lumMod val="40000"/>
                      <a:lumOff val="60000"/>
                    </a:schemeClr>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إدارة المخاطر في المؤسسات المالية </a:t>
            </a:r>
            <a:r>
              <a:rPr lang="ar-JO" sz="8800" b="1" dirty="0">
                <a:ln w="18415" cmpd="sng">
                  <a:solidFill>
                    <a:schemeClr val="accent3">
                      <a:lumMod val="40000"/>
                      <a:lumOff val="60000"/>
                    </a:schemeClr>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الإسلامية</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161794"/>
                                        </p:tgtEl>
                                        <p:attrNameLst>
                                          <p:attrName>style.visibility</p:attrName>
                                        </p:attrNameLst>
                                      </p:cBhvr>
                                      <p:to>
                                        <p:strVal val="visible"/>
                                      </p:to>
                                    </p:set>
                                    <p:animEffect transition="in" filter="dissolve">
                                      <p:cBhvr>
                                        <p:cTn id="7" dur="500"/>
                                        <p:tgtEl>
                                          <p:spTgt spid="161794"/>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nodePh="1">
                                  <p:stCondLst>
                                    <p:cond delay="0"/>
                                  </p:stCondLst>
                                  <p:endCondLst>
                                    <p:cond evt="begin" delay="0">
                                      <p:tn val="10"/>
                                    </p:cond>
                                  </p:endCondLst>
                                  <p:childTnLst>
                                    <p:set>
                                      <p:cBhvr>
                                        <p:cTn id="11" dur="1" fill="hold">
                                          <p:stCondLst>
                                            <p:cond delay="0"/>
                                          </p:stCondLst>
                                        </p:cTn>
                                        <p:tgtEl>
                                          <p:spTgt spid="161795"/>
                                        </p:tgtEl>
                                        <p:attrNameLst>
                                          <p:attrName>style.visibility</p:attrName>
                                        </p:attrNameLst>
                                      </p:cBhvr>
                                      <p:to>
                                        <p:strVal val="visible"/>
                                      </p:to>
                                    </p:set>
                                    <p:anim calcmode="lin" valueType="num">
                                      <p:cBhvr>
                                        <p:cTn id="12" dur="1000" fill="hold"/>
                                        <p:tgtEl>
                                          <p:spTgt spid="161795"/>
                                        </p:tgtEl>
                                        <p:attrNameLst>
                                          <p:attrName>ppt_w</p:attrName>
                                        </p:attrNameLst>
                                      </p:cBhvr>
                                      <p:tavLst>
                                        <p:tav tm="0">
                                          <p:val>
                                            <p:fltVal val="0"/>
                                          </p:val>
                                        </p:tav>
                                        <p:tav tm="100000">
                                          <p:val>
                                            <p:strVal val="#ppt_w"/>
                                          </p:val>
                                        </p:tav>
                                      </p:tavLst>
                                    </p:anim>
                                    <p:anim calcmode="lin" valueType="num">
                                      <p:cBhvr>
                                        <p:cTn id="13" dur="1000" fill="hold"/>
                                        <p:tgtEl>
                                          <p:spTgt spid="161795"/>
                                        </p:tgtEl>
                                        <p:attrNameLst>
                                          <p:attrName>ppt_h</p:attrName>
                                        </p:attrNameLst>
                                      </p:cBhvr>
                                      <p:tavLst>
                                        <p:tav tm="0">
                                          <p:val>
                                            <p:fltVal val="0"/>
                                          </p:val>
                                        </p:tav>
                                        <p:tav tm="100000">
                                          <p:val>
                                            <p:strVal val="#ppt_h"/>
                                          </p:val>
                                        </p:tav>
                                      </p:tavLst>
                                    </p:anim>
                                    <p:anim calcmode="lin" valueType="num">
                                      <p:cBhvr>
                                        <p:cTn id="14" dur="1000" fill="hold"/>
                                        <p:tgtEl>
                                          <p:spTgt spid="16179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6179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nodePh="1">
                                  <p:stCondLst>
                                    <p:cond delay="0"/>
                                  </p:stCondLst>
                                  <p:endCondLst>
                                    <p:cond evt="begin" delay="0">
                                      <p:tn val="18"/>
                                    </p:cond>
                                  </p:endCondLst>
                                  <p:childTnLst>
                                    <p:set>
                                      <p:cBhvr>
                                        <p:cTn id="19" dur="1" fill="hold">
                                          <p:stCondLst>
                                            <p:cond delay="0"/>
                                          </p:stCondLst>
                                        </p:cTn>
                                        <p:tgtEl>
                                          <p:spTgt spid="161797"/>
                                        </p:tgtEl>
                                        <p:attrNameLst>
                                          <p:attrName>style.visibility</p:attrName>
                                        </p:attrNameLst>
                                      </p:cBhvr>
                                      <p:to>
                                        <p:strVal val="visible"/>
                                      </p:to>
                                    </p:set>
                                    <p:animEffect transition="in" filter="randombar(horizontal)">
                                      <p:cBhvr>
                                        <p:cTn id="20" dur="500"/>
                                        <p:tgtEl>
                                          <p:spTgt spid="161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animBg="1"/>
      <p:bldP spid="161795" grpId="0" animBg="1"/>
      <p:bldP spid="16179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95880175-6F11-49DC-982D-9C18E3874AA9}" type="slidenum">
              <a:rPr lang="ar-JO" smtClean="0"/>
              <a:pPr/>
              <a:t>10</a:t>
            </a:fld>
            <a:r>
              <a:rPr lang="ar-JO" smtClean="0"/>
              <a:t>  </a:t>
            </a:r>
            <a:r>
              <a:rPr lang="en-US" smtClean="0"/>
              <a:t>)</a:t>
            </a:r>
          </a:p>
        </p:txBody>
      </p:sp>
      <p:sp>
        <p:nvSpPr>
          <p:cNvPr id="13315" name="Text Box 3"/>
          <p:cNvSpPr txBox="1">
            <a:spLocks noChangeArrowheads="1"/>
          </p:cNvSpPr>
          <p:nvPr/>
        </p:nvSpPr>
        <p:spPr bwMode="auto">
          <a:xfrm>
            <a:off x="762000" y="3856038"/>
            <a:ext cx="8255000" cy="2316162"/>
          </a:xfrm>
          <a:prstGeom prst="rect">
            <a:avLst/>
          </a:prstGeom>
          <a:noFill/>
          <a:ln w="9525">
            <a:noFill/>
            <a:miter lim="800000"/>
            <a:headEnd/>
            <a:tailEnd/>
          </a:ln>
        </p:spPr>
        <p:txBody>
          <a:bodyPr>
            <a:spAutoFit/>
          </a:bodyPr>
          <a:lstStyle/>
          <a:p>
            <a:pPr marL="457200" indent="-457200" algn="just" rtl="1" eaLnBrk="1" hangingPunct="1">
              <a:spcBef>
                <a:spcPct val="15000"/>
              </a:spcBef>
            </a:pPr>
            <a:r>
              <a:rPr lang="ar-JO" sz="2400" b="1">
                <a:latin typeface="Garamond" pitchFamily="18" charset="0"/>
                <a:cs typeface="PT Bold Heading" pitchFamily="2" charset="-78"/>
              </a:rPr>
              <a:t>ومن مخاطر التشغيل :</a:t>
            </a:r>
            <a:endParaRPr lang="ar-SA" sz="2400" b="1">
              <a:latin typeface="Garamond" pitchFamily="18" charset="0"/>
              <a:cs typeface="PT Bold Heading" pitchFamily="2" charset="-78"/>
            </a:endParaRPr>
          </a:p>
          <a:p>
            <a:pPr marL="457200" indent="-457200" algn="just" rtl="1" eaLnBrk="1" hangingPunct="1">
              <a:spcBef>
                <a:spcPct val="15000"/>
              </a:spcBef>
            </a:pPr>
            <a:endParaRPr lang="ar-SA" sz="800" b="1">
              <a:latin typeface="Garamond" pitchFamily="18" charset="0"/>
              <a:cs typeface="PT Bold Heading" pitchFamily="2" charset="-78"/>
            </a:endParaRPr>
          </a:p>
          <a:p>
            <a:pPr marL="457200" indent="-457200" algn="just" rtl="1" eaLnBrk="1" hangingPunct="1">
              <a:lnSpc>
                <a:spcPct val="110000"/>
              </a:lnSpc>
              <a:spcBef>
                <a:spcPct val="15000"/>
              </a:spcBef>
              <a:buFontTx/>
              <a:buAutoNum type="arabicParenBoth"/>
            </a:pPr>
            <a:r>
              <a:rPr lang="ar-JO" sz="2400" b="1">
                <a:latin typeface="Garamond" pitchFamily="18" charset="0"/>
                <a:cs typeface="Simplified Arabic" pitchFamily="2" charset="-78"/>
              </a:rPr>
              <a:t>الاحتيال المالي والاختلاس والجرائم الناجمة عن فساد ذمم الموظفين (60% من حالات الاختلاس قام بها موظفون في البنك ، و20% منها قام بها مدراء، و85% من خسائر البنوك كانت بسبب عدم أمانة الموظفين) .</a:t>
            </a:r>
          </a:p>
          <a:p>
            <a:pPr marL="457200" indent="-457200" algn="just" rtl="1" eaLnBrk="1" hangingPunct="1">
              <a:lnSpc>
                <a:spcPct val="110000"/>
              </a:lnSpc>
              <a:spcBef>
                <a:spcPct val="15000"/>
              </a:spcBef>
              <a:buFontTx/>
              <a:buAutoNum type="arabicParenBoth"/>
            </a:pPr>
            <a:r>
              <a:rPr lang="ar-JO" sz="2400" b="1">
                <a:latin typeface="Garamond" pitchFamily="18" charset="0"/>
                <a:cs typeface="Simplified Arabic" pitchFamily="2" charset="-78"/>
              </a:rPr>
              <a:t>أخطاء بشرية غير مقصودة ولكنها نتيجة الاهمال وعدم الخبرة .</a:t>
            </a:r>
          </a:p>
        </p:txBody>
      </p:sp>
      <p:sp>
        <p:nvSpPr>
          <p:cNvPr id="13316" name="Rectangle 5"/>
          <p:cNvSpPr>
            <a:spLocks noChangeArrowheads="1"/>
          </p:cNvSpPr>
          <p:nvPr/>
        </p:nvSpPr>
        <p:spPr bwMode="auto">
          <a:xfrm>
            <a:off x="609600" y="884238"/>
            <a:ext cx="8839200" cy="427037"/>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marL="355600" indent="-355600" algn="r" rtl="1"/>
            <a:r>
              <a:rPr lang="ar-SA" sz="2200" b="1">
                <a:latin typeface="Garamond" pitchFamily="18" charset="0"/>
                <a:cs typeface="PT Bold Heading" pitchFamily="2" charset="-78"/>
              </a:rPr>
              <a:t>(5) المخاطر التشغيليَّة</a:t>
            </a:r>
            <a:r>
              <a:rPr lang="ar-SA" b="1"/>
              <a:t> (</a:t>
            </a:r>
            <a:r>
              <a:rPr lang="en-US" sz="2200" b="1">
                <a:latin typeface="Monotype Corsiva" pitchFamily="66" charset="0"/>
                <a:cs typeface="Arial" pitchFamily="34" charset="0"/>
              </a:rPr>
              <a:t>Operational Risk</a:t>
            </a:r>
            <a:r>
              <a:rPr lang="ar-SA" b="1"/>
              <a:t>):</a:t>
            </a:r>
          </a:p>
        </p:txBody>
      </p:sp>
      <p:sp>
        <p:nvSpPr>
          <p:cNvPr id="13317" name="Text Box 6"/>
          <p:cNvSpPr txBox="1">
            <a:spLocks noChangeArrowheads="1"/>
          </p:cNvSpPr>
          <p:nvPr/>
        </p:nvSpPr>
        <p:spPr bwMode="auto">
          <a:xfrm>
            <a:off x="838200" y="1265238"/>
            <a:ext cx="8610600" cy="2581275"/>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lvl="1" algn="just" rtl="1">
              <a:lnSpc>
                <a:spcPct val="115000"/>
              </a:lnSpc>
              <a:defRPr/>
            </a:pPr>
            <a:r>
              <a:rPr lang="ar-SA" sz="2200" b="1" dirty="0">
                <a:latin typeface="Garamond" pitchFamily="18" charset="0"/>
                <a:cs typeface="Simplified Arabic" pitchFamily="2" charset="-78"/>
              </a:rPr>
              <a:t>وهي مخاطـر الخسائـر الناتجة عـن عوامل داخليَّة، مثل عدم كفايـة</a:t>
            </a:r>
            <a:r>
              <a:rPr lang="ar-JO" sz="2200" b="1" dirty="0">
                <a:latin typeface="Garamond" pitchFamily="18" charset="0"/>
                <a:cs typeface="Simplified Arabic" pitchFamily="2" charset="-78"/>
              </a:rPr>
              <a:t> </a:t>
            </a:r>
            <a:r>
              <a:rPr lang="ar-SA" sz="2200" b="1" dirty="0">
                <a:latin typeface="Garamond" pitchFamily="18" charset="0"/>
                <a:cs typeface="Simplified Arabic" pitchFamily="2" charset="-78"/>
              </a:rPr>
              <a:t>التجهيزات أو الأفراد أو التقنيَّة أو أي قصور فـي أي منها، أو المخاطر</a:t>
            </a:r>
            <a:r>
              <a:rPr lang="ar-JO" sz="2200" b="1" dirty="0">
                <a:latin typeface="Garamond" pitchFamily="18" charset="0"/>
                <a:cs typeface="Simplified Arabic" pitchFamily="2" charset="-78"/>
              </a:rPr>
              <a:t> </a:t>
            </a:r>
            <a:r>
              <a:rPr lang="ar-SA" sz="2200" b="1" dirty="0">
                <a:latin typeface="Garamond" pitchFamily="18" charset="0"/>
                <a:cs typeface="Simplified Arabic" pitchFamily="2" charset="-78"/>
              </a:rPr>
              <a:t>البشريَّة بسبب عدم الأهليَّة أو فساد الذِّمم، أو مخاطر فنيَّة بسبب الأعطال</a:t>
            </a:r>
            <a:r>
              <a:rPr lang="ar-JO" sz="2200" b="1" dirty="0">
                <a:latin typeface="Garamond" pitchFamily="18" charset="0"/>
                <a:cs typeface="Simplified Arabic" pitchFamily="2" charset="-78"/>
              </a:rPr>
              <a:t> </a:t>
            </a:r>
            <a:r>
              <a:rPr lang="ar-SA" sz="2200" b="1" dirty="0">
                <a:latin typeface="Garamond" pitchFamily="18" charset="0"/>
                <a:cs typeface="Simplified Arabic" pitchFamily="2" charset="-78"/>
              </a:rPr>
              <a:t>التي تطال أجهزة الاتِّصالات والحاسب الآلي</a:t>
            </a:r>
            <a:r>
              <a:rPr lang="ar-JO" sz="2200" b="1" dirty="0">
                <a:latin typeface="Garamond" pitchFamily="18" charset="0"/>
                <a:cs typeface="Simplified Arabic" pitchFamily="2" charset="-78"/>
              </a:rPr>
              <a:t> </a:t>
            </a:r>
            <a:r>
              <a:rPr lang="ar-SA" sz="2200" b="1" dirty="0">
                <a:latin typeface="Garamond" pitchFamily="18" charset="0"/>
                <a:cs typeface="Simplified Arabic" pitchFamily="2" charset="-78"/>
              </a:rPr>
              <a:t>،</a:t>
            </a:r>
            <a:r>
              <a:rPr lang="ar-JO" sz="2200" b="1" dirty="0">
                <a:latin typeface="Garamond" pitchFamily="18" charset="0"/>
                <a:cs typeface="Simplified Arabic" pitchFamily="2" charset="-78"/>
              </a:rPr>
              <a:t> </a:t>
            </a:r>
            <a:r>
              <a:rPr lang="ar-SA" sz="2200" b="1" dirty="0">
                <a:latin typeface="Garamond" pitchFamily="18" charset="0"/>
                <a:cs typeface="Simplified Arabic" pitchFamily="2" charset="-78"/>
              </a:rPr>
              <a:t>أو مخاطر العمليَّات كعدم الدِّقَّـة فـي تنفيذ العمليَّات، أو حفظ السجـلاَّت</a:t>
            </a:r>
            <a:r>
              <a:rPr lang="ar-JO" sz="2200" b="1" dirty="0">
                <a:latin typeface="Garamond" pitchFamily="18" charset="0"/>
                <a:cs typeface="Simplified Arabic" pitchFamily="2" charset="-78"/>
              </a:rPr>
              <a:t> ، </a:t>
            </a:r>
            <a:r>
              <a:rPr lang="ar-SA" sz="2200" b="1" dirty="0">
                <a:latin typeface="Garamond" pitchFamily="18" charset="0"/>
                <a:cs typeface="Simplified Arabic" pitchFamily="2" charset="-78"/>
              </a:rPr>
              <a:t>أو توقُّف الأنظمة وعدم الالتزام بالضوابط الرقابيَّة.</a:t>
            </a:r>
            <a:r>
              <a:rPr lang="ar-JO" sz="2200" b="1" dirty="0">
                <a:latin typeface="Garamond" pitchFamily="18" charset="0"/>
                <a:cs typeface="Simplified Arabic" pitchFamily="2" charset="-78"/>
              </a:rPr>
              <a:t> </a:t>
            </a:r>
          </a:p>
          <a:p>
            <a:pPr lvl="2" algn="just" rtl="1">
              <a:lnSpc>
                <a:spcPct val="115000"/>
              </a:lnSpc>
              <a:defRPr/>
            </a:pPr>
            <a:endParaRPr lang="ar-JO" sz="1000" b="1" dirty="0">
              <a:latin typeface="Garamond" pitchFamily="18" charset="0"/>
              <a:cs typeface="Simplified Arabic" pitchFamily="2" charset="-78"/>
            </a:endParaRPr>
          </a:p>
          <a:p>
            <a:pPr marL="519113" lvl="2" algn="just" rtl="1">
              <a:lnSpc>
                <a:spcPct val="115000"/>
              </a:lnSpc>
              <a:defRPr/>
            </a:pPr>
            <a:r>
              <a:rPr lang="ar-JO" sz="2200" b="1" dirty="0">
                <a:latin typeface="Garamond" pitchFamily="18" charset="0"/>
                <a:cs typeface="Simplified Arabic" pitchFamily="2" charset="-78"/>
              </a:rPr>
              <a:t>كما تشمل أيضاً المخاطر القانونية حسب بازل للرقابة المصرفية .</a:t>
            </a:r>
            <a:endParaRPr lang="en-US" sz="2200" b="1" dirty="0">
              <a:latin typeface="Garamond" pitchFamily="18"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FC6E8F59-187B-4C5B-AE09-FFBD9E451D28}" type="slidenum">
              <a:rPr lang="ar-JO" smtClean="0"/>
              <a:pPr/>
              <a:t>11</a:t>
            </a:fld>
            <a:r>
              <a:rPr lang="ar-JO" smtClean="0"/>
              <a:t>  </a:t>
            </a:r>
            <a:r>
              <a:rPr lang="en-US" smtClean="0"/>
              <a:t>)</a:t>
            </a:r>
          </a:p>
        </p:txBody>
      </p:sp>
      <p:sp>
        <p:nvSpPr>
          <p:cNvPr id="14339" name="Text Box 3"/>
          <p:cNvSpPr txBox="1">
            <a:spLocks noChangeArrowheads="1"/>
          </p:cNvSpPr>
          <p:nvPr/>
        </p:nvSpPr>
        <p:spPr bwMode="auto">
          <a:xfrm>
            <a:off x="762000" y="1066800"/>
            <a:ext cx="8255000" cy="4479925"/>
          </a:xfrm>
          <a:prstGeom prst="rect">
            <a:avLst/>
          </a:prstGeom>
          <a:noFill/>
          <a:ln w="9525">
            <a:noFill/>
            <a:miter lim="800000"/>
            <a:headEnd/>
            <a:tailEnd/>
          </a:ln>
        </p:spPr>
        <p:txBody>
          <a:bodyPr>
            <a:spAutoFit/>
          </a:bodyPr>
          <a:lstStyle/>
          <a:p>
            <a:pPr marL="723900" indent="-723900" algn="r" rtl="1" eaLnBrk="1" hangingPunct="1">
              <a:lnSpc>
                <a:spcPct val="120000"/>
              </a:lnSpc>
              <a:spcBef>
                <a:spcPct val="25000"/>
              </a:spcBef>
            </a:pPr>
            <a:endParaRPr lang="ar-SA" sz="800" b="1">
              <a:latin typeface="Garamond" pitchFamily="18" charset="0"/>
              <a:cs typeface="PT Bold Heading" pitchFamily="2" charset="-78"/>
            </a:endParaRPr>
          </a:p>
          <a:p>
            <a:pPr marL="723900" indent="-723900" algn="r" rtl="1" eaLnBrk="1" hangingPunct="1">
              <a:lnSpc>
                <a:spcPct val="120000"/>
              </a:lnSpc>
              <a:spcBef>
                <a:spcPct val="25000"/>
              </a:spcBef>
              <a:buFontTx/>
              <a:buAutoNum type="arabicParenBoth" startAt="3"/>
            </a:pPr>
            <a:r>
              <a:rPr lang="ar-JO" sz="2400" b="1">
                <a:latin typeface="Garamond" pitchFamily="18" charset="0"/>
                <a:cs typeface="Simplified Arabic" pitchFamily="2" charset="-78"/>
              </a:rPr>
              <a:t>مخاطر تزوير .</a:t>
            </a:r>
          </a:p>
          <a:p>
            <a:pPr marL="723900" indent="-723900" algn="r" rtl="1" eaLnBrk="1" hangingPunct="1">
              <a:lnSpc>
                <a:spcPct val="120000"/>
              </a:lnSpc>
              <a:spcBef>
                <a:spcPct val="25000"/>
              </a:spcBef>
              <a:buFontTx/>
              <a:buAutoNum type="arabicParenBoth" startAt="3"/>
            </a:pPr>
            <a:r>
              <a:rPr lang="ar-JO" sz="2400" b="1">
                <a:latin typeface="Garamond" pitchFamily="18" charset="0"/>
                <a:cs typeface="Simplified Arabic" pitchFamily="2" charset="-78"/>
              </a:rPr>
              <a:t>التزييف .</a:t>
            </a:r>
          </a:p>
          <a:p>
            <a:pPr marL="723900" indent="-723900" algn="r" rtl="1" eaLnBrk="1" hangingPunct="1">
              <a:lnSpc>
                <a:spcPct val="120000"/>
              </a:lnSpc>
              <a:spcBef>
                <a:spcPct val="25000"/>
              </a:spcBef>
              <a:buFontTx/>
              <a:buAutoNum type="arabicParenBoth" startAt="3"/>
            </a:pPr>
            <a:r>
              <a:rPr lang="ar-JO" sz="2400" b="1">
                <a:latin typeface="Garamond" pitchFamily="18" charset="0"/>
                <a:cs typeface="Simplified Arabic" pitchFamily="2" charset="-78"/>
              </a:rPr>
              <a:t>السرقة والسطو .</a:t>
            </a:r>
          </a:p>
          <a:p>
            <a:pPr marL="723900" indent="-723900" algn="r" rtl="1" eaLnBrk="1" hangingPunct="1">
              <a:lnSpc>
                <a:spcPct val="120000"/>
              </a:lnSpc>
              <a:spcBef>
                <a:spcPct val="25000"/>
              </a:spcBef>
              <a:buFontTx/>
              <a:buAutoNum type="arabicParenBoth" startAt="3"/>
            </a:pPr>
            <a:r>
              <a:rPr lang="ar-JO" sz="2400" b="1">
                <a:latin typeface="Garamond" pitchFamily="18" charset="0"/>
                <a:cs typeface="Simplified Arabic" pitchFamily="2" charset="-78"/>
              </a:rPr>
              <a:t>مخاطر بسبب استخدام أجهزة الصراف الآلي .</a:t>
            </a:r>
          </a:p>
          <a:p>
            <a:pPr marL="723900" indent="-723900" algn="r" rtl="1" eaLnBrk="1" hangingPunct="1">
              <a:lnSpc>
                <a:spcPct val="120000"/>
              </a:lnSpc>
              <a:spcBef>
                <a:spcPct val="25000"/>
              </a:spcBef>
              <a:buFontTx/>
              <a:buAutoNum type="arabicParenBoth" startAt="3"/>
            </a:pPr>
            <a:r>
              <a:rPr lang="ar-JO" sz="2400" b="1">
                <a:latin typeface="Garamond" pitchFamily="18" charset="0"/>
                <a:cs typeface="Simplified Arabic" pitchFamily="2" charset="-78"/>
              </a:rPr>
              <a:t>الجرائم الالكترونية (بطاقات الائتمان ، الانترنت ، الهاتف الجوال) .</a:t>
            </a:r>
          </a:p>
          <a:p>
            <a:pPr marL="723900" indent="-723900" algn="r" rtl="1" eaLnBrk="1" hangingPunct="1">
              <a:lnSpc>
                <a:spcPct val="120000"/>
              </a:lnSpc>
              <a:spcBef>
                <a:spcPct val="25000"/>
              </a:spcBef>
              <a:buFontTx/>
              <a:buAutoNum type="arabicParenBoth" startAt="3"/>
            </a:pPr>
            <a:r>
              <a:rPr lang="ar-JO" sz="2400" b="1">
                <a:latin typeface="Garamond" pitchFamily="18" charset="0"/>
                <a:cs typeface="Simplified Arabic" pitchFamily="2" charset="-78"/>
              </a:rPr>
              <a:t>عدم كفاية الأجهزة والبرامج التقنية المستخدمة في المصارف .</a:t>
            </a:r>
          </a:p>
          <a:p>
            <a:pPr marL="723900" indent="-723900" algn="r" rtl="1" eaLnBrk="1" hangingPunct="1">
              <a:lnSpc>
                <a:spcPct val="120000"/>
              </a:lnSpc>
              <a:spcBef>
                <a:spcPct val="25000"/>
              </a:spcBef>
              <a:buFontTx/>
              <a:buAutoNum type="arabicParenBoth" startAt="3"/>
            </a:pPr>
            <a:r>
              <a:rPr lang="ar-JO" sz="2400" b="1">
                <a:latin typeface="Garamond" pitchFamily="18" charset="0"/>
                <a:cs typeface="Simplified Arabic" pitchFamily="2" charset="-78"/>
              </a:rPr>
              <a:t>المخاطر القانونية .</a:t>
            </a:r>
          </a:p>
          <a:p>
            <a:pPr marL="723900" indent="-723900" algn="r" rtl="1" eaLnBrk="1" hangingPunct="1">
              <a:lnSpc>
                <a:spcPct val="120000"/>
              </a:lnSpc>
              <a:spcBef>
                <a:spcPct val="25000"/>
              </a:spcBef>
              <a:buFontTx/>
              <a:buAutoNum type="arabicParenBoth" startAt="3"/>
            </a:pPr>
            <a:r>
              <a:rPr lang="ar-JO" sz="2400" b="1">
                <a:latin typeface="Garamond" pitchFamily="18" charset="0"/>
                <a:cs typeface="Simplified Arabic" pitchFamily="2" charset="-78"/>
              </a:rPr>
              <a:t> المخاطر السياسية .</a:t>
            </a:r>
            <a:endParaRPr lang="en-US" sz="2400">
              <a:latin typeface="Garamond" pitchFamily="18"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B5FE6045-6BC2-4F63-AECD-A53743E1A461}" type="slidenum">
              <a:rPr lang="ar-JO" smtClean="0"/>
              <a:pPr/>
              <a:t>12</a:t>
            </a:fld>
            <a:r>
              <a:rPr lang="ar-JO" smtClean="0"/>
              <a:t>  </a:t>
            </a:r>
            <a:r>
              <a:rPr lang="en-US" smtClean="0"/>
              <a:t>)</a:t>
            </a:r>
          </a:p>
        </p:txBody>
      </p:sp>
      <p:sp>
        <p:nvSpPr>
          <p:cNvPr id="15363" name="Rectangle 2"/>
          <p:cNvSpPr>
            <a:spLocks noChangeArrowheads="1"/>
          </p:cNvSpPr>
          <p:nvPr/>
        </p:nvSpPr>
        <p:spPr bwMode="auto">
          <a:xfrm>
            <a:off x="247650" y="381000"/>
            <a:ext cx="9410700" cy="6172200"/>
          </a:xfrm>
          <a:prstGeom prst="rect">
            <a:avLst/>
          </a:prstGeom>
          <a:noFill/>
          <a:ln w="9525">
            <a:noFill/>
            <a:miter lim="800000"/>
            <a:headEnd/>
            <a:tailEnd/>
          </a:ln>
        </p:spPr>
        <p:txBody>
          <a:bodyPr wrap="none" anchor="ctr"/>
          <a:lstStyle/>
          <a:p>
            <a:pPr algn="r" rtl="1" eaLnBrk="1" hangingPunct="1">
              <a:lnSpc>
                <a:spcPct val="115000"/>
              </a:lnSpc>
              <a:spcBef>
                <a:spcPct val="20000"/>
              </a:spcBef>
            </a:pPr>
            <a:r>
              <a:rPr lang="ar-SA" sz="2800" b="1">
                <a:latin typeface="Monotype Corsiva" pitchFamily="66" charset="0"/>
                <a:cs typeface="Simplified Arabic" pitchFamily="2" charset="-78"/>
              </a:rPr>
              <a:t>(6) </a:t>
            </a:r>
            <a:r>
              <a:rPr lang="ar-SA" sz="2200" b="1">
                <a:latin typeface="Garamond" pitchFamily="18" charset="0"/>
                <a:cs typeface="PT Bold Heading" pitchFamily="2" charset="-78"/>
              </a:rPr>
              <a:t>المخاطر القانونيَّة</a:t>
            </a:r>
            <a:r>
              <a:rPr lang="ar-SA" sz="2800" b="1">
                <a:latin typeface="Monotype Corsiva" pitchFamily="66" charset="0"/>
                <a:cs typeface="Simplified Arabic" pitchFamily="2" charset="-78"/>
              </a:rPr>
              <a:t> (</a:t>
            </a:r>
            <a:r>
              <a:rPr lang="en-US" sz="2800" b="1">
                <a:latin typeface="Monotype Corsiva" pitchFamily="66" charset="0"/>
                <a:cs typeface="Simplified Arabic" pitchFamily="2" charset="-78"/>
              </a:rPr>
              <a:t>Regulatory Risk</a:t>
            </a:r>
            <a:r>
              <a:rPr lang="ar-SA" sz="2800" b="1">
                <a:latin typeface="Monotype Corsiva" pitchFamily="66" charset="0"/>
                <a:cs typeface="Simplified Arabic" pitchFamily="2" charset="-78"/>
              </a:rPr>
              <a:t>):</a:t>
            </a:r>
          </a:p>
          <a:p>
            <a:pPr algn="r" rtl="1" eaLnBrk="1" hangingPunct="1">
              <a:lnSpc>
                <a:spcPct val="115000"/>
              </a:lnSpc>
              <a:spcBef>
                <a:spcPct val="20000"/>
              </a:spcBef>
            </a:pPr>
            <a:r>
              <a:rPr lang="ar-SA" sz="2800" b="1">
                <a:latin typeface="Monotype Corsiva" pitchFamily="66" charset="0"/>
                <a:cs typeface="Simplified Arabic" pitchFamily="2" charset="-78"/>
              </a:rPr>
              <a:t>      </a:t>
            </a:r>
            <a:r>
              <a:rPr lang="ar-SA" sz="2600" b="1">
                <a:latin typeface="Monotype Corsiva" pitchFamily="66" charset="0"/>
                <a:cs typeface="Simplified Arabic" pitchFamily="2" charset="-78"/>
              </a:rPr>
              <a:t>وهي المخاطر الناشئة عن عدم التوافق مع القوانين والتشريعات الصادرة</a:t>
            </a:r>
          </a:p>
          <a:p>
            <a:pPr algn="r" rtl="1" eaLnBrk="1" hangingPunct="1">
              <a:lnSpc>
                <a:spcPct val="115000"/>
              </a:lnSpc>
              <a:spcBef>
                <a:spcPct val="20000"/>
              </a:spcBef>
            </a:pPr>
            <a:r>
              <a:rPr lang="ar-SA" sz="2600" b="1">
                <a:latin typeface="Monotype Corsiva" pitchFamily="66" charset="0"/>
                <a:cs typeface="Simplified Arabic" pitchFamily="2" charset="-78"/>
              </a:rPr>
              <a:t>      عن السُّلُطات النقديَّة، أو أن تكون العقود مـع الفرقاء يشوبهـا الغموض</a:t>
            </a:r>
          </a:p>
          <a:p>
            <a:pPr algn="r" rtl="1" eaLnBrk="1" hangingPunct="1">
              <a:lnSpc>
                <a:spcPct val="115000"/>
              </a:lnSpc>
              <a:spcBef>
                <a:spcPct val="20000"/>
              </a:spcBef>
            </a:pPr>
            <a:r>
              <a:rPr lang="ar-SA" sz="2600" b="1">
                <a:latin typeface="Monotype Corsiva" pitchFamily="66" charset="0"/>
                <a:cs typeface="Simplified Arabic" pitchFamily="2" charset="-78"/>
              </a:rPr>
              <a:t>      أو لا تبيِّن الحقوق والالتزامات بشكل محدَّد وواضح.</a:t>
            </a:r>
          </a:p>
          <a:p>
            <a:pPr algn="r" rtl="1" eaLnBrk="1" hangingPunct="1">
              <a:lnSpc>
                <a:spcPct val="115000"/>
              </a:lnSpc>
              <a:spcBef>
                <a:spcPct val="20000"/>
              </a:spcBef>
            </a:pPr>
            <a:endParaRPr lang="ar-SA" sz="500" b="1">
              <a:latin typeface="Monotype Corsiva" pitchFamily="66" charset="0"/>
              <a:cs typeface="Simplified Arabic" pitchFamily="2" charset="-78"/>
            </a:endParaRPr>
          </a:p>
          <a:p>
            <a:pPr algn="r" rtl="1" eaLnBrk="1" hangingPunct="1">
              <a:lnSpc>
                <a:spcPct val="115000"/>
              </a:lnSpc>
              <a:spcBef>
                <a:spcPct val="20000"/>
              </a:spcBef>
            </a:pPr>
            <a:r>
              <a:rPr lang="ar-SA" sz="2800" b="1">
                <a:latin typeface="Monotype Corsiva" pitchFamily="66" charset="0"/>
                <a:cs typeface="Simplified Arabic" pitchFamily="2" charset="-78"/>
              </a:rPr>
              <a:t>(7) </a:t>
            </a:r>
            <a:r>
              <a:rPr lang="ar-SA" sz="2200" b="1">
                <a:latin typeface="Garamond" pitchFamily="18" charset="0"/>
                <a:cs typeface="PT Bold Heading" pitchFamily="2" charset="-78"/>
              </a:rPr>
              <a:t>مخاطر السُّمعة</a:t>
            </a:r>
            <a:r>
              <a:rPr lang="ar-SA" sz="2800" b="1">
                <a:latin typeface="Monotype Corsiva" pitchFamily="66" charset="0"/>
                <a:cs typeface="Simplified Arabic" pitchFamily="2" charset="-78"/>
              </a:rPr>
              <a:t> (</a:t>
            </a:r>
            <a:r>
              <a:rPr lang="en-US" sz="2800" b="1">
                <a:latin typeface="Monotype Corsiva" pitchFamily="66" charset="0"/>
                <a:cs typeface="Simplified Arabic" pitchFamily="2" charset="-78"/>
              </a:rPr>
              <a:t>Reputation Risk</a:t>
            </a:r>
            <a:r>
              <a:rPr lang="ar-SA" sz="2800" b="1">
                <a:latin typeface="Monotype Corsiva" pitchFamily="66" charset="0"/>
                <a:cs typeface="Simplified Arabic" pitchFamily="2" charset="-78"/>
              </a:rPr>
              <a:t>):</a:t>
            </a:r>
          </a:p>
          <a:p>
            <a:pPr algn="r" rtl="1" eaLnBrk="1" hangingPunct="1">
              <a:lnSpc>
                <a:spcPct val="115000"/>
              </a:lnSpc>
              <a:spcBef>
                <a:spcPct val="20000"/>
              </a:spcBef>
            </a:pPr>
            <a:r>
              <a:rPr lang="ar-SA" sz="2800" b="1">
                <a:latin typeface="Monotype Corsiva" pitchFamily="66" charset="0"/>
                <a:cs typeface="Simplified Arabic" pitchFamily="2" charset="-78"/>
              </a:rPr>
              <a:t> </a:t>
            </a:r>
            <a:r>
              <a:rPr lang="ar-SA" sz="2600" b="1">
                <a:latin typeface="Monotype Corsiva" pitchFamily="66" charset="0"/>
                <a:cs typeface="Simplified Arabic" pitchFamily="2" charset="-78"/>
              </a:rPr>
              <a:t>     وهي المخاطر الناشئة عـن وجود انطباع سلبي عن المصرف، والذي قد</a:t>
            </a:r>
          </a:p>
          <a:p>
            <a:pPr algn="r" rtl="1" eaLnBrk="1" hangingPunct="1">
              <a:lnSpc>
                <a:spcPct val="115000"/>
              </a:lnSpc>
              <a:spcBef>
                <a:spcPct val="20000"/>
              </a:spcBef>
            </a:pPr>
            <a:r>
              <a:rPr lang="ar-SA" sz="2600" b="1">
                <a:latin typeface="Monotype Corsiva" pitchFamily="66" charset="0"/>
                <a:cs typeface="Simplified Arabic" pitchFamily="2" charset="-78"/>
              </a:rPr>
              <a:t>      يؤدِّي إلى خسائر في مصادر التمويل أو تحوُّل المتعامليـن إلـى مصارف</a:t>
            </a:r>
          </a:p>
          <a:p>
            <a:pPr algn="r" rtl="1" eaLnBrk="1" hangingPunct="1">
              <a:lnSpc>
                <a:spcPct val="115000"/>
              </a:lnSpc>
              <a:spcBef>
                <a:spcPct val="20000"/>
              </a:spcBef>
            </a:pPr>
            <a:r>
              <a:rPr lang="ar-SA" sz="2600" b="1">
                <a:latin typeface="Monotype Corsiva" pitchFamily="66" charset="0"/>
                <a:cs typeface="Simplified Arabic" pitchFamily="2" charset="-78"/>
              </a:rPr>
              <a:t>      منافسة، وقد تكون بسبب تصرُّفات الموظَّفيـن أو المسؤوليـن أو ضعف</a:t>
            </a:r>
          </a:p>
          <a:p>
            <a:pPr algn="r" rtl="1" eaLnBrk="1" hangingPunct="1">
              <a:lnSpc>
                <a:spcPct val="115000"/>
              </a:lnSpc>
              <a:spcBef>
                <a:spcPct val="20000"/>
              </a:spcBef>
            </a:pPr>
            <a:r>
              <a:rPr lang="ar-SA" sz="2600" b="1">
                <a:latin typeface="Monotype Corsiva" pitchFamily="66" charset="0"/>
                <a:cs typeface="Simplified Arabic" pitchFamily="2" charset="-78"/>
              </a:rPr>
              <a:t>      في أنظمة السريَّة المصرفيَّة.</a:t>
            </a:r>
            <a:endParaRPr lang="en-US" sz="2200" b="1">
              <a:latin typeface="Monotype Corsiva" pitchFamily="66"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80475DF5-3C12-4CCF-9299-3FB142749C2D}" type="slidenum">
              <a:rPr lang="ar-JO" smtClean="0"/>
              <a:pPr/>
              <a:t>13</a:t>
            </a:fld>
            <a:r>
              <a:rPr lang="ar-JO" smtClean="0"/>
              <a:t>  </a:t>
            </a:r>
            <a:r>
              <a:rPr lang="en-US" smtClean="0"/>
              <a:t>)</a:t>
            </a:r>
          </a:p>
        </p:txBody>
      </p:sp>
      <p:sp>
        <p:nvSpPr>
          <p:cNvPr id="16387" name="Text Box 3"/>
          <p:cNvSpPr txBox="1">
            <a:spLocks noChangeArrowheads="1"/>
          </p:cNvSpPr>
          <p:nvPr/>
        </p:nvSpPr>
        <p:spPr bwMode="auto">
          <a:xfrm>
            <a:off x="412750" y="3148013"/>
            <a:ext cx="9080500" cy="3013075"/>
          </a:xfrm>
          <a:prstGeom prst="rect">
            <a:avLst/>
          </a:prstGeom>
          <a:noFill/>
          <a:ln w="9525">
            <a:noFill/>
            <a:miter lim="800000"/>
            <a:headEnd/>
            <a:tailEnd/>
          </a:ln>
        </p:spPr>
        <p:txBody>
          <a:bodyPr>
            <a:spAutoFit/>
          </a:bodyPr>
          <a:lstStyle/>
          <a:p>
            <a:pPr algn="just" rtl="1" eaLnBrk="1" hangingPunct="1"/>
            <a:r>
              <a:rPr lang="ar-SA" sz="2400" b="1">
                <a:latin typeface="Garamond" pitchFamily="18" charset="0"/>
                <a:cs typeface="Arial" pitchFamily="34" charset="0"/>
              </a:rPr>
              <a:t>(9) </a:t>
            </a:r>
            <a:r>
              <a:rPr lang="ar-SA" sz="2200" b="1">
                <a:latin typeface="Garamond" pitchFamily="18" charset="0"/>
                <a:cs typeface="PT Bold Heading" pitchFamily="2" charset="-78"/>
              </a:rPr>
              <a:t>المخاطر السياسيَّة</a:t>
            </a:r>
            <a:r>
              <a:rPr lang="ar-JO" sz="2200" b="1">
                <a:latin typeface="Garamond" pitchFamily="18" charset="0"/>
                <a:cs typeface="PT Bold Heading" pitchFamily="2" charset="-78"/>
              </a:rPr>
              <a:t> </a:t>
            </a:r>
            <a:r>
              <a:rPr lang="ar-SA" sz="2400" b="1">
                <a:latin typeface="Garamond" pitchFamily="18" charset="0"/>
                <a:cs typeface="Arial" pitchFamily="34" charset="0"/>
              </a:rPr>
              <a:t> (</a:t>
            </a:r>
            <a:r>
              <a:rPr lang="en-US" sz="2400" b="1">
                <a:latin typeface="Monotype Corsiva" pitchFamily="66" charset="0"/>
                <a:cs typeface="Simplified Arabic" pitchFamily="2" charset="-78"/>
              </a:rPr>
              <a:t>Political Risk</a:t>
            </a:r>
            <a:r>
              <a:rPr lang="ar-SA" sz="2400" b="1">
                <a:latin typeface="Garamond" pitchFamily="18" charset="0"/>
                <a:cs typeface="Arial" pitchFamily="34" charset="0"/>
              </a:rPr>
              <a:t>):</a:t>
            </a:r>
          </a:p>
          <a:p>
            <a:pPr algn="just" rtl="1" eaLnBrk="1" hangingPunct="1"/>
            <a:endParaRPr lang="ar-SA" sz="1200" b="1">
              <a:latin typeface="Garamond" pitchFamily="18" charset="0"/>
              <a:cs typeface="Arial" pitchFamily="34" charset="0"/>
            </a:endParaRPr>
          </a:p>
          <a:p>
            <a:pPr lvl="1" algn="just" rtl="1" eaLnBrk="1" hangingPunct="1"/>
            <a:r>
              <a:rPr lang="ar-SA" sz="2400" b="1">
                <a:latin typeface="Garamond" pitchFamily="18" charset="0"/>
                <a:cs typeface="Arial" pitchFamily="34" charset="0"/>
              </a:rPr>
              <a:t>وهي تلك المخطر الناشئة عن التغيُّر في السياسـة الداخليَّة أو الخارجيَّة،</a:t>
            </a:r>
            <a:r>
              <a:rPr lang="ar-JO" sz="2400" b="1">
                <a:latin typeface="Garamond" pitchFamily="18" charset="0"/>
                <a:cs typeface="Arial" pitchFamily="34" charset="0"/>
              </a:rPr>
              <a:t> </a:t>
            </a:r>
            <a:r>
              <a:rPr lang="ar-SA" sz="2400" b="1">
                <a:latin typeface="Garamond" pitchFamily="18" charset="0"/>
                <a:cs typeface="Arial" pitchFamily="34" charset="0"/>
              </a:rPr>
              <a:t>بحيث تتعرَّض أموال المصرف للتجميد أو المصادرة.</a:t>
            </a:r>
          </a:p>
          <a:p>
            <a:pPr algn="just" rtl="1" eaLnBrk="1" hangingPunct="1"/>
            <a:endParaRPr lang="ar-JO" sz="2400" b="1">
              <a:latin typeface="Garamond" pitchFamily="18" charset="0"/>
              <a:cs typeface="Arial" pitchFamily="34" charset="0"/>
            </a:endParaRPr>
          </a:p>
          <a:p>
            <a:pPr algn="just" rtl="1" eaLnBrk="1" hangingPunct="1"/>
            <a:r>
              <a:rPr lang="ar-SA" sz="2400" b="1">
                <a:latin typeface="Garamond" pitchFamily="18" charset="0"/>
                <a:cs typeface="Arial" pitchFamily="34" charset="0"/>
              </a:rPr>
              <a:t>(10) </a:t>
            </a:r>
            <a:r>
              <a:rPr lang="ar-SA" sz="2200" b="1">
                <a:latin typeface="Garamond" pitchFamily="18" charset="0"/>
                <a:cs typeface="PT Bold Heading" pitchFamily="2" charset="-78"/>
              </a:rPr>
              <a:t>مخاطر الكادر</a:t>
            </a:r>
            <a:r>
              <a:rPr lang="ar-JO" sz="2200" b="1">
                <a:latin typeface="Garamond" pitchFamily="18" charset="0"/>
                <a:cs typeface="PT Bold Heading" pitchFamily="2" charset="-78"/>
              </a:rPr>
              <a:t> </a:t>
            </a:r>
            <a:r>
              <a:rPr lang="ar-SA" sz="2400" b="1">
                <a:latin typeface="Garamond" pitchFamily="18" charset="0"/>
                <a:cs typeface="Arial" pitchFamily="34" charset="0"/>
              </a:rPr>
              <a:t> (</a:t>
            </a:r>
            <a:r>
              <a:rPr lang="en-US" sz="2400" b="1">
                <a:latin typeface="Monotype Corsiva" pitchFamily="66" charset="0"/>
                <a:cs typeface="Simplified Arabic" pitchFamily="2" charset="-78"/>
              </a:rPr>
              <a:t>Staff Related Risk</a:t>
            </a:r>
            <a:r>
              <a:rPr lang="ar-SA" sz="2400" b="1">
                <a:latin typeface="Garamond" pitchFamily="18" charset="0"/>
                <a:cs typeface="Arial" pitchFamily="34" charset="0"/>
              </a:rPr>
              <a:t>):</a:t>
            </a:r>
          </a:p>
          <a:p>
            <a:pPr algn="just" rtl="1" eaLnBrk="1" hangingPunct="1"/>
            <a:endParaRPr lang="ar-SA" sz="1200" b="1">
              <a:latin typeface="Garamond" pitchFamily="18" charset="0"/>
              <a:cs typeface="Arial" pitchFamily="34" charset="0"/>
            </a:endParaRPr>
          </a:p>
          <a:p>
            <a:pPr lvl="1" algn="just" rtl="1" eaLnBrk="1" hangingPunct="1"/>
            <a:r>
              <a:rPr lang="ar-SA" sz="2400" b="1">
                <a:latin typeface="Garamond" pitchFamily="18" charset="0"/>
                <a:cs typeface="Arial" pitchFamily="34" charset="0"/>
              </a:rPr>
              <a:t>وهي المخاطر الناشئة عـن عـدم كفاءة موظَّفـي المصرف، ممَّا</a:t>
            </a:r>
            <a:r>
              <a:rPr lang="ar-JO" sz="2400" b="1">
                <a:latin typeface="Garamond" pitchFamily="18" charset="0"/>
                <a:cs typeface="Arial" pitchFamily="34" charset="0"/>
              </a:rPr>
              <a:t> </a:t>
            </a:r>
            <a:r>
              <a:rPr lang="ar-SA" sz="2400" b="1">
                <a:latin typeface="Garamond" pitchFamily="18" charset="0"/>
                <a:cs typeface="Arial" pitchFamily="34" charset="0"/>
              </a:rPr>
              <a:t>ينعكس سلباً على أداء العمل وخدمـة المتعامليـن، وبالتالـي عدم</a:t>
            </a:r>
            <a:r>
              <a:rPr lang="ar-JO" sz="2400" b="1">
                <a:latin typeface="Garamond" pitchFamily="18" charset="0"/>
                <a:cs typeface="Arial" pitchFamily="34" charset="0"/>
              </a:rPr>
              <a:t> </a:t>
            </a:r>
            <a:r>
              <a:rPr lang="ar-SA" sz="2400" b="1">
                <a:latin typeface="Garamond" pitchFamily="18" charset="0"/>
                <a:cs typeface="Arial" pitchFamily="34" charset="0"/>
              </a:rPr>
              <a:t>تحقيق أهداف المصرف.      </a:t>
            </a:r>
          </a:p>
        </p:txBody>
      </p:sp>
      <p:sp>
        <p:nvSpPr>
          <p:cNvPr id="16388" name="Text Box 5"/>
          <p:cNvSpPr txBox="1">
            <a:spLocks noChangeArrowheads="1"/>
          </p:cNvSpPr>
          <p:nvPr/>
        </p:nvSpPr>
        <p:spPr bwMode="auto">
          <a:xfrm>
            <a:off x="533400" y="1219200"/>
            <a:ext cx="8991600" cy="1735138"/>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marL="444500" indent="-444500" algn="just" rtl="1"/>
            <a:r>
              <a:rPr lang="ar-SA" sz="2200" b="1">
                <a:latin typeface="Garamond" pitchFamily="18" charset="0"/>
                <a:cs typeface="PT Bold Heading" pitchFamily="2" charset="-78"/>
              </a:rPr>
              <a:t>(8) مخاطر التوثيق</a:t>
            </a:r>
            <a:r>
              <a:rPr lang="ar-JO" sz="2200" b="1">
                <a:latin typeface="Garamond" pitchFamily="18" charset="0"/>
                <a:cs typeface="PT Bold Heading" pitchFamily="2" charset="-78"/>
              </a:rPr>
              <a:t> </a:t>
            </a:r>
            <a:r>
              <a:rPr lang="ar-SA" b="1"/>
              <a:t> (</a:t>
            </a:r>
            <a:r>
              <a:rPr lang="en-US" sz="2400" b="1">
                <a:latin typeface="Monotype Corsiva" pitchFamily="66" charset="0"/>
                <a:cs typeface="Simplified Arabic" pitchFamily="2" charset="-78"/>
              </a:rPr>
              <a:t>Documentation Risk</a:t>
            </a:r>
            <a:r>
              <a:rPr lang="ar-SA" b="1"/>
              <a:t>):</a:t>
            </a:r>
          </a:p>
          <a:p>
            <a:pPr marL="444500" indent="-444500" algn="just" rtl="1"/>
            <a:endParaRPr lang="ar-JO" sz="1200" b="1"/>
          </a:p>
          <a:p>
            <a:pPr marL="444500" indent="-444500" algn="just" rtl="1"/>
            <a:r>
              <a:rPr lang="ar-SA" b="1"/>
              <a:t>      </a:t>
            </a:r>
            <a:r>
              <a:rPr lang="ar-JO" b="1"/>
              <a:t> </a:t>
            </a:r>
            <a:r>
              <a:rPr lang="ar-SA" sz="2400" b="1">
                <a:latin typeface="Garamond" pitchFamily="18" charset="0"/>
                <a:cs typeface="Arial" pitchFamily="34" charset="0"/>
              </a:rPr>
              <a:t>وهي المخاطر الناشئة عن عدم توفُّـر التوثيـق اللاَّزم للأنشطة والعمليَّات</a:t>
            </a:r>
            <a:r>
              <a:rPr lang="ar-JO" sz="2400" b="1">
                <a:latin typeface="Garamond" pitchFamily="18" charset="0"/>
                <a:cs typeface="Arial" pitchFamily="34" charset="0"/>
              </a:rPr>
              <a:t> </a:t>
            </a:r>
            <a:r>
              <a:rPr lang="ar-SA" sz="2400" b="1">
                <a:latin typeface="Garamond" pitchFamily="18" charset="0"/>
                <a:cs typeface="Arial" pitchFamily="34" charset="0"/>
              </a:rPr>
              <a:t>الخاصَّة </a:t>
            </a:r>
            <a:r>
              <a:rPr lang="ar-JO" sz="2400" b="1">
                <a:latin typeface="Garamond" pitchFamily="18" charset="0"/>
                <a:cs typeface="Arial" pitchFamily="34" charset="0"/>
              </a:rPr>
              <a:t> </a:t>
            </a:r>
            <a:r>
              <a:rPr lang="ar-SA" sz="2400" b="1">
                <a:latin typeface="Garamond" pitchFamily="18" charset="0"/>
                <a:cs typeface="Arial" pitchFamily="34" charset="0"/>
              </a:rPr>
              <a:t>بالمصرف، سواء ما كان منهـا متعلِّق بالمتعامليـن أو العلاقات</a:t>
            </a:r>
            <a:r>
              <a:rPr lang="ar-JO" sz="2400" b="1">
                <a:latin typeface="Garamond" pitchFamily="18" charset="0"/>
                <a:cs typeface="Arial" pitchFamily="34" charset="0"/>
              </a:rPr>
              <a:t> </a:t>
            </a:r>
            <a:r>
              <a:rPr lang="ar-SA" sz="2400" b="1">
                <a:latin typeface="Garamond" pitchFamily="18" charset="0"/>
                <a:cs typeface="Arial" pitchFamily="34" charset="0"/>
              </a:rPr>
              <a:t>بين أقسام ودوائـر المصرف كالأدلَّة والسياسات والإجـراءات وبرامـج</a:t>
            </a:r>
            <a:r>
              <a:rPr lang="ar-JO" sz="2400" b="1">
                <a:latin typeface="Garamond" pitchFamily="18" charset="0"/>
                <a:cs typeface="Arial" pitchFamily="34" charset="0"/>
              </a:rPr>
              <a:t> </a:t>
            </a:r>
            <a:r>
              <a:rPr lang="ar-SA" sz="2400" b="1">
                <a:latin typeface="Garamond" pitchFamily="18" charset="0"/>
                <a:cs typeface="Arial" pitchFamily="34" charset="0"/>
              </a:rPr>
              <a:t>أنظمة الحاسوب.</a:t>
            </a:r>
            <a:endParaRPr lang="en-US" sz="2400" b="1">
              <a:latin typeface="Garamond" pitchFamily="18" charset="0"/>
              <a:cs typeface="Arial" pitchFamily="34"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662C0AA9-1CC1-406C-8823-840557D377BD}" type="slidenum">
              <a:rPr lang="ar-JO" smtClean="0"/>
              <a:pPr/>
              <a:t>14</a:t>
            </a:fld>
            <a:r>
              <a:rPr lang="ar-JO" smtClean="0"/>
              <a:t>  </a:t>
            </a:r>
            <a:r>
              <a:rPr lang="en-US" smtClean="0"/>
              <a:t>)</a:t>
            </a:r>
          </a:p>
        </p:txBody>
      </p:sp>
      <p:sp>
        <p:nvSpPr>
          <p:cNvPr id="17411" name="Text Box 3"/>
          <p:cNvSpPr txBox="1">
            <a:spLocks noChangeArrowheads="1"/>
          </p:cNvSpPr>
          <p:nvPr/>
        </p:nvSpPr>
        <p:spPr bwMode="auto">
          <a:xfrm>
            <a:off x="412750" y="914400"/>
            <a:ext cx="9080500" cy="792163"/>
          </a:xfrm>
          <a:prstGeom prst="rect">
            <a:avLst/>
          </a:prstGeom>
          <a:noFill/>
          <a:ln w="9525">
            <a:noFill/>
            <a:miter lim="800000"/>
            <a:headEnd/>
            <a:tailEnd/>
          </a:ln>
        </p:spPr>
        <p:txBody>
          <a:bodyPr>
            <a:spAutoFit/>
          </a:bodyPr>
          <a:lstStyle/>
          <a:p>
            <a:pPr algn="just" rtl="1" eaLnBrk="1" hangingPunct="1"/>
            <a:r>
              <a:rPr lang="ar-SA" b="1">
                <a:latin typeface="Garamond" pitchFamily="18" charset="0"/>
                <a:cs typeface="Arial" pitchFamily="34" charset="0"/>
              </a:rPr>
              <a:t>(11)</a:t>
            </a:r>
            <a:r>
              <a:rPr lang="ar-SA" sz="2400" b="1">
                <a:latin typeface="Garamond" pitchFamily="18" charset="0"/>
                <a:cs typeface="Arial" pitchFamily="34" charset="0"/>
              </a:rPr>
              <a:t> </a:t>
            </a:r>
            <a:r>
              <a:rPr lang="ar-SA" sz="2200" b="1">
                <a:latin typeface="Garamond" pitchFamily="18" charset="0"/>
                <a:cs typeface="PT Bold Heading" pitchFamily="2" charset="-78"/>
              </a:rPr>
              <a:t>الاحتيال</a:t>
            </a:r>
            <a:r>
              <a:rPr lang="ar-JO" sz="2200" b="1">
                <a:latin typeface="Garamond" pitchFamily="18" charset="0"/>
                <a:cs typeface="PT Bold Heading" pitchFamily="2" charset="-78"/>
              </a:rPr>
              <a:t> </a:t>
            </a:r>
            <a:r>
              <a:rPr lang="ar-SA" sz="2400" b="1">
                <a:latin typeface="Garamond" pitchFamily="18" charset="0"/>
                <a:cs typeface="Arial" pitchFamily="34" charset="0"/>
              </a:rPr>
              <a:t> (</a:t>
            </a:r>
            <a:r>
              <a:rPr lang="en-US" sz="2400" b="1">
                <a:latin typeface="Monotype Corsiva" pitchFamily="66" charset="0"/>
                <a:cs typeface="Simplified Arabic" pitchFamily="2" charset="-78"/>
              </a:rPr>
              <a:t>Fraud</a:t>
            </a:r>
            <a:r>
              <a:rPr lang="ar-SA" sz="2400" b="1">
                <a:latin typeface="Garamond" pitchFamily="18" charset="0"/>
                <a:cs typeface="Arial" pitchFamily="34" charset="0"/>
              </a:rPr>
              <a:t>):</a:t>
            </a:r>
          </a:p>
          <a:p>
            <a:pPr lvl="1" algn="just" rtl="1" eaLnBrk="1" hangingPunct="1"/>
            <a:r>
              <a:rPr lang="ar-SA" sz="2200" b="1">
                <a:latin typeface="Garamond" pitchFamily="18" charset="0"/>
                <a:cs typeface="Simplified Arabic" pitchFamily="2" charset="-78"/>
              </a:rPr>
              <a:t>وهي المخاطر الناشئة عـن الغش وسرقـة الأمـوال والتلاعب والسَّلب</a:t>
            </a:r>
            <a:r>
              <a:rPr lang="ar-JO" sz="2200" b="1">
                <a:latin typeface="Garamond" pitchFamily="18" charset="0"/>
                <a:cs typeface="Simplified Arabic" pitchFamily="2" charset="-78"/>
              </a:rPr>
              <a:t> </a:t>
            </a:r>
            <a:r>
              <a:rPr lang="ar-SA" sz="2200" b="1">
                <a:latin typeface="Garamond" pitchFamily="18" charset="0"/>
                <a:cs typeface="Simplified Arabic" pitchFamily="2" charset="-78"/>
              </a:rPr>
              <a:t>والتحريف والتزوير.</a:t>
            </a:r>
            <a:endParaRPr lang="en-US" sz="2200">
              <a:latin typeface="Garamond" pitchFamily="18" charset="0"/>
              <a:cs typeface="Simplified Arabic" pitchFamily="2" charset="-78"/>
            </a:endParaRPr>
          </a:p>
        </p:txBody>
      </p:sp>
      <p:sp>
        <p:nvSpPr>
          <p:cNvPr id="17412" name="Text Box 6"/>
          <p:cNvSpPr txBox="1">
            <a:spLocks noChangeArrowheads="1"/>
          </p:cNvSpPr>
          <p:nvPr/>
        </p:nvSpPr>
        <p:spPr bwMode="auto">
          <a:xfrm>
            <a:off x="382588" y="1846263"/>
            <a:ext cx="9104312" cy="5024437"/>
          </a:xfrm>
          <a:prstGeom prst="rect">
            <a:avLst/>
          </a:prstGeom>
          <a:noFill/>
          <a:ln w="9525">
            <a:noFill/>
            <a:miter lim="800000"/>
            <a:headEnd/>
            <a:tailEnd/>
          </a:ln>
        </p:spPr>
        <p:txBody>
          <a:bodyPr>
            <a:spAutoFit/>
          </a:bodyPr>
          <a:lstStyle/>
          <a:p>
            <a:pPr algn="just" rtl="1" eaLnBrk="1" hangingPunct="1"/>
            <a:r>
              <a:rPr lang="ar-SA" b="1">
                <a:latin typeface="Garamond" pitchFamily="18" charset="0"/>
                <a:cs typeface="Arial" pitchFamily="34" charset="0"/>
              </a:rPr>
              <a:t>(</a:t>
            </a:r>
            <a:r>
              <a:rPr lang="ar-JO" b="1">
                <a:latin typeface="Garamond" pitchFamily="18" charset="0"/>
                <a:cs typeface="Arial" pitchFamily="34" charset="0"/>
              </a:rPr>
              <a:t>12</a:t>
            </a:r>
            <a:r>
              <a:rPr lang="ar-SA" b="1">
                <a:latin typeface="Garamond" pitchFamily="18" charset="0"/>
                <a:cs typeface="Arial" pitchFamily="34" charset="0"/>
              </a:rPr>
              <a:t>) </a:t>
            </a:r>
            <a:r>
              <a:rPr lang="ar-JO" sz="2200" b="1">
                <a:latin typeface="Garamond" pitchFamily="18" charset="0"/>
                <a:cs typeface="PT Bold Heading" pitchFamily="2" charset="-78"/>
              </a:rPr>
              <a:t>مخاطر التسويات </a:t>
            </a:r>
            <a:r>
              <a:rPr lang="ar-JO">
                <a:latin typeface="Garamond" pitchFamily="18" charset="0"/>
                <a:cs typeface="Arial" pitchFamily="34" charset="0"/>
              </a:rPr>
              <a:t> </a:t>
            </a:r>
            <a:r>
              <a:rPr lang="en-US">
                <a:latin typeface="Garamond" pitchFamily="18" charset="0"/>
                <a:cs typeface="Arial" pitchFamily="34" charset="0"/>
              </a:rPr>
              <a:t> </a:t>
            </a:r>
            <a:r>
              <a:rPr lang="en-US" b="1">
                <a:latin typeface="Garamond" pitchFamily="18" charset="0"/>
                <a:cs typeface="Arial" pitchFamily="34" charset="0"/>
              </a:rPr>
              <a:t>(</a:t>
            </a:r>
            <a:r>
              <a:rPr lang="en-US" sz="2400" b="1">
                <a:latin typeface="Monotype Corsiva" pitchFamily="66" charset="0"/>
                <a:cs typeface="Simplified Arabic" pitchFamily="2" charset="-78"/>
              </a:rPr>
              <a:t>Settlement Risk)</a:t>
            </a:r>
            <a:r>
              <a:rPr lang="en-US" b="1">
                <a:latin typeface="Garamond" pitchFamily="18" charset="0"/>
                <a:cs typeface="Arial" pitchFamily="34" charset="0"/>
              </a:rPr>
              <a:t> </a:t>
            </a:r>
            <a:r>
              <a:rPr lang="ar-SA" b="1">
                <a:latin typeface="Garamond" pitchFamily="18" charset="0"/>
                <a:cs typeface="Arial" pitchFamily="34" charset="0"/>
              </a:rPr>
              <a:t>:</a:t>
            </a:r>
          </a:p>
          <a:p>
            <a:pPr lvl="1" algn="just" rtl="1" eaLnBrk="1" hangingPunct="1"/>
            <a:endParaRPr lang="ar-JO" sz="1000" b="1">
              <a:latin typeface="Garamond" pitchFamily="18" charset="0"/>
              <a:cs typeface="Arial" pitchFamily="34" charset="0"/>
            </a:endParaRPr>
          </a:p>
          <a:p>
            <a:pPr lvl="1" algn="just" rtl="1" eaLnBrk="1" hangingPunct="1"/>
            <a:r>
              <a:rPr lang="ar-SA" sz="2200" b="1">
                <a:latin typeface="Garamond" pitchFamily="18" charset="0"/>
                <a:cs typeface="Simplified Arabic" pitchFamily="2" charset="-78"/>
              </a:rPr>
              <a:t>هي المخاطر الناشئة عن عدم اكتمال الاجراءات التي تضمن تنفيذ العملية ووصول القيمة في نفس الوقت ، ويمكن تعريفها أيضا بالمخاطر الناشئة عن تسوية العملية دون وصول القيمة فعليا من العميل وبالتالي تؤدي الى خسارة المبلغ من قبل المصرف </a:t>
            </a:r>
            <a:r>
              <a:rPr lang="ar-JO" sz="2200" b="1">
                <a:latin typeface="Garamond" pitchFamily="18" charset="0"/>
                <a:cs typeface="Simplified Arabic" pitchFamily="2" charset="-78"/>
              </a:rPr>
              <a:t>.</a:t>
            </a:r>
          </a:p>
          <a:p>
            <a:pPr lvl="1" algn="just" rtl="1" eaLnBrk="1" hangingPunct="1"/>
            <a:endParaRPr lang="ar-JO" sz="2200" b="1">
              <a:latin typeface="Garamond" pitchFamily="18" charset="0"/>
              <a:cs typeface="Simplified Arabic" pitchFamily="2" charset="-78"/>
            </a:endParaRPr>
          </a:p>
          <a:p>
            <a:pPr algn="just" rtl="1" eaLnBrk="1" hangingPunct="1"/>
            <a:r>
              <a:rPr lang="ar-SA" b="1">
                <a:latin typeface="Garamond" pitchFamily="18" charset="0"/>
                <a:cs typeface="Arial" pitchFamily="34" charset="0"/>
              </a:rPr>
              <a:t>(</a:t>
            </a:r>
            <a:r>
              <a:rPr lang="ar-JO" b="1">
                <a:latin typeface="Garamond" pitchFamily="18" charset="0"/>
                <a:cs typeface="Arial" pitchFamily="34" charset="0"/>
              </a:rPr>
              <a:t>13</a:t>
            </a:r>
            <a:r>
              <a:rPr lang="ar-SA" b="1">
                <a:latin typeface="Garamond" pitchFamily="18" charset="0"/>
                <a:cs typeface="Arial" pitchFamily="34" charset="0"/>
              </a:rPr>
              <a:t>) </a:t>
            </a:r>
            <a:r>
              <a:rPr lang="ar-JO" sz="2200" b="1">
                <a:latin typeface="Garamond" pitchFamily="18" charset="0"/>
                <a:cs typeface="PT Bold Heading" pitchFamily="2" charset="-78"/>
              </a:rPr>
              <a:t>مخاطر سعر العملة</a:t>
            </a:r>
            <a:r>
              <a:rPr lang="ar-JO" sz="2400" b="1">
                <a:latin typeface="Garamond" pitchFamily="18" charset="0"/>
                <a:cs typeface="Arial" pitchFamily="34" charset="0"/>
              </a:rPr>
              <a:t> </a:t>
            </a:r>
            <a:r>
              <a:rPr lang="ar-JO">
                <a:latin typeface="Garamond" pitchFamily="18" charset="0"/>
                <a:cs typeface="Arial" pitchFamily="34" charset="0"/>
              </a:rPr>
              <a:t> </a:t>
            </a:r>
            <a:r>
              <a:rPr lang="en-US">
                <a:latin typeface="Garamond" pitchFamily="18" charset="0"/>
                <a:cs typeface="Arial" pitchFamily="34" charset="0"/>
              </a:rPr>
              <a:t> </a:t>
            </a:r>
            <a:r>
              <a:rPr lang="en-US" b="1">
                <a:latin typeface="Garamond" pitchFamily="18" charset="0"/>
                <a:cs typeface="Arial" pitchFamily="34" charset="0"/>
              </a:rPr>
              <a:t>(</a:t>
            </a:r>
            <a:r>
              <a:rPr lang="en-US" sz="2400" b="1">
                <a:latin typeface="Monotype Corsiva" pitchFamily="66" charset="0"/>
                <a:cs typeface="Simplified Arabic" pitchFamily="2" charset="-78"/>
              </a:rPr>
              <a:t>Currency Exchange Risk) </a:t>
            </a:r>
            <a:r>
              <a:rPr lang="en-US" b="1">
                <a:latin typeface="Garamond" pitchFamily="18" charset="0"/>
                <a:cs typeface="Arial" pitchFamily="34" charset="0"/>
              </a:rPr>
              <a:t> </a:t>
            </a:r>
            <a:r>
              <a:rPr lang="ar-SA" b="1">
                <a:latin typeface="Garamond" pitchFamily="18" charset="0"/>
                <a:cs typeface="Arial" pitchFamily="34" charset="0"/>
              </a:rPr>
              <a:t>:</a:t>
            </a:r>
          </a:p>
          <a:p>
            <a:pPr lvl="1" algn="just" rtl="1" eaLnBrk="1" hangingPunct="1"/>
            <a:endParaRPr lang="ar-JO" sz="1000" b="1">
              <a:latin typeface="Garamond" pitchFamily="18" charset="0"/>
              <a:cs typeface="Arial" pitchFamily="34" charset="0"/>
            </a:endParaRPr>
          </a:p>
          <a:p>
            <a:pPr lvl="1" algn="just" rtl="1" eaLnBrk="1" hangingPunct="1"/>
            <a:r>
              <a:rPr lang="ar-JO" sz="2200" b="1">
                <a:latin typeface="Garamond" pitchFamily="18" charset="0"/>
                <a:cs typeface="Simplified Arabic" pitchFamily="2" charset="-78"/>
              </a:rPr>
              <a:t>وتمثل الخسائر الناشئة عن تقلبات اسعار العملات الأجنبية والمتعلقة بموجودات والتزامات البنك والعملات الأجنبية .</a:t>
            </a:r>
          </a:p>
          <a:p>
            <a:pPr lvl="1" algn="just" rtl="1" eaLnBrk="1" hangingPunct="1"/>
            <a:endParaRPr lang="ar-JO" sz="2200" b="1">
              <a:latin typeface="Garamond" pitchFamily="18" charset="0"/>
              <a:cs typeface="Simplified Arabic" pitchFamily="2" charset="-78"/>
            </a:endParaRPr>
          </a:p>
          <a:p>
            <a:pPr algn="just" rtl="1" eaLnBrk="1" hangingPunct="1"/>
            <a:r>
              <a:rPr lang="ar-SA" b="1">
                <a:latin typeface="Garamond" pitchFamily="18" charset="0"/>
                <a:cs typeface="Arial" pitchFamily="34" charset="0"/>
              </a:rPr>
              <a:t>(</a:t>
            </a:r>
            <a:r>
              <a:rPr lang="ar-JO" b="1">
                <a:latin typeface="Garamond" pitchFamily="18" charset="0"/>
                <a:cs typeface="Arial" pitchFamily="34" charset="0"/>
              </a:rPr>
              <a:t>14</a:t>
            </a:r>
            <a:r>
              <a:rPr lang="ar-SA" b="1">
                <a:latin typeface="Garamond" pitchFamily="18" charset="0"/>
                <a:cs typeface="Arial" pitchFamily="34" charset="0"/>
              </a:rPr>
              <a:t>) </a:t>
            </a:r>
            <a:r>
              <a:rPr lang="ar-JO" sz="2200" b="1">
                <a:latin typeface="Garamond" pitchFamily="18" charset="0"/>
                <a:cs typeface="PT Bold Heading" pitchFamily="2" charset="-78"/>
              </a:rPr>
              <a:t>مخاطر الثقة</a:t>
            </a:r>
            <a:r>
              <a:rPr lang="ar-JO" sz="2400" b="1">
                <a:latin typeface="Garamond" pitchFamily="18" charset="0"/>
                <a:cs typeface="Arial" pitchFamily="34" charset="0"/>
              </a:rPr>
              <a:t> </a:t>
            </a:r>
            <a:r>
              <a:rPr lang="en-US">
                <a:latin typeface="Garamond" pitchFamily="18" charset="0"/>
                <a:cs typeface="Arial" pitchFamily="34" charset="0"/>
              </a:rPr>
              <a:t> </a:t>
            </a:r>
            <a:r>
              <a:rPr lang="en-US" b="1">
                <a:latin typeface="Garamond" pitchFamily="18" charset="0"/>
                <a:cs typeface="Arial" pitchFamily="34" charset="0"/>
              </a:rPr>
              <a:t>(</a:t>
            </a:r>
            <a:r>
              <a:rPr lang="en-US" sz="2400" b="1">
                <a:latin typeface="Monotype Corsiva" pitchFamily="66" charset="0"/>
                <a:cs typeface="Simplified Arabic" pitchFamily="2" charset="-78"/>
              </a:rPr>
              <a:t>Fiduciary Risk)  </a:t>
            </a:r>
            <a:r>
              <a:rPr lang="en-US" b="1">
                <a:latin typeface="Garamond" pitchFamily="18" charset="0"/>
                <a:cs typeface="Arial" pitchFamily="34" charset="0"/>
              </a:rPr>
              <a:t> </a:t>
            </a:r>
            <a:r>
              <a:rPr lang="ar-SA" b="1">
                <a:latin typeface="Garamond" pitchFamily="18" charset="0"/>
                <a:cs typeface="Arial" pitchFamily="34" charset="0"/>
              </a:rPr>
              <a:t>:</a:t>
            </a:r>
          </a:p>
          <a:p>
            <a:pPr lvl="1" algn="just" rtl="1" eaLnBrk="1" hangingPunct="1"/>
            <a:endParaRPr lang="ar-JO" sz="1000" b="1">
              <a:latin typeface="Garamond" pitchFamily="18" charset="0"/>
              <a:cs typeface="Arial" pitchFamily="34" charset="0"/>
            </a:endParaRPr>
          </a:p>
          <a:p>
            <a:pPr lvl="1" algn="just" rtl="1" eaLnBrk="1" hangingPunct="1"/>
            <a:r>
              <a:rPr lang="ar-JO" sz="2200" b="1">
                <a:latin typeface="Garamond" pitchFamily="18" charset="0"/>
                <a:cs typeface="Simplified Arabic" pitchFamily="2" charset="-78"/>
              </a:rPr>
              <a:t>وهي مخاطر الفشل في الرعاية الأمنية </a:t>
            </a:r>
            <a:r>
              <a:rPr lang="en-US" sz="2400" b="1">
                <a:latin typeface="Monotype Corsiva" pitchFamily="66" charset="0"/>
                <a:cs typeface="Simplified Arabic" pitchFamily="2" charset="-78"/>
              </a:rPr>
              <a:t>Save Custody</a:t>
            </a:r>
            <a:r>
              <a:rPr lang="en-US" sz="2200" b="1">
                <a:latin typeface="Garamond" pitchFamily="18" charset="0"/>
                <a:cs typeface="Simplified Arabic" pitchFamily="2" charset="-78"/>
              </a:rPr>
              <a:t> </a:t>
            </a:r>
            <a:r>
              <a:rPr lang="ar-JO" sz="2200" b="1">
                <a:latin typeface="Garamond" pitchFamily="18" charset="0"/>
                <a:cs typeface="Simplified Arabic" pitchFamily="2" charset="-78"/>
              </a:rPr>
              <a:t> الناشئة من الاهمال في إدارة الأصول لصالح الاطراف الأخرى .</a:t>
            </a:r>
          </a:p>
          <a:p>
            <a:pPr algn="just" rtl="1" eaLnBrk="1" hangingPunct="1"/>
            <a:endParaRPr lang="ar-JO" sz="2200" b="1">
              <a:latin typeface="Garamond" pitchFamily="18"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967ABE41-CAA6-44F2-B071-485FE70D9541}" type="slidenum">
              <a:rPr lang="ar-JO" smtClean="0"/>
              <a:pPr/>
              <a:t>15</a:t>
            </a:fld>
            <a:r>
              <a:rPr lang="ar-JO" smtClean="0"/>
              <a:t>  </a:t>
            </a:r>
            <a:r>
              <a:rPr lang="en-US" smtClean="0"/>
              <a:t>)</a:t>
            </a:r>
          </a:p>
        </p:txBody>
      </p:sp>
      <p:sp>
        <p:nvSpPr>
          <p:cNvPr id="287746" name="Rectangle 2"/>
          <p:cNvSpPr>
            <a:spLocks noChangeArrowheads="1"/>
          </p:cNvSpPr>
          <p:nvPr/>
        </p:nvSpPr>
        <p:spPr bwMode="auto">
          <a:xfrm>
            <a:off x="-1073150" y="2301875"/>
            <a:ext cx="9906000" cy="822325"/>
          </a:xfrm>
          <a:prstGeom prst="rect">
            <a:avLst/>
          </a:prstGeom>
          <a:noFill/>
          <a:ln w="9525" algn="ctr">
            <a:noFill/>
            <a:miter lim="800000"/>
            <a:headEnd/>
            <a:tailEnd/>
          </a:ln>
        </p:spPr>
        <p:txBody>
          <a:bodyPr>
            <a:spAutoFit/>
          </a:bodyPr>
          <a:lstStyle/>
          <a:p>
            <a:pPr algn="r" rtl="1" eaLnBrk="1" hangingPunct="1"/>
            <a:endParaRPr lang="ar-JO" sz="2400" b="1">
              <a:solidFill>
                <a:srgbClr val="000000"/>
              </a:solidFill>
              <a:latin typeface="Garamond" pitchFamily="18" charset="0"/>
              <a:cs typeface="Arial" pitchFamily="34" charset="0"/>
            </a:endParaRPr>
          </a:p>
          <a:p>
            <a:pPr algn="r" rtl="1" eaLnBrk="1" hangingPunct="1"/>
            <a:endParaRPr lang="en-US" sz="2400" b="1">
              <a:solidFill>
                <a:srgbClr val="000000"/>
              </a:solidFill>
              <a:latin typeface="Garamond" pitchFamily="18" charset="0"/>
              <a:cs typeface="Arial" pitchFamily="34" charset="0"/>
            </a:endParaRPr>
          </a:p>
        </p:txBody>
      </p:sp>
      <p:sp>
        <p:nvSpPr>
          <p:cNvPr id="18436" name="Text Box 3"/>
          <p:cNvSpPr txBox="1">
            <a:spLocks noChangeArrowheads="1"/>
          </p:cNvSpPr>
          <p:nvPr/>
        </p:nvSpPr>
        <p:spPr bwMode="auto">
          <a:xfrm>
            <a:off x="577850" y="3157538"/>
            <a:ext cx="8667750" cy="1004887"/>
          </a:xfrm>
          <a:prstGeom prst="rect">
            <a:avLst/>
          </a:prstGeom>
          <a:noFill/>
          <a:ln w="9525">
            <a:noFill/>
            <a:miter lim="800000"/>
            <a:headEnd/>
            <a:tailEnd/>
          </a:ln>
        </p:spPr>
        <p:txBody>
          <a:bodyPr>
            <a:spAutoFit/>
          </a:bodyPr>
          <a:lstStyle/>
          <a:p>
            <a:pPr algn="just" rtl="1" eaLnBrk="1" hangingPunct="1"/>
            <a:r>
              <a:rPr lang="ar-JO" sz="2400" b="1">
                <a:solidFill>
                  <a:srgbClr val="000000"/>
                </a:solidFill>
                <a:latin typeface="Garamond" pitchFamily="18" charset="0"/>
                <a:cs typeface="Arial" pitchFamily="34" charset="0"/>
              </a:rPr>
              <a:t>	</a:t>
            </a:r>
            <a:endParaRPr lang="en-US" sz="2400" b="1">
              <a:solidFill>
                <a:srgbClr val="000000"/>
              </a:solidFill>
              <a:latin typeface="Garamond" pitchFamily="18" charset="0"/>
              <a:cs typeface="Arial" pitchFamily="34" charset="0"/>
            </a:endParaRPr>
          </a:p>
          <a:p>
            <a:pPr algn="r" rtl="1" eaLnBrk="1" hangingPunct="1">
              <a:spcBef>
                <a:spcPct val="50000"/>
              </a:spcBef>
            </a:pPr>
            <a:endParaRPr lang="en-US" sz="2400">
              <a:latin typeface="Garamond" pitchFamily="18" charset="0"/>
              <a:cs typeface="Arial" pitchFamily="34" charset="0"/>
            </a:endParaRPr>
          </a:p>
        </p:txBody>
      </p:sp>
      <p:sp>
        <p:nvSpPr>
          <p:cNvPr id="18437" name="Text Box 4"/>
          <p:cNvSpPr txBox="1">
            <a:spLocks noChangeArrowheads="1"/>
          </p:cNvSpPr>
          <p:nvPr/>
        </p:nvSpPr>
        <p:spPr bwMode="auto">
          <a:xfrm>
            <a:off x="660400" y="1241425"/>
            <a:ext cx="8585200" cy="4524375"/>
          </a:xfrm>
          <a:prstGeom prst="rect">
            <a:avLst/>
          </a:prstGeom>
          <a:noFill/>
          <a:ln w="9525">
            <a:noFill/>
            <a:miter lim="800000"/>
            <a:headEnd/>
            <a:tailEnd/>
          </a:ln>
        </p:spPr>
        <p:txBody>
          <a:bodyPr>
            <a:spAutoFit/>
          </a:bodyPr>
          <a:lstStyle/>
          <a:p>
            <a:pPr algn="just" rtl="1" eaLnBrk="1" hangingPunct="1"/>
            <a:r>
              <a:rPr lang="ar-JO" sz="2400" b="1">
                <a:latin typeface="Garamond" pitchFamily="18" charset="0"/>
                <a:cs typeface="Arial" pitchFamily="34" charset="0"/>
              </a:rPr>
              <a:t>(15) </a:t>
            </a:r>
            <a:r>
              <a:rPr lang="ar-JO" sz="2200" b="1">
                <a:latin typeface="Garamond" pitchFamily="18" charset="0"/>
                <a:cs typeface="PT Bold Heading" pitchFamily="2" charset="-78"/>
              </a:rPr>
              <a:t>مخاطر الاستبدال  </a:t>
            </a:r>
            <a:r>
              <a:rPr lang="ar-JO" sz="2400" b="1">
                <a:latin typeface="Monotype Corsiva" pitchFamily="66" charset="0"/>
                <a:cs typeface="Simplified Arabic" pitchFamily="2" charset="-78"/>
              </a:rPr>
              <a:t> </a:t>
            </a:r>
            <a:r>
              <a:rPr lang="en-US" sz="2400" b="1">
                <a:latin typeface="Monotype Corsiva" pitchFamily="66" charset="0"/>
                <a:cs typeface="Simplified Arabic" pitchFamily="2" charset="-78"/>
              </a:rPr>
              <a:t>(Replacement Risk)</a:t>
            </a:r>
            <a:r>
              <a:rPr lang="ar-JO" sz="2400" b="1">
                <a:latin typeface="Monotype Corsiva" pitchFamily="66" charset="0"/>
                <a:cs typeface="Simplified Arabic" pitchFamily="2" charset="-78"/>
              </a:rPr>
              <a:t> :</a:t>
            </a:r>
          </a:p>
          <a:p>
            <a:pPr lvl="1" algn="just" rtl="1" eaLnBrk="1" hangingPunct="1"/>
            <a:r>
              <a:rPr lang="ar-SA" sz="2400" b="1">
                <a:latin typeface="Garamond" pitchFamily="18" charset="0"/>
                <a:cs typeface="Arial" pitchFamily="34" charset="0"/>
              </a:rPr>
              <a:t>المخاطر الناشئة عن فشل العميل بالإيفاء بشروط العقد </a:t>
            </a:r>
            <a:r>
              <a:rPr lang="ar-JO" sz="2400" b="1">
                <a:latin typeface="Garamond" pitchFamily="18" charset="0"/>
                <a:cs typeface="Arial" pitchFamily="34" charset="0"/>
              </a:rPr>
              <a:t>، </a:t>
            </a:r>
            <a:r>
              <a:rPr lang="ar-SA" sz="2400" b="1">
                <a:latin typeface="Garamond" pitchFamily="18" charset="0"/>
                <a:cs typeface="Arial" pitchFamily="34" charset="0"/>
              </a:rPr>
              <a:t>الأمر الذي يؤدي الى قي</a:t>
            </a:r>
            <a:r>
              <a:rPr lang="ar-JO" sz="2400" b="1">
                <a:latin typeface="Garamond" pitchFamily="18" charset="0"/>
                <a:cs typeface="Arial" pitchFamily="34" charset="0"/>
              </a:rPr>
              <a:t>ـ</a:t>
            </a:r>
            <a:r>
              <a:rPr lang="ar-SA" sz="2400" b="1">
                <a:latin typeface="Garamond" pitchFamily="18" charset="0"/>
                <a:cs typeface="Arial" pitchFamily="34" charset="0"/>
              </a:rPr>
              <a:t>ام المص</a:t>
            </a:r>
            <a:r>
              <a:rPr lang="ar-JO" sz="2400" b="1">
                <a:latin typeface="Garamond" pitchFamily="18" charset="0"/>
                <a:cs typeface="Arial" pitchFamily="34" charset="0"/>
              </a:rPr>
              <a:t>ـ</a:t>
            </a:r>
            <a:r>
              <a:rPr lang="ar-SA" sz="2400" b="1">
                <a:latin typeface="Garamond" pitchFamily="18" charset="0"/>
                <a:cs typeface="Arial" pitchFamily="34" charset="0"/>
              </a:rPr>
              <a:t>رف باستب</a:t>
            </a:r>
            <a:r>
              <a:rPr lang="ar-JO" sz="2400" b="1">
                <a:latin typeface="Garamond" pitchFamily="18" charset="0"/>
                <a:cs typeface="Arial" pitchFamily="34" charset="0"/>
              </a:rPr>
              <a:t>ـ</a:t>
            </a:r>
            <a:r>
              <a:rPr lang="ar-SA" sz="2400" b="1">
                <a:latin typeface="Garamond" pitchFamily="18" charset="0"/>
                <a:cs typeface="Arial" pitchFamily="34" charset="0"/>
              </a:rPr>
              <a:t>دال ه</a:t>
            </a:r>
            <a:r>
              <a:rPr lang="ar-JO" sz="2400" b="1">
                <a:latin typeface="Garamond" pitchFamily="18" charset="0"/>
                <a:cs typeface="Arial" pitchFamily="34" charset="0"/>
              </a:rPr>
              <a:t>ـ</a:t>
            </a:r>
            <a:r>
              <a:rPr lang="ar-SA" sz="2400" b="1">
                <a:latin typeface="Garamond" pitchFamily="18" charset="0"/>
                <a:cs typeface="Arial" pitchFamily="34" charset="0"/>
              </a:rPr>
              <a:t>ذا العق</a:t>
            </a:r>
            <a:r>
              <a:rPr lang="ar-JO" sz="2400" b="1">
                <a:latin typeface="Garamond" pitchFamily="18" charset="0"/>
                <a:cs typeface="Arial" pitchFamily="34" charset="0"/>
              </a:rPr>
              <a:t>ـ</a:t>
            </a:r>
            <a:r>
              <a:rPr lang="ar-SA" sz="2400" b="1">
                <a:latin typeface="Garamond" pitchFamily="18" charset="0"/>
                <a:cs typeface="Arial" pitchFamily="34" charset="0"/>
              </a:rPr>
              <a:t>د بعقد آخر ولكن بسعر السوق الحالي   </a:t>
            </a:r>
            <a:r>
              <a:rPr lang="en-US" sz="2400" b="1">
                <a:latin typeface="Monotype Corsiva" pitchFamily="66" charset="0"/>
                <a:cs typeface="Simplified Arabic" pitchFamily="2" charset="-78"/>
              </a:rPr>
              <a:t>current market price </a:t>
            </a:r>
            <a:r>
              <a:rPr lang="ar-SA" sz="2400" b="1">
                <a:latin typeface="Garamond" pitchFamily="18" charset="0"/>
                <a:cs typeface="Arial" pitchFamily="34" charset="0"/>
              </a:rPr>
              <a:t> مما يكبده خسارة ما بين سعر العقد والسعر الحالي</a:t>
            </a:r>
            <a:r>
              <a:rPr lang="ar-JO" sz="2400" b="1">
                <a:latin typeface="Garamond" pitchFamily="18" charset="0"/>
                <a:cs typeface="Arial" pitchFamily="34" charset="0"/>
              </a:rPr>
              <a:t> .</a:t>
            </a:r>
          </a:p>
          <a:p>
            <a:pPr lvl="1" algn="just" rtl="1" eaLnBrk="1" hangingPunct="1"/>
            <a:endParaRPr lang="ar-JO" sz="2400" b="1">
              <a:latin typeface="Garamond" pitchFamily="18" charset="0"/>
              <a:cs typeface="Arial" pitchFamily="34" charset="0"/>
            </a:endParaRPr>
          </a:p>
          <a:p>
            <a:pPr algn="just" rtl="1" eaLnBrk="1" hangingPunct="1"/>
            <a:r>
              <a:rPr lang="ar-JO" b="1">
                <a:latin typeface="Garamond" pitchFamily="18" charset="0"/>
                <a:cs typeface="Arial" pitchFamily="34" charset="0"/>
              </a:rPr>
              <a:t>(16) </a:t>
            </a:r>
            <a:r>
              <a:rPr lang="ar-JO" sz="2200" b="1">
                <a:latin typeface="Garamond" pitchFamily="18" charset="0"/>
                <a:cs typeface="PT Bold Heading" pitchFamily="2" charset="-78"/>
              </a:rPr>
              <a:t>مخاطر التحويل </a:t>
            </a:r>
            <a:r>
              <a:rPr lang="ar-JO" b="1">
                <a:latin typeface="Garamond" pitchFamily="18" charset="0"/>
                <a:cs typeface="Arial" pitchFamily="34" charset="0"/>
              </a:rPr>
              <a:t>  </a:t>
            </a:r>
            <a:r>
              <a:rPr lang="en-US" b="1">
                <a:latin typeface="Garamond" pitchFamily="18" charset="0"/>
                <a:cs typeface="Arial" pitchFamily="34" charset="0"/>
              </a:rPr>
              <a:t>(</a:t>
            </a:r>
            <a:r>
              <a:rPr lang="en-US" sz="2400" b="1">
                <a:latin typeface="Monotype Corsiva" pitchFamily="66" charset="0"/>
                <a:cs typeface="Simplified Arabic" pitchFamily="2" charset="-78"/>
              </a:rPr>
              <a:t>Transfer Risk)</a:t>
            </a:r>
            <a:r>
              <a:rPr lang="ar-JO" b="1">
                <a:latin typeface="Garamond" pitchFamily="18" charset="0"/>
                <a:cs typeface="Arial" pitchFamily="34" charset="0"/>
              </a:rPr>
              <a:t> :</a:t>
            </a:r>
          </a:p>
          <a:p>
            <a:pPr lvl="1" algn="just" rtl="1" eaLnBrk="1" hangingPunct="1"/>
            <a:r>
              <a:rPr lang="ar-SA" sz="2400" b="1">
                <a:latin typeface="Garamond" pitchFamily="18" charset="0"/>
                <a:cs typeface="Arial" pitchFamily="34" charset="0"/>
              </a:rPr>
              <a:t>المخاطر الناشئة عن فشل العم</a:t>
            </a:r>
            <a:r>
              <a:rPr lang="ar-JO" sz="2400" b="1">
                <a:latin typeface="Garamond" pitchFamily="18" charset="0"/>
                <a:cs typeface="Arial" pitchFamily="34" charset="0"/>
              </a:rPr>
              <a:t>ـ</a:t>
            </a:r>
            <a:r>
              <a:rPr lang="ar-SA" sz="2400" b="1">
                <a:latin typeface="Garamond" pitchFamily="18" charset="0"/>
                <a:cs typeface="Arial" pitchFamily="34" charset="0"/>
              </a:rPr>
              <a:t>لاء الخارجيين في تسوية التزاماتهم بتواريــخ استحقاقها بسبب العوامل الاقتصادية والسياسيـة والاجتماعية لبلادهم </a:t>
            </a:r>
            <a:r>
              <a:rPr lang="ar-JO" sz="2400" b="1">
                <a:latin typeface="Garamond" pitchFamily="18" charset="0"/>
                <a:cs typeface="Arial" pitchFamily="34" charset="0"/>
              </a:rPr>
              <a:t>.</a:t>
            </a:r>
          </a:p>
          <a:p>
            <a:pPr lvl="1" algn="just" rtl="1" eaLnBrk="1" hangingPunct="1"/>
            <a:endParaRPr lang="ar-JO" sz="2400" b="1">
              <a:latin typeface="Garamond" pitchFamily="18" charset="0"/>
              <a:cs typeface="Arial" pitchFamily="34" charset="0"/>
            </a:endParaRPr>
          </a:p>
          <a:p>
            <a:pPr algn="just" rtl="1" eaLnBrk="1" hangingPunct="1"/>
            <a:r>
              <a:rPr lang="ar-JO" sz="2400" b="1">
                <a:latin typeface="Monotype Corsiva" pitchFamily="66" charset="0"/>
                <a:cs typeface="Simplified Arabic" pitchFamily="2" charset="-78"/>
              </a:rPr>
              <a:t>(17) </a:t>
            </a:r>
            <a:r>
              <a:rPr lang="ar-JO" sz="2200" b="1">
                <a:latin typeface="Garamond" pitchFamily="18" charset="0"/>
                <a:cs typeface="PT Bold Heading" pitchFamily="2" charset="-78"/>
              </a:rPr>
              <a:t>مخاطر التضخم</a:t>
            </a:r>
            <a:r>
              <a:rPr lang="ar-JO" sz="2400" b="1">
                <a:latin typeface="Monotype Corsiva" pitchFamily="66" charset="0"/>
                <a:cs typeface="Simplified Arabic" pitchFamily="2" charset="-78"/>
              </a:rPr>
              <a:t> </a:t>
            </a:r>
            <a:r>
              <a:rPr lang="ar-JO" b="1">
                <a:latin typeface="Garamond" pitchFamily="18" charset="0"/>
                <a:cs typeface="Arial" pitchFamily="34" charset="0"/>
              </a:rPr>
              <a:t> </a:t>
            </a:r>
            <a:r>
              <a:rPr lang="en-US" b="1">
                <a:latin typeface="Garamond" pitchFamily="18" charset="0"/>
                <a:cs typeface="Arial" pitchFamily="34" charset="0"/>
              </a:rPr>
              <a:t>(</a:t>
            </a:r>
            <a:r>
              <a:rPr lang="en-US" sz="2400" b="1">
                <a:latin typeface="Monotype Corsiva" pitchFamily="66" charset="0"/>
                <a:cs typeface="Simplified Arabic" pitchFamily="2" charset="-78"/>
              </a:rPr>
              <a:t>Inflation Risk)</a:t>
            </a:r>
            <a:r>
              <a:rPr lang="ar-JO" b="1">
                <a:latin typeface="Garamond" pitchFamily="18" charset="0"/>
                <a:cs typeface="Arial" pitchFamily="34" charset="0"/>
              </a:rPr>
              <a:t> :</a:t>
            </a:r>
            <a:endParaRPr lang="en-US" sz="2400" b="1">
              <a:latin typeface="Garamond" pitchFamily="18" charset="0"/>
              <a:cs typeface="Arial" pitchFamily="34" charset="0"/>
            </a:endParaRPr>
          </a:p>
          <a:p>
            <a:pPr lvl="1" algn="just" rtl="1" eaLnBrk="1" hangingPunct="1"/>
            <a:r>
              <a:rPr lang="ar-SA" sz="2400" b="1">
                <a:latin typeface="Garamond" pitchFamily="18" charset="0"/>
                <a:cs typeface="Arial" pitchFamily="34" charset="0"/>
              </a:rPr>
              <a:t>المخاطر الناشئة عن زيادة الكلفة بسبب التضخم في الاقتصاد (زيادة </a:t>
            </a:r>
            <a:r>
              <a:rPr lang="ar-JO" sz="2400" b="1">
                <a:latin typeface="Garamond" pitchFamily="18" charset="0"/>
                <a:cs typeface="Arial" pitchFamily="34" charset="0"/>
              </a:rPr>
              <a:t> </a:t>
            </a:r>
            <a:r>
              <a:rPr lang="ar-SA" sz="2400" b="1">
                <a:latin typeface="Garamond" pitchFamily="18" charset="0"/>
                <a:cs typeface="Arial" pitchFamily="34" charset="0"/>
              </a:rPr>
              <a:t>الأسعار</a:t>
            </a:r>
            <a:r>
              <a:rPr lang="ar-JO" sz="2400" b="1">
                <a:latin typeface="Garamond" pitchFamily="18" charset="0"/>
                <a:cs typeface="Arial" pitchFamily="34" charset="0"/>
              </a:rPr>
              <a:t>) . </a:t>
            </a:r>
          </a:p>
          <a:p>
            <a:pPr lvl="1" algn="just" rtl="1" eaLnBrk="1" hangingPunct="1"/>
            <a:endParaRPr lang="ar-SA" sz="2400" b="1">
              <a:latin typeface="Garamond" pitchFamily="18"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nodePh="1">
                                  <p:stCondLst>
                                    <p:cond delay="0"/>
                                  </p:stCondLst>
                                  <p:endCondLst>
                                    <p:cond evt="begin" delay="0">
                                      <p:tn val="5"/>
                                    </p:cond>
                                  </p:endCondLst>
                                  <p:childTnLst>
                                    <p:set>
                                      <p:cBhvr>
                                        <p:cTn id="6" dur="1" fill="hold">
                                          <p:stCondLst>
                                            <p:cond delay="0"/>
                                          </p:stCondLst>
                                        </p:cTn>
                                        <p:tgtEl>
                                          <p:spTgt spid="287746">
                                            <p:txEl>
                                              <p:charRg st="4294967295" end="4294967295"/>
                                            </p:txEl>
                                          </p:spTgt>
                                        </p:tgtEl>
                                        <p:attrNameLst>
                                          <p:attrName>style.visibility</p:attrName>
                                        </p:attrNameLst>
                                      </p:cBhvr>
                                      <p:to>
                                        <p:strVal val="visible"/>
                                      </p:to>
                                    </p:set>
                                    <p:animEffect transition="in" filter="strips(downLeft)">
                                      <p:cBhvr>
                                        <p:cTn id="7" dur="500"/>
                                        <p:tgtEl>
                                          <p:spTgt spid="287746">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DC11C48A-4AB5-470A-9D93-C7EA062589CE}" type="slidenum">
              <a:rPr lang="ar-JO" smtClean="0"/>
              <a:pPr/>
              <a:t>16</a:t>
            </a:fld>
            <a:r>
              <a:rPr lang="ar-JO" smtClean="0"/>
              <a:t>  </a:t>
            </a:r>
            <a:r>
              <a:rPr lang="en-US" smtClean="0"/>
              <a:t>)</a:t>
            </a:r>
          </a:p>
        </p:txBody>
      </p:sp>
      <p:sp>
        <p:nvSpPr>
          <p:cNvPr id="289794" name="Rectangle 2"/>
          <p:cNvSpPr>
            <a:spLocks noChangeArrowheads="1"/>
          </p:cNvSpPr>
          <p:nvPr/>
        </p:nvSpPr>
        <p:spPr bwMode="auto">
          <a:xfrm>
            <a:off x="-1073150" y="2301875"/>
            <a:ext cx="9906000" cy="822325"/>
          </a:xfrm>
          <a:prstGeom prst="rect">
            <a:avLst/>
          </a:prstGeom>
          <a:noFill/>
          <a:ln w="9525" algn="ctr">
            <a:noFill/>
            <a:miter lim="800000"/>
            <a:headEnd/>
            <a:tailEnd/>
          </a:ln>
        </p:spPr>
        <p:txBody>
          <a:bodyPr>
            <a:spAutoFit/>
          </a:bodyPr>
          <a:lstStyle/>
          <a:p>
            <a:pPr algn="r" rtl="1" eaLnBrk="1" hangingPunct="1"/>
            <a:endParaRPr lang="ar-JO" sz="2400" b="1">
              <a:solidFill>
                <a:srgbClr val="000000"/>
              </a:solidFill>
              <a:latin typeface="Garamond" pitchFamily="18" charset="0"/>
              <a:cs typeface="Arial" pitchFamily="34" charset="0"/>
            </a:endParaRPr>
          </a:p>
          <a:p>
            <a:pPr algn="r" rtl="1" eaLnBrk="1" hangingPunct="1"/>
            <a:endParaRPr lang="en-US" sz="2400" b="1">
              <a:solidFill>
                <a:srgbClr val="000000"/>
              </a:solidFill>
              <a:latin typeface="Garamond" pitchFamily="18" charset="0"/>
              <a:cs typeface="Arial" pitchFamily="34" charset="0"/>
            </a:endParaRPr>
          </a:p>
        </p:txBody>
      </p:sp>
      <p:sp>
        <p:nvSpPr>
          <p:cNvPr id="19460" name="Text Box 3"/>
          <p:cNvSpPr txBox="1">
            <a:spLocks noChangeArrowheads="1"/>
          </p:cNvSpPr>
          <p:nvPr/>
        </p:nvSpPr>
        <p:spPr bwMode="auto">
          <a:xfrm>
            <a:off x="577850" y="3157538"/>
            <a:ext cx="8667750" cy="1004887"/>
          </a:xfrm>
          <a:prstGeom prst="rect">
            <a:avLst/>
          </a:prstGeom>
          <a:noFill/>
          <a:ln w="9525">
            <a:noFill/>
            <a:miter lim="800000"/>
            <a:headEnd/>
            <a:tailEnd/>
          </a:ln>
        </p:spPr>
        <p:txBody>
          <a:bodyPr>
            <a:spAutoFit/>
          </a:bodyPr>
          <a:lstStyle/>
          <a:p>
            <a:pPr algn="just" rtl="1" eaLnBrk="1" hangingPunct="1"/>
            <a:r>
              <a:rPr lang="ar-JO" sz="2400" b="1">
                <a:solidFill>
                  <a:srgbClr val="000000"/>
                </a:solidFill>
                <a:latin typeface="Garamond" pitchFamily="18" charset="0"/>
                <a:cs typeface="Arial" pitchFamily="34" charset="0"/>
              </a:rPr>
              <a:t>	</a:t>
            </a:r>
            <a:endParaRPr lang="en-US" sz="2400" b="1">
              <a:solidFill>
                <a:srgbClr val="000000"/>
              </a:solidFill>
              <a:latin typeface="Garamond" pitchFamily="18" charset="0"/>
              <a:cs typeface="Arial" pitchFamily="34" charset="0"/>
            </a:endParaRPr>
          </a:p>
          <a:p>
            <a:pPr algn="r" rtl="1" eaLnBrk="1" hangingPunct="1">
              <a:spcBef>
                <a:spcPct val="50000"/>
              </a:spcBef>
            </a:pPr>
            <a:endParaRPr lang="en-US" sz="2400">
              <a:latin typeface="Garamond" pitchFamily="18" charset="0"/>
              <a:cs typeface="Arial" pitchFamily="34" charset="0"/>
            </a:endParaRPr>
          </a:p>
        </p:txBody>
      </p:sp>
      <p:sp>
        <p:nvSpPr>
          <p:cNvPr id="19461" name="Text Box 4"/>
          <p:cNvSpPr txBox="1">
            <a:spLocks noChangeArrowheads="1"/>
          </p:cNvSpPr>
          <p:nvPr/>
        </p:nvSpPr>
        <p:spPr bwMode="auto">
          <a:xfrm>
            <a:off x="660400" y="1165225"/>
            <a:ext cx="8585200" cy="4473575"/>
          </a:xfrm>
          <a:prstGeom prst="rect">
            <a:avLst/>
          </a:prstGeom>
          <a:noFill/>
          <a:ln w="9525">
            <a:noFill/>
            <a:miter lim="800000"/>
            <a:headEnd/>
            <a:tailEnd/>
          </a:ln>
        </p:spPr>
        <p:txBody>
          <a:bodyPr>
            <a:spAutoFit/>
          </a:bodyPr>
          <a:lstStyle/>
          <a:p>
            <a:pPr algn="just" rtl="1" eaLnBrk="1" hangingPunct="1"/>
            <a:r>
              <a:rPr lang="ar-JO" sz="2400" b="1">
                <a:latin typeface="Garamond" pitchFamily="18" charset="0"/>
                <a:cs typeface="Arial" pitchFamily="34" charset="0"/>
              </a:rPr>
              <a:t>(18) </a:t>
            </a:r>
            <a:r>
              <a:rPr lang="ar-JO" sz="2200" b="1">
                <a:latin typeface="Garamond" pitchFamily="18" charset="0"/>
                <a:cs typeface="PT Bold Heading" pitchFamily="2" charset="-78"/>
              </a:rPr>
              <a:t>المخاطر الاقتصادية</a:t>
            </a:r>
            <a:r>
              <a:rPr lang="ar-JO" sz="2400" b="1">
                <a:latin typeface="Garamond" pitchFamily="18" charset="0"/>
                <a:cs typeface="Arial" pitchFamily="34" charset="0"/>
              </a:rPr>
              <a:t> </a:t>
            </a:r>
            <a:r>
              <a:rPr lang="ar-JO" sz="2400" b="1">
                <a:latin typeface="Monotype Corsiva" pitchFamily="66" charset="0"/>
                <a:cs typeface="Simplified Arabic" pitchFamily="2" charset="-78"/>
              </a:rPr>
              <a:t> </a:t>
            </a:r>
            <a:r>
              <a:rPr lang="en-US" sz="2400" b="1">
                <a:latin typeface="Monotype Corsiva" pitchFamily="66" charset="0"/>
                <a:cs typeface="Simplified Arabic" pitchFamily="2" charset="-78"/>
              </a:rPr>
              <a:t>(Economic Risk) </a:t>
            </a:r>
            <a:r>
              <a:rPr lang="ar-JO" sz="2400" b="1">
                <a:latin typeface="Monotype Corsiva" pitchFamily="66" charset="0"/>
                <a:cs typeface="Simplified Arabic" pitchFamily="2" charset="-78"/>
              </a:rPr>
              <a:t> :</a:t>
            </a:r>
          </a:p>
          <a:p>
            <a:pPr lvl="1" algn="just" rtl="1" eaLnBrk="1" hangingPunct="1"/>
            <a:r>
              <a:rPr lang="ar-JO" sz="2400" b="1">
                <a:latin typeface="Garamond" pitchFamily="18" charset="0"/>
                <a:cs typeface="Arial" pitchFamily="34" charset="0"/>
              </a:rPr>
              <a:t>المخاطر الناشئة عن التغير في العوامل الاقتصادية مثل العرض والطلب ، وعوامل السوق ، سوق العمالة ، والأسواق البديلة 000 الخ .</a:t>
            </a:r>
          </a:p>
          <a:p>
            <a:pPr lvl="1" algn="just" rtl="1" eaLnBrk="1" hangingPunct="1"/>
            <a:endParaRPr lang="ar-JO" sz="2400" b="1">
              <a:latin typeface="Garamond" pitchFamily="18" charset="0"/>
              <a:cs typeface="Arial" pitchFamily="34" charset="0"/>
            </a:endParaRPr>
          </a:p>
          <a:p>
            <a:pPr algn="just" rtl="1" eaLnBrk="1" hangingPunct="1"/>
            <a:r>
              <a:rPr lang="ar-JO" b="1">
                <a:latin typeface="Garamond" pitchFamily="18" charset="0"/>
                <a:cs typeface="Arial" pitchFamily="34" charset="0"/>
              </a:rPr>
              <a:t>(19) </a:t>
            </a:r>
            <a:r>
              <a:rPr lang="ar-JO" sz="2200" b="1">
                <a:latin typeface="Garamond" pitchFamily="18" charset="0"/>
                <a:cs typeface="PT Bold Heading" pitchFamily="2" charset="-78"/>
              </a:rPr>
              <a:t>مخاطر إعادة الاستثمار </a:t>
            </a:r>
            <a:r>
              <a:rPr lang="ar-JO" sz="2400" b="1">
                <a:latin typeface="Monotype Corsiva" pitchFamily="66" charset="0"/>
                <a:cs typeface="Simplified Arabic" pitchFamily="2" charset="-78"/>
              </a:rPr>
              <a:t> </a:t>
            </a:r>
            <a:r>
              <a:rPr lang="en-US" sz="2400" b="1">
                <a:latin typeface="Monotype Corsiva" pitchFamily="66" charset="0"/>
                <a:cs typeface="Simplified Arabic" pitchFamily="2" charset="-78"/>
              </a:rPr>
              <a:t>(Reinvestment Risk)</a:t>
            </a:r>
            <a:r>
              <a:rPr lang="ar-JO" sz="2400" b="1">
                <a:latin typeface="Monotype Corsiva" pitchFamily="66" charset="0"/>
                <a:cs typeface="Simplified Arabic" pitchFamily="2" charset="-78"/>
              </a:rPr>
              <a:t> :</a:t>
            </a:r>
          </a:p>
          <a:p>
            <a:pPr lvl="1" algn="just" rtl="1" eaLnBrk="1" hangingPunct="1"/>
            <a:r>
              <a:rPr lang="ar-JO" sz="2400" b="1">
                <a:latin typeface="Garamond" pitchFamily="18" charset="0"/>
                <a:cs typeface="Arial" pitchFamily="34" charset="0"/>
              </a:rPr>
              <a:t>المخاطر الناشئة عن عدم استثمار التدفقات النقدية المستقبلية بالسعر المقدر أو السائد عند تقدير الربح حيث سيتحمل المصرف خسائر إذا كان السعر اقل .</a:t>
            </a:r>
          </a:p>
          <a:p>
            <a:pPr lvl="1" algn="just" rtl="1" eaLnBrk="1" hangingPunct="1"/>
            <a:endParaRPr lang="ar-JO" sz="2400" b="1">
              <a:latin typeface="Garamond" pitchFamily="18" charset="0"/>
              <a:cs typeface="Arial" pitchFamily="34" charset="0"/>
            </a:endParaRPr>
          </a:p>
          <a:p>
            <a:pPr algn="just" rtl="1" eaLnBrk="1" hangingPunct="1"/>
            <a:r>
              <a:rPr lang="ar-JO" sz="2400" b="1">
                <a:latin typeface="Monotype Corsiva" pitchFamily="66" charset="0"/>
                <a:cs typeface="Simplified Arabic" pitchFamily="2" charset="-78"/>
              </a:rPr>
              <a:t>(20) </a:t>
            </a:r>
            <a:r>
              <a:rPr lang="ar-JO" sz="2200" b="1">
                <a:latin typeface="Garamond" pitchFamily="18" charset="0"/>
                <a:cs typeface="PT Bold Heading" pitchFamily="2" charset="-78"/>
              </a:rPr>
              <a:t>مخاطر الحجم</a:t>
            </a:r>
            <a:r>
              <a:rPr lang="ar-JO" sz="2400" b="1">
                <a:latin typeface="Monotype Corsiva" pitchFamily="66" charset="0"/>
                <a:cs typeface="Simplified Arabic" pitchFamily="2" charset="-78"/>
              </a:rPr>
              <a:t>  </a:t>
            </a:r>
            <a:r>
              <a:rPr lang="ar-JO" b="1">
                <a:latin typeface="Garamond" pitchFamily="18" charset="0"/>
                <a:cs typeface="Arial" pitchFamily="34" charset="0"/>
              </a:rPr>
              <a:t> </a:t>
            </a:r>
            <a:r>
              <a:rPr lang="en-US" b="1">
                <a:latin typeface="Garamond" pitchFamily="18" charset="0"/>
                <a:cs typeface="Arial" pitchFamily="34" charset="0"/>
              </a:rPr>
              <a:t>(</a:t>
            </a:r>
            <a:r>
              <a:rPr lang="en-US" sz="2400" b="1">
                <a:latin typeface="Monotype Corsiva" pitchFamily="66" charset="0"/>
                <a:cs typeface="Simplified Arabic" pitchFamily="2" charset="-78"/>
              </a:rPr>
              <a:t>Volume Risk)</a:t>
            </a:r>
            <a:r>
              <a:rPr lang="ar-JO" b="1">
                <a:latin typeface="Garamond" pitchFamily="18" charset="0"/>
                <a:cs typeface="Arial" pitchFamily="34" charset="0"/>
              </a:rPr>
              <a:t> :</a:t>
            </a:r>
            <a:endParaRPr lang="en-US" sz="2400" b="1">
              <a:latin typeface="Garamond" pitchFamily="18" charset="0"/>
              <a:cs typeface="Arial" pitchFamily="34" charset="0"/>
            </a:endParaRPr>
          </a:p>
          <a:p>
            <a:pPr lvl="1" algn="just" rtl="1" eaLnBrk="1" hangingPunct="1"/>
            <a:r>
              <a:rPr lang="ar-JO" sz="2400" b="1">
                <a:latin typeface="Garamond" pitchFamily="18" charset="0"/>
                <a:cs typeface="Arial" pitchFamily="34" charset="0"/>
              </a:rPr>
              <a:t>المخاطر الناشئة عن زيادة حجم الأنشطة والخدمات المقدمة من قبل المصارف أو الشركات التابعة لها . </a:t>
            </a:r>
          </a:p>
          <a:p>
            <a:pPr lvl="1" algn="just" rtl="1" eaLnBrk="1" hangingPunct="1"/>
            <a:endParaRPr lang="ar-SA" sz="2400" b="1">
              <a:latin typeface="Garamond" pitchFamily="18"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nodePh="1">
                                  <p:stCondLst>
                                    <p:cond delay="0"/>
                                  </p:stCondLst>
                                  <p:endCondLst>
                                    <p:cond evt="begin" delay="0">
                                      <p:tn val="5"/>
                                    </p:cond>
                                  </p:endCondLst>
                                  <p:childTnLst>
                                    <p:set>
                                      <p:cBhvr>
                                        <p:cTn id="6" dur="1" fill="hold">
                                          <p:stCondLst>
                                            <p:cond delay="0"/>
                                          </p:stCondLst>
                                        </p:cTn>
                                        <p:tgtEl>
                                          <p:spTgt spid="289794">
                                            <p:txEl>
                                              <p:charRg st="4294967295" end="4294967295"/>
                                            </p:txEl>
                                          </p:spTgt>
                                        </p:tgtEl>
                                        <p:attrNameLst>
                                          <p:attrName>style.visibility</p:attrName>
                                        </p:attrNameLst>
                                      </p:cBhvr>
                                      <p:to>
                                        <p:strVal val="visible"/>
                                      </p:to>
                                    </p:set>
                                    <p:animEffect transition="in" filter="strips(downLeft)">
                                      <p:cBhvr>
                                        <p:cTn id="7" dur="500"/>
                                        <p:tgtEl>
                                          <p:spTgt spid="289794">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4F0D0117-2208-4B7E-9902-B0625084517B}" type="slidenum">
              <a:rPr lang="ar-JO" smtClean="0"/>
              <a:pPr/>
              <a:t>17</a:t>
            </a:fld>
            <a:r>
              <a:rPr lang="ar-JO" smtClean="0"/>
              <a:t>  </a:t>
            </a:r>
            <a:r>
              <a:rPr lang="en-US" smtClean="0"/>
              <a:t>)</a:t>
            </a:r>
          </a:p>
        </p:txBody>
      </p:sp>
      <p:sp>
        <p:nvSpPr>
          <p:cNvPr id="20483" name="Text Box 3"/>
          <p:cNvSpPr txBox="1">
            <a:spLocks noChangeArrowheads="1"/>
          </p:cNvSpPr>
          <p:nvPr/>
        </p:nvSpPr>
        <p:spPr bwMode="auto">
          <a:xfrm>
            <a:off x="742950" y="1146175"/>
            <a:ext cx="8420100" cy="4340225"/>
          </a:xfrm>
          <a:prstGeom prst="rect">
            <a:avLst/>
          </a:prstGeom>
          <a:noFill/>
          <a:ln w="9525">
            <a:noFill/>
            <a:miter lim="800000"/>
            <a:headEnd/>
            <a:tailEnd/>
          </a:ln>
        </p:spPr>
        <p:txBody>
          <a:bodyPr>
            <a:spAutoFit/>
          </a:bodyPr>
          <a:lstStyle/>
          <a:p>
            <a:pPr algn="ctr" rtl="1" eaLnBrk="1" hangingPunct="1"/>
            <a:r>
              <a:rPr lang="ar-SA" sz="2800" b="1">
                <a:latin typeface="Garamond" pitchFamily="18" charset="0"/>
                <a:cs typeface="PT Bold Heading" pitchFamily="2" charset="-78"/>
              </a:rPr>
              <a:t>المخاطر التي </a:t>
            </a:r>
            <a:r>
              <a:rPr lang="ar-JO" sz="2800" b="1">
                <a:latin typeface="Garamond" pitchFamily="18" charset="0"/>
                <a:cs typeface="PT Bold Heading" pitchFamily="2" charset="-78"/>
              </a:rPr>
              <a:t>تتعرض</a:t>
            </a:r>
            <a:r>
              <a:rPr lang="ar-SA" sz="2800" b="1">
                <a:latin typeface="Garamond" pitchFamily="18" charset="0"/>
                <a:cs typeface="PT Bold Heading" pitchFamily="2" charset="-78"/>
              </a:rPr>
              <a:t> لها المص</a:t>
            </a:r>
            <a:r>
              <a:rPr lang="ar-JO" sz="2800" b="1">
                <a:latin typeface="Garamond" pitchFamily="18" charset="0"/>
                <a:cs typeface="PT Bold Heading" pitchFamily="2" charset="-78"/>
              </a:rPr>
              <a:t>ا</a:t>
            </a:r>
            <a:r>
              <a:rPr lang="ar-SA" sz="2800" b="1">
                <a:latin typeface="Garamond" pitchFamily="18" charset="0"/>
                <a:cs typeface="PT Bold Heading" pitchFamily="2" charset="-78"/>
              </a:rPr>
              <a:t>رف الإسلامي</a:t>
            </a:r>
            <a:r>
              <a:rPr lang="ar-JO" sz="2800" b="1">
                <a:latin typeface="Garamond" pitchFamily="18" charset="0"/>
                <a:cs typeface="PT Bold Heading" pitchFamily="2" charset="-78"/>
              </a:rPr>
              <a:t>ة</a:t>
            </a:r>
            <a:endParaRPr lang="ar-SA" sz="2800" b="1">
              <a:latin typeface="Garamond" pitchFamily="18" charset="0"/>
              <a:cs typeface="PT Bold Heading" pitchFamily="2" charset="-78"/>
            </a:endParaRPr>
          </a:p>
          <a:p>
            <a:pPr algn="r" rtl="1" eaLnBrk="1" hangingPunct="1"/>
            <a:endParaRPr lang="ar-SA" sz="2800" b="1">
              <a:latin typeface="Garamond" pitchFamily="18" charset="0"/>
              <a:cs typeface="PT Bold Heading" pitchFamily="2" charset="-78"/>
            </a:endParaRPr>
          </a:p>
          <a:p>
            <a:pPr algn="r" rtl="1" eaLnBrk="1" hangingPunct="1"/>
            <a:r>
              <a:rPr lang="ar-SA" b="1">
                <a:solidFill>
                  <a:srgbClr val="FF3300"/>
                </a:solidFill>
                <a:latin typeface="Garamond" pitchFamily="18" charset="0"/>
                <a:cs typeface="Arial" pitchFamily="34" charset="0"/>
              </a:rPr>
              <a:t> </a:t>
            </a:r>
            <a:r>
              <a:rPr lang="ar-SA" sz="2800" b="1">
                <a:solidFill>
                  <a:srgbClr val="FF3300"/>
                </a:solidFill>
                <a:latin typeface="Garamond" pitchFamily="18" charset="0"/>
                <a:cs typeface="Arial" pitchFamily="34" charset="0"/>
              </a:rPr>
              <a:t>أولا</a:t>
            </a:r>
            <a:r>
              <a:rPr lang="ar-JO" sz="2800" b="1">
                <a:solidFill>
                  <a:srgbClr val="FF3300"/>
                </a:solidFill>
                <a:latin typeface="Garamond" pitchFamily="18" charset="0"/>
                <a:cs typeface="Arial" pitchFamily="34" charset="0"/>
              </a:rPr>
              <a:t>ً</a:t>
            </a:r>
            <a:r>
              <a:rPr lang="ar-SA" sz="2800" b="1">
                <a:solidFill>
                  <a:srgbClr val="FF3300"/>
                </a:solidFill>
                <a:latin typeface="Garamond" pitchFamily="18" charset="0"/>
                <a:cs typeface="Arial" pitchFamily="34" charset="0"/>
              </a:rPr>
              <a:t>: مخاطر عدم الالتزام:</a:t>
            </a:r>
          </a:p>
          <a:p>
            <a:pPr algn="r" rtl="1" eaLnBrk="1" hangingPunct="1"/>
            <a:endParaRPr lang="ar-SA" sz="2800" b="1">
              <a:solidFill>
                <a:srgbClr val="FF3300"/>
              </a:solidFill>
              <a:latin typeface="Garamond" pitchFamily="18" charset="0"/>
              <a:cs typeface="Arial" pitchFamily="34" charset="0"/>
            </a:endParaRPr>
          </a:p>
          <a:p>
            <a:pPr algn="r" rtl="1" eaLnBrk="1" hangingPunct="1"/>
            <a:r>
              <a:rPr lang="ar-SA" b="1">
                <a:latin typeface="Garamond" pitchFamily="18" charset="0"/>
                <a:cs typeface="Arial" pitchFamily="34" charset="0"/>
              </a:rPr>
              <a:t>       </a:t>
            </a:r>
            <a:r>
              <a:rPr lang="ar-SA" sz="2800" b="1">
                <a:latin typeface="Garamond" pitchFamily="18" charset="0"/>
                <a:cs typeface="Simplified Arabic" pitchFamily="2" charset="-78"/>
              </a:rPr>
              <a:t>(1) مخاطر عدم الالتزام بالضوابط الشرعيَّة</a:t>
            </a:r>
            <a:r>
              <a:rPr lang="ar-JO" sz="2800" b="1">
                <a:latin typeface="Garamond" pitchFamily="18" charset="0"/>
                <a:cs typeface="Simplified Arabic" pitchFamily="2" charset="-78"/>
              </a:rPr>
              <a:t> .</a:t>
            </a:r>
          </a:p>
          <a:p>
            <a:pPr algn="r" rtl="1" eaLnBrk="1" hangingPunct="1"/>
            <a:endParaRPr lang="ar-JO" sz="2800" b="1">
              <a:latin typeface="Garamond" pitchFamily="18" charset="0"/>
              <a:cs typeface="Simplified Arabic" pitchFamily="2" charset="-78"/>
            </a:endParaRPr>
          </a:p>
          <a:p>
            <a:pPr algn="r" rtl="1" eaLnBrk="1" hangingPunct="1"/>
            <a:r>
              <a:rPr lang="ar-JO" sz="2800" b="1">
                <a:latin typeface="Monotype Corsiva" pitchFamily="66" charset="0"/>
                <a:cs typeface="Simplified Arabic" pitchFamily="2" charset="-78"/>
              </a:rPr>
              <a:t>    </a:t>
            </a:r>
            <a:r>
              <a:rPr lang="ar-SA" sz="2800" b="1">
                <a:latin typeface="Monotype Corsiva" pitchFamily="66" charset="0"/>
                <a:cs typeface="Simplified Arabic" pitchFamily="2" charset="-78"/>
              </a:rPr>
              <a:t>(2) مخاطر عدم الالتزام بالمعايير الدوليَّة</a:t>
            </a:r>
            <a:r>
              <a:rPr lang="ar-JO" sz="2800" b="1">
                <a:latin typeface="Monotype Corsiva" pitchFamily="66" charset="0"/>
                <a:cs typeface="Simplified Arabic" pitchFamily="2" charset="-78"/>
              </a:rPr>
              <a:t> .</a:t>
            </a:r>
            <a:endParaRPr lang="ar-SA" sz="2800" b="1">
              <a:latin typeface="Monotype Corsiva" pitchFamily="66" charset="0"/>
              <a:cs typeface="Simplified Arabic" pitchFamily="2" charset="-78"/>
            </a:endParaRPr>
          </a:p>
          <a:p>
            <a:pPr algn="r" rtl="1" eaLnBrk="1" hangingPunct="1"/>
            <a:endParaRPr lang="ar-SA" sz="2800" b="1">
              <a:latin typeface="Monotype Corsiva" pitchFamily="66" charset="0"/>
              <a:cs typeface="Simplified Arabic" pitchFamily="2" charset="-78"/>
              <a:sym typeface="Wingdings 2" pitchFamily="18" charset="2"/>
            </a:endParaRPr>
          </a:p>
          <a:p>
            <a:pPr algn="r" rtl="1" eaLnBrk="1" hangingPunct="1"/>
            <a:r>
              <a:rPr lang="ar-SA" sz="2800" b="1">
                <a:latin typeface="Monotype Corsiva" pitchFamily="66" charset="0"/>
                <a:cs typeface="Simplified Arabic" pitchFamily="2" charset="-78"/>
              </a:rPr>
              <a:t>    (3) مخاطر عدم الالتزام بتعليمات السُّلطات النقديَّة</a:t>
            </a:r>
            <a:r>
              <a:rPr lang="ar-JO" sz="2800" b="1">
                <a:latin typeface="Monotype Corsiva" pitchFamily="66" charset="0"/>
                <a:cs typeface="Simplified Arabic" pitchFamily="2" charset="-78"/>
              </a:rPr>
              <a:t> .</a:t>
            </a:r>
            <a:endParaRPr lang="ar-SA" sz="2800" b="1">
              <a:latin typeface="Monotype Corsiva" pitchFamily="66" charset="0"/>
              <a:cs typeface="Simplified Arabic" pitchFamily="2" charset="-78"/>
            </a:endParaRPr>
          </a:p>
          <a:p>
            <a:pPr algn="r" rtl="1" eaLnBrk="1" hangingPunct="1"/>
            <a:endParaRPr lang="ar-JO" sz="2400" b="1">
              <a:latin typeface="Garamond" pitchFamily="18" charset="0"/>
              <a:cs typeface="Arial" pitchFamily="34" charset="0"/>
            </a:endParaRPr>
          </a:p>
        </p:txBody>
      </p:sp>
      <p:sp>
        <p:nvSpPr>
          <p:cNvPr id="20484" name="Rectangle 2"/>
          <p:cNvSpPr>
            <a:spLocks noChangeArrowheads="1"/>
          </p:cNvSpPr>
          <p:nvPr/>
        </p:nvSpPr>
        <p:spPr bwMode="auto">
          <a:xfrm>
            <a:off x="495300" y="5410200"/>
            <a:ext cx="9410700" cy="6172200"/>
          </a:xfrm>
          <a:prstGeom prst="rect">
            <a:avLst/>
          </a:prstGeom>
          <a:noFill/>
          <a:ln w="9525">
            <a:noFill/>
            <a:miter lim="800000"/>
            <a:headEnd/>
            <a:tailEnd/>
          </a:ln>
        </p:spPr>
        <p:txBody>
          <a:bodyPr wrap="none" anchor="ctr"/>
          <a:lstStyle/>
          <a:p>
            <a:pPr algn="r" rtl="1" eaLnBrk="1" hangingPunct="1"/>
            <a:r>
              <a:rPr lang="ar-SA" sz="2800" b="1">
                <a:latin typeface="Monotype Corsiva" pitchFamily="66" charset="0"/>
                <a:cs typeface="Simplified Arabic" pitchFamily="2" charset="-78"/>
              </a:rPr>
              <a:t> </a:t>
            </a:r>
            <a:endParaRPr lang="ar-SA" sz="1200" b="1">
              <a:latin typeface="Monotype Corsiva" pitchFamily="66" charset="0"/>
              <a:cs typeface="Simplified Arabic" pitchFamily="2" charset="-78"/>
            </a:endParaRPr>
          </a:p>
          <a:p>
            <a:pPr algn="r" rtl="1" eaLnBrk="1" hangingPunct="1"/>
            <a:r>
              <a:rPr lang="ar-SA" sz="2800" b="1">
                <a:latin typeface="Monotype Corsiva" pitchFamily="66" charset="0"/>
                <a:cs typeface="Simplified Arabic" pitchFamily="2" charset="-78"/>
              </a:rPr>
              <a:t>       </a:t>
            </a:r>
            <a:endParaRPr lang="en-US" sz="2200" b="1">
              <a:latin typeface="Monotype Corsiva" pitchFamily="66"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D1B80A41-D8AB-44FE-B917-6965CC4C7BDF}" type="slidenum">
              <a:rPr lang="ar-JO" smtClean="0"/>
              <a:pPr/>
              <a:t>18</a:t>
            </a:fld>
            <a:r>
              <a:rPr lang="ar-JO" smtClean="0"/>
              <a:t>  </a:t>
            </a:r>
            <a:r>
              <a:rPr lang="en-US" smtClean="0"/>
              <a:t>)</a:t>
            </a:r>
          </a:p>
        </p:txBody>
      </p:sp>
      <p:sp>
        <p:nvSpPr>
          <p:cNvPr id="22531" name="Rectangle 2"/>
          <p:cNvSpPr>
            <a:spLocks noChangeArrowheads="1"/>
          </p:cNvSpPr>
          <p:nvPr/>
        </p:nvSpPr>
        <p:spPr bwMode="auto">
          <a:xfrm>
            <a:off x="914400" y="990600"/>
            <a:ext cx="8496300" cy="5029200"/>
          </a:xfrm>
          <a:prstGeom prst="rect">
            <a:avLst/>
          </a:prstGeom>
          <a:noFill/>
          <a:ln w="9525">
            <a:noFill/>
            <a:miter lim="800000"/>
            <a:headEnd/>
            <a:tailEnd/>
          </a:ln>
        </p:spPr>
        <p:txBody>
          <a:bodyPr wrap="none" anchor="ctr"/>
          <a:lstStyle/>
          <a:p>
            <a:pPr algn="just" rtl="1" eaLnBrk="1" hangingPunct="1">
              <a:defRPr/>
            </a:pPr>
            <a:r>
              <a:rPr lang="ar-SA" sz="2800" b="1" dirty="0">
                <a:solidFill>
                  <a:srgbClr val="FF3300"/>
                </a:solidFill>
                <a:latin typeface="Monotype Corsiva" pitchFamily="66" charset="0"/>
                <a:cs typeface="Simplified Arabic" pitchFamily="2" charset="-78"/>
              </a:rPr>
              <a:t> </a:t>
            </a:r>
            <a:r>
              <a:rPr lang="ar-SA" sz="2800" b="1" dirty="0">
                <a:solidFill>
                  <a:srgbClr val="FF3300"/>
                </a:solidFill>
                <a:latin typeface="Garamond" pitchFamily="18" charset="0"/>
                <a:cs typeface="Arial" pitchFamily="34" charset="0"/>
              </a:rPr>
              <a:t>ثانيا: المخاطر البيئيَّة العمليَّة:</a:t>
            </a:r>
          </a:p>
          <a:p>
            <a:pPr algn="just" rtl="1" eaLnBrk="1" hangingPunct="1">
              <a:defRPr/>
            </a:pPr>
            <a:endParaRPr lang="ar-SA" sz="2800" b="1" dirty="0">
              <a:solidFill>
                <a:srgbClr val="FF3300"/>
              </a:solidFill>
              <a:latin typeface="Garamond" pitchFamily="18" charset="0"/>
              <a:cs typeface="Arial" pitchFamily="34" charset="0"/>
            </a:endParaRPr>
          </a:p>
          <a:p>
            <a:pPr marL="1027113" indent="-631825" algn="just" rtl="1" eaLnBrk="1" hangingPunct="1">
              <a:spcBef>
                <a:spcPts val="600"/>
              </a:spcBef>
              <a:spcAft>
                <a:spcPts val="600"/>
              </a:spcAft>
              <a:defRPr/>
            </a:pPr>
            <a:r>
              <a:rPr lang="ar-SA" sz="3200" b="1" dirty="0">
                <a:latin typeface="Monotype Corsiva" pitchFamily="66" charset="0"/>
                <a:cs typeface="Simplified Arabic" pitchFamily="2" charset="-78"/>
              </a:rPr>
              <a:t>(1) </a:t>
            </a:r>
            <a:r>
              <a:rPr lang="ar-JO" sz="3200" b="1" dirty="0">
                <a:latin typeface="Monotype Corsiva" pitchFamily="66" charset="0"/>
                <a:cs typeface="Simplified Arabic" pitchFamily="2" charset="-78"/>
              </a:rPr>
              <a:t>	</a:t>
            </a:r>
            <a:r>
              <a:rPr lang="ar-SA" sz="3200" b="1" dirty="0">
                <a:latin typeface="Monotype Corsiva" pitchFamily="66" charset="0"/>
                <a:cs typeface="Simplified Arabic" pitchFamily="2" charset="-78"/>
              </a:rPr>
              <a:t>مخاطر تختص بها صيغ التمويل الإسلاميَّة.</a:t>
            </a:r>
          </a:p>
          <a:p>
            <a:pPr marL="1027113" indent="-631825" algn="just" rtl="1" eaLnBrk="1" hangingPunct="1">
              <a:spcBef>
                <a:spcPts val="600"/>
              </a:spcBef>
              <a:spcAft>
                <a:spcPts val="600"/>
              </a:spcAft>
              <a:defRPr/>
            </a:pPr>
            <a:r>
              <a:rPr lang="ar-SA" sz="3200" b="1" dirty="0">
                <a:latin typeface="Monotype Corsiva" pitchFamily="66" charset="0"/>
                <a:cs typeface="Simplified Arabic" pitchFamily="2" charset="-78"/>
              </a:rPr>
              <a:t>(2) </a:t>
            </a:r>
            <a:r>
              <a:rPr lang="ar-JO" sz="3200" b="1" dirty="0">
                <a:latin typeface="Monotype Corsiva" pitchFamily="66" charset="0"/>
                <a:cs typeface="Simplified Arabic" pitchFamily="2" charset="-78"/>
              </a:rPr>
              <a:t>	</a:t>
            </a:r>
            <a:r>
              <a:rPr lang="ar-SA" sz="3200" b="1" dirty="0">
                <a:latin typeface="Monotype Corsiva" pitchFamily="66" charset="0"/>
                <a:cs typeface="Simplified Arabic" pitchFamily="2" charset="-78"/>
              </a:rPr>
              <a:t>مخاطر المنافسة المصرفيَّة</a:t>
            </a:r>
            <a:r>
              <a:rPr lang="ar-JO" sz="3200" b="1" dirty="0">
                <a:latin typeface="Monotype Corsiva" pitchFamily="66" charset="0"/>
                <a:cs typeface="Simplified Arabic" pitchFamily="2" charset="-78"/>
              </a:rPr>
              <a:t> .</a:t>
            </a:r>
          </a:p>
          <a:p>
            <a:pPr marL="1027113" indent="-631825" algn="just" rtl="1" eaLnBrk="1" hangingPunct="1">
              <a:spcBef>
                <a:spcPts val="600"/>
              </a:spcBef>
              <a:spcAft>
                <a:spcPts val="600"/>
              </a:spcAft>
              <a:defRPr/>
            </a:pPr>
            <a:r>
              <a:rPr lang="ar-SA" sz="3200" b="1" dirty="0">
                <a:latin typeface="Monotype Corsiva" pitchFamily="66" charset="0"/>
                <a:cs typeface="Simplified Arabic" pitchFamily="2" charset="-78"/>
              </a:rPr>
              <a:t>(3) </a:t>
            </a:r>
            <a:r>
              <a:rPr lang="ar-JO" sz="3200" b="1" dirty="0">
                <a:latin typeface="Monotype Corsiva" pitchFamily="66" charset="0"/>
                <a:cs typeface="Simplified Arabic" pitchFamily="2" charset="-78"/>
              </a:rPr>
              <a:t>	</a:t>
            </a:r>
            <a:r>
              <a:rPr lang="ar-SA" sz="3200" b="1" dirty="0">
                <a:latin typeface="Monotype Corsiva" pitchFamily="66" charset="0"/>
                <a:cs typeface="Simplified Arabic" pitchFamily="2" charset="-78"/>
              </a:rPr>
              <a:t>مخاطر مشاركي حسابات الاستثمار</a:t>
            </a:r>
            <a:r>
              <a:rPr lang="ar-JO" sz="3200" b="1" dirty="0">
                <a:latin typeface="Monotype Corsiva" pitchFamily="66" charset="0"/>
                <a:cs typeface="Simplified Arabic" pitchFamily="2" charset="-78"/>
              </a:rPr>
              <a:t> .</a:t>
            </a:r>
          </a:p>
          <a:p>
            <a:pPr marL="1027113" indent="-631825" algn="just" rtl="1" eaLnBrk="1" hangingPunct="1">
              <a:spcBef>
                <a:spcPts val="600"/>
              </a:spcBef>
              <a:spcAft>
                <a:spcPts val="600"/>
              </a:spcAft>
              <a:defRPr/>
            </a:pPr>
            <a:r>
              <a:rPr lang="ar-SA" sz="3200" b="1" dirty="0">
                <a:latin typeface="Monotype Corsiva" pitchFamily="66" charset="0"/>
                <a:cs typeface="Simplified Arabic" pitchFamily="2" charset="-78"/>
              </a:rPr>
              <a:t>(4) </a:t>
            </a:r>
            <a:r>
              <a:rPr lang="ar-JO" sz="3200" b="1" dirty="0">
                <a:latin typeface="Monotype Corsiva" pitchFamily="66" charset="0"/>
                <a:cs typeface="Simplified Arabic" pitchFamily="2" charset="-78"/>
              </a:rPr>
              <a:t>	</a:t>
            </a:r>
            <a:r>
              <a:rPr lang="ar-SA" sz="3200" b="1" dirty="0">
                <a:latin typeface="Monotype Corsiva" pitchFamily="66" charset="0"/>
                <a:cs typeface="Simplified Arabic" pitchFamily="2" charset="-78"/>
              </a:rPr>
              <a:t>المخاطر الرقابيَّة الحكوميَّة</a:t>
            </a:r>
            <a:r>
              <a:rPr lang="ar-JO" sz="3200" b="1" dirty="0">
                <a:latin typeface="Monotype Corsiva" pitchFamily="66" charset="0"/>
                <a:cs typeface="Simplified Arabic" pitchFamily="2" charset="-78"/>
              </a:rPr>
              <a:t> .</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C04442CA-08DB-4E10-881E-8C7B6AFDA127}" type="slidenum">
              <a:rPr lang="ar-JO" smtClean="0"/>
              <a:pPr/>
              <a:t>19</a:t>
            </a:fld>
            <a:r>
              <a:rPr lang="ar-JO" smtClean="0"/>
              <a:t>  </a:t>
            </a:r>
            <a:r>
              <a:rPr lang="en-US" smtClean="0"/>
              <a:t>)</a:t>
            </a:r>
          </a:p>
        </p:txBody>
      </p:sp>
      <p:sp>
        <p:nvSpPr>
          <p:cNvPr id="22531" name="TextBox 3"/>
          <p:cNvSpPr txBox="1">
            <a:spLocks noChangeArrowheads="1"/>
          </p:cNvSpPr>
          <p:nvPr/>
        </p:nvSpPr>
        <p:spPr bwMode="auto">
          <a:xfrm>
            <a:off x="838200" y="1066800"/>
            <a:ext cx="8763000" cy="2032000"/>
          </a:xfrm>
          <a:prstGeom prst="rect">
            <a:avLst/>
          </a:prstGeom>
          <a:noFill/>
          <a:ln w="9525">
            <a:noFill/>
            <a:miter lim="800000"/>
            <a:headEnd/>
            <a:tailEnd/>
          </a:ln>
        </p:spPr>
        <p:txBody>
          <a:bodyPr>
            <a:spAutoFit/>
          </a:bodyPr>
          <a:lstStyle/>
          <a:p>
            <a:pPr algn="r" rtl="1" eaLnBrk="1" hangingPunct="1"/>
            <a:r>
              <a:rPr lang="ar-SA" sz="2800" b="1">
                <a:solidFill>
                  <a:srgbClr val="FF3300"/>
                </a:solidFill>
                <a:latin typeface="Garamond" pitchFamily="18" charset="0"/>
                <a:cs typeface="Arial" pitchFamily="34" charset="0"/>
              </a:rPr>
              <a:t>ثالثا: المخاطر الذاتيَّة :</a:t>
            </a:r>
          </a:p>
          <a:p>
            <a:pPr algn="r" rtl="1" eaLnBrk="1" hangingPunct="1"/>
            <a:endParaRPr lang="ar-SA" sz="1100" b="1">
              <a:solidFill>
                <a:srgbClr val="FF3300"/>
              </a:solidFill>
              <a:latin typeface="Garamond" pitchFamily="18" charset="0"/>
              <a:cs typeface="Arial" pitchFamily="34" charset="0"/>
            </a:endParaRPr>
          </a:p>
          <a:p>
            <a:pPr algn="r" rtl="1" eaLnBrk="1" hangingPunct="1"/>
            <a:r>
              <a:rPr lang="ar-SA" sz="2800" b="1">
                <a:latin typeface="Monotype Corsiva" pitchFamily="66" charset="0"/>
                <a:cs typeface="Simplified Arabic" pitchFamily="2" charset="-78"/>
              </a:rPr>
              <a:t>       (1) مخاطر الموظَّفين</a:t>
            </a:r>
            <a:r>
              <a:rPr lang="en-US" sz="2800" b="1">
                <a:latin typeface="Monotype Corsiva" pitchFamily="66" charset="0"/>
                <a:cs typeface="Simplified Arabic" pitchFamily="2" charset="-78"/>
              </a:rPr>
              <a:t> </a:t>
            </a:r>
            <a:r>
              <a:rPr lang="ar-SA" sz="2800" b="1">
                <a:latin typeface="Monotype Corsiva" pitchFamily="66" charset="0"/>
                <a:cs typeface="Simplified Arabic" pitchFamily="2" charset="-78"/>
              </a:rPr>
              <a:t>.</a:t>
            </a:r>
          </a:p>
          <a:p>
            <a:pPr algn="r" rtl="1" eaLnBrk="1" hangingPunct="1"/>
            <a:endParaRPr lang="ar-JO" sz="2800" b="1">
              <a:latin typeface="Monotype Corsiva" pitchFamily="66" charset="0"/>
              <a:cs typeface="Simplified Arabic" pitchFamily="2" charset="-78"/>
            </a:endParaRPr>
          </a:p>
          <a:p>
            <a:pPr algn="r" rtl="1" eaLnBrk="1" hangingPunct="1"/>
            <a:r>
              <a:rPr lang="ar-SA" sz="2800" b="1">
                <a:latin typeface="Monotype Corsiva" pitchFamily="66" charset="0"/>
                <a:cs typeface="Simplified Arabic" pitchFamily="2" charset="-78"/>
              </a:rPr>
              <a:t>       (2) مخاطر تنظيميَّة وإداريَّة</a:t>
            </a:r>
            <a:r>
              <a:rPr lang="en-US" sz="2800" b="1">
                <a:latin typeface="Monotype Corsiva" pitchFamily="66" charset="0"/>
                <a:cs typeface="Simplified Arabic" pitchFamily="2" charset="-78"/>
              </a:rPr>
              <a:t>  </a:t>
            </a:r>
            <a:r>
              <a:rPr lang="ar-JO" sz="2800" b="1">
                <a:latin typeface="Monotype Corsiva" pitchFamily="66" charset="0"/>
                <a:cs typeface="Simplified Arabic" pitchFamily="2" charset="-78"/>
              </a:rPr>
              <a:t> .</a:t>
            </a:r>
            <a:endParaRPr lang="ar-SA" sz="2800" b="1">
              <a:latin typeface="Monotype Corsiva" pitchFamily="66" charset="0"/>
              <a:cs typeface="Simplified Arabic" pitchFamily="2" charset="-78"/>
            </a:endParaRPr>
          </a:p>
        </p:txBody>
      </p:sp>
      <p:sp>
        <p:nvSpPr>
          <p:cNvPr id="5" name="TextBox 4"/>
          <p:cNvSpPr txBox="1"/>
          <p:nvPr/>
        </p:nvSpPr>
        <p:spPr>
          <a:xfrm>
            <a:off x="457200" y="3468688"/>
            <a:ext cx="9296400" cy="2676525"/>
          </a:xfrm>
          <a:prstGeom prst="rect">
            <a:avLst/>
          </a:prstGeom>
          <a:noFill/>
        </p:spPr>
        <p:txBody>
          <a:bodyPr rtlCol="1">
            <a:spAutoFit/>
          </a:bodyPr>
          <a:lstStyle/>
          <a:p>
            <a:pPr marL="57150" algn="r" rtl="1" eaLnBrk="1" hangingPunct="1">
              <a:defRPr/>
            </a:pPr>
            <a:r>
              <a:rPr lang="ar-SA" sz="2800" b="1" dirty="0">
                <a:solidFill>
                  <a:srgbClr val="FF3300"/>
                </a:solidFill>
                <a:latin typeface="Garamond" pitchFamily="18" charset="0"/>
                <a:cs typeface="Arial" pitchFamily="34" charset="0"/>
              </a:rPr>
              <a:t>رابعا: مخاطر العمليَّات التشغيليَّة:</a:t>
            </a:r>
          </a:p>
          <a:p>
            <a:pPr marL="914400" algn="r" rtl="1" eaLnBrk="1" hangingPunct="1">
              <a:defRPr/>
            </a:pPr>
            <a:endParaRPr lang="ar-SA" sz="2800" b="1" dirty="0">
              <a:solidFill>
                <a:srgbClr val="FF3300"/>
              </a:solidFill>
              <a:latin typeface="Garamond" pitchFamily="18" charset="0"/>
              <a:cs typeface="Arial" pitchFamily="34" charset="0"/>
            </a:endParaRPr>
          </a:p>
          <a:p>
            <a:pPr lvl="3" indent="-801688" algn="just" rtl="1" eaLnBrk="1" hangingPunct="1">
              <a:defRPr/>
            </a:pPr>
            <a:r>
              <a:rPr lang="ar-SA" sz="2800" b="1" dirty="0">
                <a:solidFill>
                  <a:srgbClr val="FF3300"/>
                </a:solidFill>
                <a:latin typeface="Garamond" pitchFamily="18" charset="0"/>
                <a:cs typeface="Arial" pitchFamily="34" charset="0"/>
              </a:rPr>
              <a:t>  </a:t>
            </a:r>
            <a:r>
              <a:rPr lang="ar-SA" sz="2800" b="1" dirty="0">
                <a:latin typeface="Monotype Corsiva" pitchFamily="66" charset="0"/>
                <a:cs typeface="Simplified Arabic" pitchFamily="2" charset="-78"/>
              </a:rPr>
              <a:t>(1) مخاطر تقلُّب أسعار العملات بسبب التعامل في السوق الماليَّة</a:t>
            </a:r>
            <a:r>
              <a:rPr lang="ar-JO" sz="2800" b="1" dirty="0">
                <a:latin typeface="Monotype Corsiva" pitchFamily="66" charset="0"/>
                <a:cs typeface="Simplified Arabic" pitchFamily="2" charset="-78"/>
              </a:rPr>
              <a:t> </a:t>
            </a:r>
            <a:r>
              <a:rPr lang="ar-SA" sz="2800" b="1" dirty="0">
                <a:latin typeface="Monotype Corsiva" pitchFamily="66" charset="0"/>
                <a:cs typeface="Simplified Arabic" pitchFamily="2" charset="-78"/>
              </a:rPr>
              <a:t>المصرفيَّة.</a:t>
            </a:r>
          </a:p>
          <a:p>
            <a:pPr lvl="2" indent="-801688" algn="just" rtl="1" eaLnBrk="1" hangingPunct="1">
              <a:defRPr/>
            </a:pPr>
            <a:endParaRPr lang="ar-SA" sz="2800" b="1" dirty="0">
              <a:latin typeface="Monotype Corsiva" pitchFamily="66" charset="0"/>
              <a:cs typeface="Simplified Arabic" pitchFamily="2" charset="-78"/>
            </a:endParaRPr>
          </a:p>
          <a:p>
            <a:pPr lvl="3" indent="-801688" algn="just" rtl="1" eaLnBrk="1" hangingPunct="1">
              <a:defRPr/>
            </a:pPr>
            <a:r>
              <a:rPr lang="ar-SA" sz="2800" b="1" dirty="0">
                <a:latin typeface="Monotype Corsiva" pitchFamily="66" charset="0"/>
                <a:cs typeface="Simplified Arabic" pitchFamily="2" charset="-78"/>
              </a:rPr>
              <a:t>  (2) مخاطر السيولة</a:t>
            </a:r>
            <a:r>
              <a:rPr lang="ar-JO" sz="2800" b="1" dirty="0">
                <a:latin typeface="Monotype Corsiva" pitchFamily="66" charset="0"/>
                <a:cs typeface="Simplified Arabic" pitchFamily="2" charset="-78"/>
              </a:rPr>
              <a:t> .</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4C024224-6A90-4ED1-AF95-0C0B76D88D49}" type="slidenum">
              <a:rPr lang="ar-JO" smtClean="0"/>
              <a:pPr/>
              <a:t>2</a:t>
            </a:fld>
            <a:r>
              <a:rPr lang="ar-JO" smtClean="0"/>
              <a:t>  </a:t>
            </a:r>
            <a:r>
              <a:rPr lang="en-US" smtClean="0"/>
              <a:t>)</a:t>
            </a:r>
          </a:p>
        </p:txBody>
      </p:sp>
      <p:sp>
        <p:nvSpPr>
          <p:cNvPr id="5123" name="Text Box 3"/>
          <p:cNvSpPr txBox="1">
            <a:spLocks noChangeArrowheads="1"/>
          </p:cNvSpPr>
          <p:nvPr/>
        </p:nvSpPr>
        <p:spPr bwMode="auto">
          <a:xfrm>
            <a:off x="584200" y="1812925"/>
            <a:ext cx="9050338" cy="4400550"/>
          </a:xfrm>
          <a:prstGeom prst="rect">
            <a:avLst/>
          </a:prstGeom>
          <a:noFill/>
          <a:ln w="9525">
            <a:noFill/>
            <a:miter lim="800000"/>
            <a:headEnd/>
            <a:tailEnd/>
          </a:ln>
        </p:spPr>
        <p:txBody>
          <a:bodyPr>
            <a:spAutoFit/>
          </a:bodyPr>
          <a:lstStyle/>
          <a:p>
            <a:pPr algn="just" rtl="1" eaLnBrk="1" hangingPunct="1">
              <a:spcBef>
                <a:spcPct val="50000"/>
              </a:spcBef>
            </a:pPr>
            <a:r>
              <a:rPr lang="ar-JO" sz="4000" b="1">
                <a:latin typeface="Monotype Corsiva" pitchFamily="66" charset="0"/>
                <a:cs typeface="Simplified Arabic" pitchFamily="2" charset="-78"/>
              </a:rPr>
              <a:t>	حققت تجربة المؤسسات المالية الإسلامية نجاحاً في مجال ترسيخ الادوات والقيم الإسلامية في التعامل المصرفي ، وفي مجال رفد المسيرة التنموية بقدرات وطاقات فاعله جديدة ، إلاّ أن هذا النجاح رافقه العديد من المخاطر والمعوقات والتحديات التي تعترض مسيرتها وتحول بينها وبين تحقيق غاياتها التنموية بالشكل المطلوب .</a:t>
            </a:r>
            <a:endParaRPr lang="en-US" sz="4000" b="1">
              <a:latin typeface="Monotype Corsiva" pitchFamily="66" charset="0"/>
              <a:cs typeface="Simplified Arabic" pitchFamily="2" charset="-78"/>
            </a:endParaRPr>
          </a:p>
        </p:txBody>
      </p:sp>
      <p:sp>
        <p:nvSpPr>
          <p:cNvPr id="6150" name="Rectangle 6"/>
          <p:cNvSpPr>
            <a:spLocks noChangeArrowheads="1"/>
          </p:cNvSpPr>
          <p:nvPr/>
        </p:nvSpPr>
        <p:spPr bwMode="auto">
          <a:xfrm>
            <a:off x="7772400" y="381000"/>
            <a:ext cx="2057400" cy="1463675"/>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defRPr/>
            </a:pPr>
            <a:r>
              <a:rPr lang="en-US" sz="9000" b="1" dirty="0">
                <a:solidFill>
                  <a:srgbClr val="FF3300"/>
                </a:solidFill>
                <a:effectLst>
                  <a:outerShdw blurRad="38100" dist="38100" dir="2700000" algn="tl">
                    <a:srgbClr val="C0C0C0"/>
                  </a:outerShdw>
                </a:effectLst>
                <a:sym typeface="AGA Arabesque" pitchFamily="2" charset="2"/>
              </a:rPr>
              <a:t></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F75B5DB2-3E0A-44D6-ACE4-760080205375}" type="slidenum">
              <a:rPr lang="ar-JO" smtClean="0"/>
              <a:pPr/>
              <a:t>20</a:t>
            </a:fld>
            <a:r>
              <a:rPr lang="ar-JO" smtClean="0"/>
              <a:t>  </a:t>
            </a:r>
            <a:r>
              <a:rPr lang="en-US" smtClean="0"/>
              <a:t>)</a:t>
            </a:r>
          </a:p>
        </p:txBody>
      </p:sp>
      <p:sp>
        <p:nvSpPr>
          <p:cNvPr id="27651" name="Rectangle 2"/>
          <p:cNvSpPr>
            <a:spLocks noChangeArrowheads="1"/>
          </p:cNvSpPr>
          <p:nvPr/>
        </p:nvSpPr>
        <p:spPr bwMode="auto">
          <a:xfrm>
            <a:off x="247650" y="304800"/>
            <a:ext cx="9410700" cy="6172200"/>
          </a:xfrm>
          <a:prstGeom prst="rect">
            <a:avLst/>
          </a:prstGeom>
          <a:noFill/>
          <a:ln w="9525">
            <a:noFill/>
            <a:miter lim="800000"/>
            <a:headEnd/>
            <a:tailEnd/>
          </a:ln>
        </p:spPr>
        <p:txBody>
          <a:bodyPr wrap="none" anchor="ctr"/>
          <a:lstStyle/>
          <a:p>
            <a:pPr algn="r" rtl="1" eaLnBrk="1" hangingPunct="1">
              <a:spcBef>
                <a:spcPct val="5000"/>
              </a:spcBef>
              <a:defRPr/>
            </a:pPr>
            <a:r>
              <a:rPr lang="ar-SA" sz="2400" b="1" dirty="0">
                <a:latin typeface="Monotype Corsiva" pitchFamily="66" charset="0"/>
                <a:cs typeface="Simplified Arabic" pitchFamily="2" charset="-78"/>
              </a:rPr>
              <a:t>     (3)  مخاطر الضمانات</a:t>
            </a:r>
            <a:r>
              <a:rPr lang="ar-JO" sz="2400" b="1" dirty="0">
                <a:latin typeface="Monotype Corsiva" pitchFamily="66" charset="0"/>
                <a:cs typeface="Simplified Arabic" pitchFamily="2" charset="-78"/>
              </a:rPr>
              <a:t> .</a:t>
            </a:r>
            <a:endParaRPr lang="ar-SA" sz="2400" b="1" dirty="0">
              <a:latin typeface="Monotype Corsiva" pitchFamily="66" charset="0"/>
              <a:cs typeface="Simplified Arabic" pitchFamily="2" charset="-78"/>
            </a:endParaRPr>
          </a:p>
          <a:p>
            <a:pPr algn="r" rtl="1" eaLnBrk="1" hangingPunct="1">
              <a:spcBef>
                <a:spcPct val="5000"/>
              </a:spcBef>
              <a:defRPr/>
            </a:pPr>
            <a:endParaRPr lang="ar-SA" sz="2400" b="1" dirty="0">
              <a:latin typeface="Monotype Corsiva" pitchFamily="66" charset="0"/>
              <a:cs typeface="Simplified Arabic" pitchFamily="2" charset="-78"/>
              <a:sym typeface="Wingdings 2" pitchFamily="18" charset="2"/>
            </a:endParaRPr>
          </a:p>
          <a:p>
            <a:pPr algn="r" rtl="1" eaLnBrk="1" hangingPunct="1">
              <a:spcBef>
                <a:spcPct val="5000"/>
              </a:spcBef>
              <a:defRPr/>
            </a:pPr>
            <a:r>
              <a:rPr lang="ar-SA" sz="2400" b="1" dirty="0">
                <a:latin typeface="Monotype Corsiva" pitchFamily="66" charset="0"/>
                <a:cs typeface="Simplified Arabic" pitchFamily="2" charset="-78"/>
              </a:rPr>
              <a:t>     (4)  مخاطر التأخُّر أو عدم السداد.</a:t>
            </a:r>
          </a:p>
          <a:p>
            <a:pPr algn="r" rtl="1" eaLnBrk="1" hangingPunct="1">
              <a:spcBef>
                <a:spcPct val="5000"/>
              </a:spcBef>
              <a:defRPr/>
            </a:pPr>
            <a:endParaRPr lang="ar-SA" sz="2400" b="1" dirty="0">
              <a:latin typeface="Monotype Corsiva" pitchFamily="66" charset="0"/>
              <a:cs typeface="Simplified Arabic" pitchFamily="2" charset="-78"/>
            </a:endParaRPr>
          </a:p>
          <a:p>
            <a:pPr algn="r" rtl="1" eaLnBrk="1" hangingPunct="1">
              <a:spcBef>
                <a:spcPct val="5000"/>
              </a:spcBef>
              <a:defRPr/>
            </a:pPr>
            <a:r>
              <a:rPr lang="ar-SA" sz="2400" b="1" dirty="0">
                <a:latin typeface="Monotype Corsiva" pitchFamily="66" charset="0"/>
                <a:cs typeface="Simplified Arabic" pitchFamily="2" charset="-78"/>
              </a:rPr>
              <a:t>     (5)  مخاطر التوسُّع غير المدروس في المشاريع وإنشاء الشركات</a:t>
            </a:r>
            <a:r>
              <a:rPr lang="ar-JO" sz="2400" b="1" dirty="0">
                <a:latin typeface="Monotype Corsiva" pitchFamily="66" charset="0"/>
                <a:cs typeface="Simplified Arabic" pitchFamily="2" charset="-78"/>
              </a:rPr>
              <a:t> </a:t>
            </a:r>
            <a:r>
              <a:rPr lang="ar-SA" sz="2400" b="1" dirty="0">
                <a:latin typeface="Monotype Corsiva" pitchFamily="66" charset="0"/>
                <a:cs typeface="Simplified Arabic" pitchFamily="2" charset="-78"/>
              </a:rPr>
              <a:t>التابعة.</a:t>
            </a:r>
          </a:p>
          <a:p>
            <a:pPr algn="r" rtl="1" eaLnBrk="1" hangingPunct="1">
              <a:spcBef>
                <a:spcPct val="5000"/>
              </a:spcBef>
              <a:defRPr/>
            </a:pPr>
            <a:endParaRPr lang="ar-SA" sz="2400" b="1" dirty="0">
              <a:latin typeface="Monotype Corsiva" pitchFamily="66" charset="0"/>
              <a:cs typeface="Simplified Arabic" pitchFamily="2" charset="-78"/>
            </a:endParaRPr>
          </a:p>
          <a:p>
            <a:pPr algn="r" rtl="1" eaLnBrk="1" hangingPunct="1">
              <a:spcBef>
                <a:spcPct val="5000"/>
              </a:spcBef>
              <a:defRPr/>
            </a:pPr>
            <a:r>
              <a:rPr lang="ar-SA" sz="2400" b="1" dirty="0">
                <a:latin typeface="Monotype Corsiva" pitchFamily="66" charset="0"/>
                <a:cs typeface="Simplified Arabic" pitchFamily="2" charset="-78"/>
              </a:rPr>
              <a:t>     (</a:t>
            </a:r>
            <a:r>
              <a:rPr lang="en-US" sz="2400" b="1" dirty="0">
                <a:latin typeface="Monotype Corsiva" pitchFamily="66" charset="0"/>
                <a:cs typeface="Simplified Arabic" pitchFamily="2" charset="-78"/>
              </a:rPr>
              <a:t>6</a:t>
            </a:r>
            <a:r>
              <a:rPr lang="ar-SA" sz="2400" b="1" dirty="0">
                <a:latin typeface="Monotype Corsiva" pitchFamily="66" charset="0"/>
                <a:cs typeface="Simplified Arabic" pitchFamily="2" charset="-78"/>
              </a:rPr>
              <a:t>)  مخاطر التوسُّع غير المدروس في انتشار الفروع المحليَّة</a:t>
            </a:r>
            <a:r>
              <a:rPr lang="ar-JO" sz="2400" b="1" dirty="0">
                <a:latin typeface="Monotype Corsiva" pitchFamily="66" charset="0"/>
                <a:cs typeface="Simplified Arabic" pitchFamily="2" charset="-78"/>
              </a:rPr>
              <a:t> </a:t>
            </a:r>
            <a:r>
              <a:rPr lang="ar-SA" sz="2400" b="1" dirty="0">
                <a:latin typeface="Monotype Corsiva" pitchFamily="66" charset="0"/>
                <a:cs typeface="Simplified Arabic" pitchFamily="2" charset="-78"/>
              </a:rPr>
              <a:t>والخارجيَّة</a:t>
            </a:r>
            <a:r>
              <a:rPr lang="ar-JO" sz="2400" b="1" dirty="0">
                <a:latin typeface="Monotype Corsiva" pitchFamily="66" charset="0"/>
                <a:cs typeface="Simplified Arabic" pitchFamily="2" charset="-78"/>
              </a:rPr>
              <a:t> .</a:t>
            </a:r>
            <a:r>
              <a:rPr lang="ar-SA" sz="2400" b="1" dirty="0">
                <a:latin typeface="Monotype Corsiva" pitchFamily="66" charset="0"/>
                <a:cs typeface="Simplified Arabic" pitchFamily="2" charset="-78"/>
              </a:rPr>
              <a:t>  </a:t>
            </a:r>
            <a:endParaRPr lang="en-US" sz="2400" b="1" dirty="0">
              <a:latin typeface="Monotype Corsiva" pitchFamily="66" charset="0"/>
              <a:cs typeface="Simplified Arabic" pitchFamily="2" charset="-78"/>
            </a:endParaRPr>
          </a:p>
          <a:p>
            <a:pPr algn="r" rtl="1" eaLnBrk="1" hangingPunct="1">
              <a:spcBef>
                <a:spcPct val="5000"/>
              </a:spcBef>
              <a:defRPr/>
            </a:pPr>
            <a:endParaRPr lang="en-US" sz="2400" b="1" dirty="0">
              <a:latin typeface="Monotype Corsiva" pitchFamily="66" charset="0"/>
              <a:cs typeface="Simplified Arabic" pitchFamily="2" charset="-78"/>
            </a:endParaRPr>
          </a:p>
          <a:p>
            <a:pPr marL="519113" algn="r" rtl="1" eaLnBrk="1" hangingPunct="1">
              <a:spcBef>
                <a:spcPct val="5000"/>
              </a:spcBef>
              <a:defRPr/>
            </a:pPr>
            <a:r>
              <a:rPr lang="ar-SA" sz="2400" b="1" dirty="0">
                <a:latin typeface="Monotype Corsiva" pitchFamily="66" charset="0"/>
                <a:cs typeface="Simplified Arabic" pitchFamily="2" charset="-78"/>
              </a:rPr>
              <a:t>(</a:t>
            </a:r>
            <a:r>
              <a:rPr lang="en-US" sz="2400" b="1" dirty="0">
                <a:latin typeface="Monotype Corsiva" pitchFamily="66" charset="0"/>
                <a:cs typeface="Simplified Arabic" pitchFamily="2" charset="-78"/>
              </a:rPr>
              <a:t>7</a:t>
            </a:r>
            <a:r>
              <a:rPr lang="ar-SA" sz="2400" b="1" dirty="0">
                <a:latin typeface="Monotype Corsiva" pitchFamily="66" charset="0"/>
                <a:cs typeface="Simplified Arabic" pitchFamily="2" charset="-78"/>
              </a:rPr>
              <a:t>)  مخاطر التمويل الدولي وما يلحق ذلك من مخاطر سياسيَّة</a:t>
            </a:r>
            <a:r>
              <a:rPr lang="ar-JO" sz="2400" b="1" dirty="0">
                <a:latin typeface="Monotype Corsiva" pitchFamily="66" charset="0"/>
                <a:cs typeface="Simplified Arabic" pitchFamily="2" charset="-78"/>
              </a:rPr>
              <a:t> </a:t>
            </a:r>
            <a:r>
              <a:rPr lang="ar-SA" sz="2400" b="1" dirty="0">
                <a:latin typeface="Monotype Corsiva" pitchFamily="66" charset="0"/>
                <a:cs typeface="Simplified Arabic" pitchFamily="2" charset="-78"/>
              </a:rPr>
              <a:t>ومخاطر البنوك </a:t>
            </a:r>
            <a:endParaRPr lang="ar-JO" sz="2400" b="1" dirty="0">
              <a:latin typeface="Monotype Corsiva" pitchFamily="66" charset="0"/>
              <a:cs typeface="Simplified Arabic" pitchFamily="2" charset="-78"/>
            </a:endParaRPr>
          </a:p>
          <a:p>
            <a:pPr algn="r" rtl="1" eaLnBrk="1" hangingPunct="1">
              <a:spcBef>
                <a:spcPct val="5000"/>
              </a:spcBef>
              <a:defRPr/>
            </a:pPr>
            <a:r>
              <a:rPr lang="ar-JO" sz="2400" b="1" dirty="0">
                <a:latin typeface="Monotype Corsiva" pitchFamily="66" charset="0"/>
                <a:cs typeface="Simplified Arabic" pitchFamily="2" charset="-78"/>
              </a:rPr>
              <a:t>             </a:t>
            </a:r>
            <a:r>
              <a:rPr lang="ar-SA" sz="2400" b="1" dirty="0">
                <a:latin typeface="Monotype Corsiva" pitchFamily="66" charset="0"/>
                <a:cs typeface="Simplified Arabic" pitchFamily="2" charset="-78"/>
              </a:rPr>
              <a:t>ومخاطر البلدان.</a:t>
            </a:r>
          </a:p>
          <a:p>
            <a:pPr algn="r" rtl="1" eaLnBrk="1" hangingPunct="1">
              <a:spcBef>
                <a:spcPct val="5000"/>
              </a:spcBef>
              <a:defRPr/>
            </a:pPr>
            <a:endParaRPr lang="ar-SA" sz="2400" b="1" dirty="0">
              <a:latin typeface="Monotype Corsiva" pitchFamily="66" charset="0"/>
              <a:cs typeface="Simplified Arabic" pitchFamily="2" charset="-78"/>
            </a:endParaRPr>
          </a:p>
          <a:p>
            <a:pPr algn="r" rtl="1" eaLnBrk="1" hangingPunct="1">
              <a:spcBef>
                <a:spcPct val="5000"/>
              </a:spcBef>
              <a:defRPr/>
            </a:pPr>
            <a:r>
              <a:rPr lang="ar-SA" sz="2400" b="1" dirty="0">
                <a:latin typeface="Monotype Corsiva" pitchFamily="66" charset="0"/>
                <a:cs typeface="Simplified Arabic" pitchFamily="2" charset="-78"/>
              </a:rPr>
              <a:t>       </a:t>
            </a:r>
            <a:endParaRPr lang="en-US" sz="2400" b="1" dirty="0">
              <a:latin typeface="Monotype Corsiva" pitchFamily="66"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261F3C0F-1874-42FF-BAC2-A08751132DAC}" type="slidenum">
              <a:rPr lang="ar-JO" smtClean="0"/>
              <a:pPr/>
              <a:t>21</a:t>
            </a:fld>
            <a:r>
              <a:rPr lang="ar-JO" smtClean="0"/>
              <a:t>  </a:t>
            </a:r>
            <a:r>
              <a:rPr lang="en-US" smtClean="0"/>
              <a:t>)</a:t>
            </a:r>
          </a:p>
        </p:txBody>
      </p:sp>
      <p:sp>
        <p:nvSpPr>
          <p:cNvPr id="138243" name="Text Box 3"/>
          <p:cNvSpPr txBox="1">
            <a:spLocks noChangeArrowheads="1"/>
          </p:cNvSpPr>
          <p:nvPr/>
        </p:nvSpPr>
        <p:spPr bwMode="auto">
          <a:xfrm>
            <a:off x="742950" y="771525"/>
            <a:ext cx="8585200" cy="5511800"/>
          </a:xfrm>
          <a:prstGeom prst="rect">
            <a:avLst/>
          </a:prstGeom>
          <a:noFill/>
          <a:ln w="9525">
            <a:noFill/>
            <a:miter lim="800000"/>
            <a:headEnd/>
            <a:tailEnd/>
          </a:ln>
        </p:spPr>
        <p:txBody>
          <a:bodyPr>
            <a:spAutoFit/>
          </a:bodyPr>
          <a:lstStyle/>
          <a:p>
            <a:pPr marL="457200" indent="-457200" algn="r" rtl="1" eaLnBrk="1" hangingPunct="1">
              <a:spcBef>
                <a:spcPct val="15000"/>
              </a:spcBef>
              <a:defRPr/>
            </a:pPr>
            <a:r>
              <a:rPr lang="ar-JO" sz="2800" b="1" dirty="0">
                <a:solidFill>
                  <a:srgbClr val="FF3300"/>
                </a:solidFill>
                <a:effectLst>
                  <a:outerShdw blurRad="38100" dist="38100" dir="2700000" algn="tl">
                    <a:srgbClr val="C0C0C0"/>
                  </a:outerShdw>
                </a:effectLst>
                <a:latin typeface="Garamond" pitchFamily="18" charset="0"/>
                <a:cs typeface="Arial" pitchFamily="34" charset="0"/>
                <a:sym typeface="Wingdings 2" pitchFamily="18" charset="2"/>
              </a:rPr>
              <a:t>خامساً  </a:t>
            </a:r>
            <a:r>
              <a:rPr lang="ar-SA" sz="2800" b="1" dirty="0">
                <a:solidFill>
                  <a:srgbClr val="FF3300"/>
                </a:solidFill>
                <a:effectLst>
                  <a:outerShdw blurRad="38100" dist="38100" dir="2700000" algn="tl">
                    <a:srgbClr val="C0C0C0"/>
                  </a:outerShdw>
                </a:effectLst>
                <a:latin typeface="Garamond" pitchFamily="18" charset="0"/>
                <a:cs typeface="Arial" pitchFamily="34" charset="0"/>
                <a:sym typeface="Wingdings 2" pitchFamily="18" charset="2"/>
              </a:rPr>
              <a:t>: مخاطر </a:t>
            </a:r>
            <a:r>
              <a:rPr lang="ar-JO" sz="2800" b="1" dirty="0">
                <a:solidFill>
                  <a:srgbClr val="FF3300"/>
                </a:solidFill>
                <a:effectLst>
                  <a:outerShdw blurRad="38100" dist="38100" dir="2700000" algn="tl">
                    <a:srgbClr val="C0C0C0"/>
                  </a:outerShdw>
                </a:effectLst>
                <a:latin typeface="Garamond" pitchFamily="18" charset="0"/>
                <a:cs typeface="Arial" pitchFamily="34" charset="0"/>
                <a:sym typeface="Wingdings 2" pitchFamily="18" charset="2"/>
              </a:rPr>
              <a:t>أُخرى :</a:t>
            </a:r>
          </a:p>
          <a:p>
            <a:pPr marL="457200" indent="-457200" algn="r" rtl="1" eaLnBrk="1" hangingPunct="1">
              <a:spcBef>
                <a:spcPct val="15000"/>
              </a:spcBef>
              <a:defRPr/>
            </a:pPr>
            <a:r>
              <a:rPr lang="ar-JO" sz="2400" b="1" dirty="0">
                <a:latin typeface="Monotype Corsiva" pitchFamily="66" charset="0"/>
                <a:cs typeface="Simplified Arabic" pitchFamily="2" charset="-78"/>
              </a:rPr>
              <a:t>01  النوعية الملائمة للموارد البشرية .</a:t>
            </a:r>
          </a:p>
          <a:p>
            <a:pPr marL="457200" indent="-457200" algn="r" rtl="1" eaLnBrk="1" hangingPunct="1">
              <a:spcBef>
                <a:spcPct val="15000"/>
              </a:spcBef>
              <a:defRPr/>
            </a:pPr>
            <a:r>
              <a:rPr lang="ar-JO" sz="2400" b="1" dirty="0">
                <a:latin typeface="Monotype Corsiva" pitchFamily="66" charset="0"/>
                <a:cs typeface="Simplified Arabic" pitchFamily="2" charset="-78"/>
              </a:rPr>
              <a:t>02  المخاطر التجارية المنقولة .</a:t>
            </a:r>
          </a:p>
          <a:p>
            <a:pPr marL="457200" indent="-457200" algn="r" rtl="1" eaLnBrk="1" hangingPunct="1">
              <a:spcBef>
                <a:spcPct val="15000"/>
              </a:spcBef>
              <a:defRPr/>
            </a:pPr>
            <a:r>
              <a:rPr lang="ar-JO" sz="2400" b="1" dirty="0">
                <a:latin typeface="Monotype Corsiva" pitchFamily="66" charset="0"/>
                <a:cs typeface="Simplified Arabic" pitchFamily="2" charset="-78"/>
              </a:rPr>
              <a:t>03  مخاطر فقدان الثقة (الرقابة الشرعية ، الإدارة) .</a:t>
            </a:r>
          </a:p>
          <a:p>
            <a:pPr marL="457200" indent="-457200" algn="r" rtl="1" eaLnBrk="1" hangingPunct="1">
              <a:spcBef>
                <a:spcPct val="15000"/>
              </a:spcBef>
              <a:defRPr/>
            </a:pPr>
            <a:r>
              <a:rPr lang="ar-JO" sz="2400" b="1" dirty="0">
                <a:latin typeface="Monotype Corsiva" pitchFamily="66" charset="0"/>
                <a:cs typeface="Simplified Arabic" pitchFamily="2" charset="-78"/>
              </a:rPr>
              <a:t>04  مخاطر المؤشرات (مخاطر تغير </a:t>
            </a:r>
            <a:r>
              <a:rPr lang="ar-JO" sz="2400" b="1" dirty="0" err="1">
                <a:latin typeface="Monotype Corsiva" pitchFamily="66" charset="0"/>
                <a:cs typeface="Simplified Arabic" pitchFamily="2" charset="-78"/>
              </a:rPr>
              <a:t>اسعار</a:t>
            </a:r>
            <a:r>
              <a:rPr lang="ar-JO" sz="2400" b="1" dirty="0">
                <a:latin typeface="Monotype Corsiva" pitchFamily="66" charset="0"/>
                <a:cs typeface="Simplified Arabic" pitchFamily="2" charset="-78"/>
              </a:rPr>
              <a:t> الفائدة كمؤشر لتحديد سعر العائد) .</a:t>
            </a:r>
          </a:p>
          <a:p>
            <a:pPr marL="457200" indent="-457200" algn="r" rtl="1" eaLnBrk="1" hangingPunct="1">
              <a:spcBef>
                <a:spcPct val="15000"/>
              </a:spcBef>
              <a:defRPr/>
            </a:pPr>
            <a:r>
              <a:rPr lang="ar-JO" sz="2400" b="1" dirty="0">
                <a:latin typeface="Monotype Corsiva" pitchFamily="66" charset="0"/>
                <a:cs typeface="Simplified Arabic" pitchFamily="2" charset="-78"/>
              </a:rPr>
              <a:t>05  مخاطر مرتبطة بالأنظمة والقوانين السائدة .</a:t>
            </a:r>
          </a:p>
          <a:p>
            <a:pPr marL="457200" indent="-457200" algn="r" rtl="1" eaLnBrk="1" hangingPunct="1">
              <a:spcBef>
                <a:spcPct val="15000"/>
              </a:spcBef>
              <a:defRPr/>
            </a:pPr>
            <a:r>
              <a:rPr lang="ar-JO" sz="2400" b="1" dirty="0">
                <a:latin typeface="Monotype Corsiva" pitchFamily="66" charset="0"/>
                <a:cs typeface="Simplified Arabic" pitchFamily="2" charset="-78"/>
              </a:rPr>
              <a:t>06  مخاطر مرتبطة بالرقابة الشرعية :</a:t>
            </a:r>
          </a:p>
          <a:p>
            <a:pPr marL="1371600" lvl="2" indent="-457200" algn="r" rtl="1" eaLnBrk="1" hangingPunct="1">
              <a:spcBef>
                <a:spcPct val="15000"/>
              </a:spcBef>
              <a:buFont typeface="Wingdings" pitchFamily="2" charset="2"/>
              <a:buChar char="ü"/>
              <a:defRPr/>
            </a:pPr>
            <a:r>
              <a:rPr lang="ar-JO" sz="2400" b="1" dirty="0">
                <a:latin typeface="Monotype Corsiva" pitchFamily="66" charset="0"/>
                <a:cs typeface="Simplified Arabic" pitchFamily="2" charset="-78"/>
              </a:rPr>
              <a:t>قلة عدد الفقهاء المتخصصين في المصرفية الإسلامية .</a:t>
            </a:r>
          </a:p>
          <a:p>
            <a:pPr marL="1371600" lvl="2" indent="-457200" algn="r" rtl="1" eaLnBrk="1" hangingPunct="1">
              <a:spcBef>
                <a:spcPct val="15000"/>
              </a:spcBef>
              <a:buFont typeface="Wingdings" pitchFamily="2" charset="2"/>
              <a:buChar char="ü"/>
              <a:defRPr/>
            </a:pPr>
            <a:r>
              <a:rPr lang="ar-JO" sz="2400" b="1" dirty="0">
                <a:latin typeface="Monotype Corsiva" pitchFamily="66" charset="0"/>
                <a:cs typeface="Simplified Arabic" pitchFamily="2" charset="-78"/>
              </a:rPr>
              <a:t>التطور السريع في المعاملات ، وعدم مواكبتها بالفتوى والحكم الشرعي .</a:t>
            </a:r>
          </a:p>
          <a:p>
            <a:pPr marL="1371600" lvl="2" indent="-457200" algn="r" rtl="1" eaLnBrk="1" hangingPunct="1">
              <a:spcBef>
                <a:spcPct val="15000"/>
              </a:spcBef>
              <a:buFont typeface="Wingdings" pitchFamily="2" charset="2"/>
              <a:buChar char="ü"/>
              <a:defRPr/>
            </a:pPr>
            <a:r>
              <a:rPr lang="ar-JO" sz="2400" b="1" dirty="0">
                <a:latin typeface="Monotype Corsiva" pitchFamily="66" charset="0"/>
                <a:cs typeface="Simplified Arabic" pitchFamily="2" charset="-78"/>
              </a:rPr>
              <a:t>عدم الاستجابة لقرارات الهيئة من قبل الإدارة .</a:t>
            </a:r>
          </a:p>
          <a:p>
            <a:pPr marL="1371600" lvl="2" indent="-457200" algn="r" rtl="1" eaLnBrk="1" hangingPunct="1">
              <a:spcBef>
                <a:spcPct val="15000"/>
              </a:spcBef>
              <a:buFont typeface="Wingdings" pitchFamily="2" charset="2"/>
              <a:buChar char="ü"/>
              <a:defRPr/>
            </a:pPr>
            <a:r>
              <a:rPr lang="ar-JO" sz="2400" b="1" dirty="0">
                <a:latin typeface="Monotype Corsiva" pitchFamily="66" charset="0"/>
                <a:cs typeface="Simplified Arabic" pitchFamily="2" charset="-78"/>
              </a:rPr>
              <a:t>ضغوط الإدارة على الهيئة الشرعية لإجازة بعض التصرفات .</a:t>
            </a:r>
          </a:p>
          <a:p>
            <a:pPr marL="1371600" lvl="2" indent="-457200" algn="r" rtl="1" eaLnBrk="1" hangingPunct="1">
              <a:spcBef>
                <a:spcPct val="15000"/>
              </a:spcBef>
              <a:buFont typeface="Wingdings" pitchFamily="2" charset="2"/>
              <a:buChar char="ü"/>
              <a:defRPr/>
            </a:pPr>
            <a:r>
              <a:rPr lang="ar-JO" sz="2400" b="1" dirty="0">
                <a:latin typeface="Monotype Corsiva" pitchFamily="66" charset="0"/>
                <a:cs typeface="Simplified Arabic" pitchFamily="2" charset="-78"/>
              </a:rPr>
              <a:t>ضعف اختصاص الهيئة .</a:t>
            </a:r>
            <a:endParaRPr lang="en-US" sz="2400" b="1" dirty="0">
              <a:latin typeface="Monotype Corsiva" pitchFamily="66"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AFFBB4E6-0371-47A4-84EC-F718723EA697}" type="slidenum">
              <a:rPr lang="ar-JO" smtClean="0"/>
              <a:pPr/>
              <a:t>22</a:t>
            </a:fld>
            <a:r>
              <a:rPr lang="ar-JO" smtClean="0"/>
              <a:t>  </a:t>
            </a:r>
            <a:r>
              <a:rPr lang="en-US" smtClean="0"/>
              <a:t>)</a:t>
            </a:r>
          </a:p>
        </p:txBody>
      </p:sp>
      <p:sp>
        <p:nvSpPr>
          <p:cNvPr id="25603" name="Text Box 2"/>
          <p:cNvSpPr txBox="1">
            <a:spLocks noChangeArrowheads="1"/>
          </p:cNvSpPr>
          <p:nvPr/>
        </p:nvSpPr>
        <p:spPr bwMode="auto">
          <a:xfrm>
            <a:off x="863600" y="838200"/>
            <a:ext cx="8585200" cy="5472113"/>
          </a:xfrm>
          <a:prstGeom prst="rect">
            <a:avLst/>
          </a:prstGeom>
          <a:noFill/>
          <a:ln w="9525">
            <a:noFill/>
            <a:miter lim="800000"/>
            <a:headEnd/>
            <a:tailEnd/>
          </a:ln>
        </p:spPr>
        <p:txBody>
          <a:bodyPr>
            <a:spAutoFit/>
          </a:bodyPr>
          <a:lstStyle/>
          <a:p>
            <a:pPr marL="457200" indent="-457200" algn="just" rtl="1" eaLnBrk="1" hangingPunct="1">
              <a:spcBef>
                <a:spcPct val="20000"/>
              </a:spcBef>
            </a:pPr>
            <a:r>
              <a:rPr lang="ar-JO" sz="2300" b="1">
                <a:latin typeface="Monotype Corsiva" pitchFamily="66" charset="0"/>
                <a:cs typeface="Simplified Arabic" pitchFamily="2" charset="-78"/>
              </a:rPr>
              <a:t>07  مخاطر غياب الفهم الصحيح للمخاطر في العقود الإسلامية :</a:t>
            </a:r>
          </a:p>
          <a:p>
            <a:pPr marL="1371600" lvl="2" indent="-457200" algn="just" rtl="1" eaLnBrk="1" hangingPunct="1">
              <a:spcBef>
                <a:spcPct val="20000"/>
              </a:spcBef>
              <a:buFont typeface="Wingdings" pitchFamily="2" charset="2"/>
              <a:buChar char="ü"/>
            </a:pPr>
            <a:r>
              <a:rPr lang="ar-JO" sz="2300" b="1">
                <a:latin typeface="Monotype Corsiva" pitchFamily="66" charset="0"/>
                <a:cs typeface="Simplified Arabic" pitchFamily="2" charset="-78"/>
              </a:rPr>
              <a:t>قد تؤدي إلى زعزعة الثقة في المصرف الإسلامي ، وبالتالي سحب الودائع.</a:t>
            </a:r>
          </a:p>
          <a:p>
            <a:pPr marL="1371600" lvl="2" indent="-457200" algn="just" rtl="1" eaLnBrk="1" hangingPunct="1">
              <a:spcBef>
                <a:spcPct val="20000"/>
              </a:spcBef>
              <a:buFont typeface="Wingdings" pitchFamily="2" charset="2"/>
              <a:buChar char="ü"/>
            </a:pPr>
            <a:r>
              <a:rPr lang="ar-JO" sz="2300" b="1">
                <a:latin typeface="Monotype Corsiva" pitchFamily="66" charset="0"/>
                <a:cs typeface="Simplified Arabic" pitchFamily="2" charset="-78"/>
              </a:rPr>
              <a:t>مخاطر الإزاحة التجارية (المخاطر التجارية المنقولة </a:t>
            </a:r>
            <a:r>
              <a:rPr lang="en-US" sz="2300" b="1">
                <a:latin typeface="Monotype Corsiva" pitchFamily="66" charset="0"/>
                <a:cs typeface="Simplified Arabic" pitchFamily="2" charset="-78"/>
              </a:rPr>
              <a:t>(DCR)</a:t>
            </a:r>
            <a:r>
              <a:rPr lang="ar-JO" sz="2300" b="1">
                <a:latin typeface="Monotype Corsiva" pitchFamily="66" charset="0"/>
                <a:cs typeface="Simplified Arabic" pitchFamily="2" charset="-78"/>
              </a:rPr>
              <a:t>.</a:t>
            </a:r>
          </a:p>
          <a:p>
            <a:pPr marL="457200" indent="-457200" algn="just" rtl="1" eaLnBrk="1" hangingPunct="1">
              <a:spcBef>
                <a:spcPct val="20000"/>
              </a:spcBef>
            </a:pPr>
            <a:r>
              <a:rPr lang="ar-JO" sz="2300" b="1">
                <a:latin typeface="Monotype Corsiva" pitchFamily="66" charset="0"/>
                <a:cs typeface="Simplified Arabic" pitchFamily="2" charset="-78"/>
              </a:rPr>
              <a:t>08  مخاطر تتعلق بصيغ التمويل الإسلامية :</a:t>
            </a:r>
          </a:p>
          <a:p>
            <a:pPr marL="1371600" lvl="2" indent="-457200" algn="just" rtl="1" eaLnBrk="1" hangingPunct="1">
              <a:spcBef>
                <a:spcPct val="20000"/>
              </a:spcBef>
              <a:buFont typeface="Wingdings" pitchFamily="2" charset="2"/>
              <a:buChar char="ü"/>
            </a:pPr>
            <a:r>
              <a:rPr lang="ar-JO" sz="2300" b="1">
                <a:latin typeface="Monotype Corsiva" pitchFamily="66" charset="0"/>
                <a:cs typeface="Simplified Arabic" pitchFamily="2" charset="-78"/>
              </a:rPr>
              <a:t>تراجع العميل عن إتمام الصفقة .</a:t>
            </a:r>
          </a:p>
          <a:p>
            <a:pPr marL="1371600" lvl="2" indent="-457200" algn="just" rtl="1" eaLnBrk="1" hangingPunct="1">
              <a:spcBef>
                <a:spcPct val="20000"/>
              </a:spcBef>
              <a:buFont typeface="Wingdings" pitchFamily="2" charset="2"/>
              <a:buChar char="ü"/>
            </a:pPr>
            <a:r>
              <a:rPr lang="ar-JO" sz="2300" b="1">
                <a:latin typeface="Monotype Corsiva" pitchFamily="66" charset="0"/>
                <a:cs typeface="Simplified Arabic" pitchFamily="2" charset="-78"/>
              </a:rPr>
              <a:t>عدم زيادة السعر أو العائد في حالة التأخر عن السداد .</a:t>
            </a:r>
          </a:p>
          <a:p>
            <a:pPr marL="1371600" lvl="2" indent="-457200" algn="just" rtl="1" eaLnBrk="1" hangingPunct="1">
              <a:spcBef>
                <a:spcPct val="20000"/>
              </a:spcBef>
              <a:buFont typeface="Wingdings" pitchFamily="2" charset="2"/>
              <a:buChar char="ü"/>
            </a:pPr>
            <a:r>
              <a:rPr lang="ar-JO" sz="2300" b="1">
                <a:latin typeface="Monotype Corsiva" pitchFamily="66" charset="0"/>
                <a:cs typeface="Simplified Arabic" pitchFamily="2" charset="-78"/>
              </a:rPr>
              <a:t>عدم تسليم السلع (السلم ، الاستصناع) .</a:t>
            </a:r>
          </a:p>
          <a:p>
            <a:pPr marL="1371600" lvl="2" indent="-457200" algn="just" rtl="1" eaLnBrk="1" hangingPunct="1">
              <a:spcBef>
                <a:spcPct val="20000"/>
              </a:spcBef>
              <a:buFont typeface="Wingdings" pitchFamily="2" charset="2"/>
              <a:buChar char="ü"/>
            </a:pPr>
            <a:r>
              <a:rPr lang="ar-JO" sz="2300" b="1">
                <a:latin typeface="Monotype Corsiva" pitchFamily="66" charset="0"/>
                <a:cs typeface="Simplified Arabic" pitchFamily="2" charset="-78"/>
              </a:rPr>
              <a:t>عجز العميل عن السداد .</a:t>
            </a:r>
          </a:p>
          <a:p>
            <a:pPr marL="1371600" lvl="2" indent="-457200" algn="just" rtl="1" eaLnBrk="1" hangingPunct="1">
              <a:spcBef>
                <a:spcPct val="20000"/>
              </a:spcBef>
              <a:buFont typeface="Wingdings" pitchFamily="2" charset="2"/>
              <a:buChar char="ü"/>
            </a:pPr>
            <a:r>
              <a:rPr lang="ar-JO" sz="2300" b="1">
                <a:latin typeface="Monotype Corsiva" pitchFamily="66" charset="0"/>
                <a:cs typeface="Simplified Arabic" pitchFamily="2" charset="-78"/>
              </a:rPr>
              <a:t>عدم جواز تداول بعض العقود .</a:t>
            </a:r>
          </a:p>
          <a:p>
            <a:pPr marL="1371600" lvl="2" indent="-457200" algn="just" rtl="1" eaLnBrk="1" hangingPunct="1">
              <a:spcBef>
                <a:spcPct val="20000"/>
              </a:spcBef>
              <a:buFont typeface="Wingdings" pitchFamily="2" charset="2"/>
              <a:buChar char="ü"/>
            </a:pPr>
            <a:r>
              <a:rPr lang="ar-JO" sz="2300" b="1">
                <a:latin typeface="Monotype Corsiva" pitchFamily="66" charset="0"/>
                <a:cs typeface="Simplified Arabic" pitchFamily="2" charset="-78"/>
              </a:rPr>
              <a:t>عدم لزومية بعض العقود وخاصة في العقود التي فيها خيار .</a:t>
            </a:r>
          </a:p>
          <a:p>
            <a:pPr marL="1371600" lvl="2" indent="-457200" algn="just" rtl="1" eaLnBrk="1" hangingPunct="1">
              <a:spcBef>
                <a:spcPct val="20000"/>
              </a:spcBef>
              <a:buFont typeface="Wingdings" pitchFamily="2" charset="2"/>
              <a:buChar char="ü"/>
            </a:pPr>
            <a:r>
              <a:rPr lang="ar-JO" sz="2300" b="1">
                <a:latin typeface="Monotype Corsiva" pitchFamily="66" charset="0"/>
                <a:cs typeface="Simplified Arabic" pitchFamily="2" charset="-78"/>
              </a:rPr>
              <a:t>التلف للسلع .</a:t>
            </a:r>
          </a:p>
          <a:p>
            <a:pPr marL="1371600" lvl="2" indent="-457200" algn="just" rtl="1" eaLnBrk="1" hangingPunct="1">
              <a:spcBef>
                <a:spcPct val="20000"/>
              </a:spcBef>
              <a:buFont typeface="Wingdings" pitchFamily="2" charset="2"/>
              <a:buChar char="ü"/>
            </a:pPr>
            <a:r>
              <a:rPr lang="ar-JO" sz="2300" b="1">
                <a:latin typeface="Monotype Corsiva" pitchFamily="66" charset="0"/>
                <a:cs typeface="Simplified Arabic" pitchFamily="2" charset="-78"/>
              </a:rPr>
              <a:t>ضمان العيب الخفي  .</a:t>
            </a:r>
            <a:endParaRPr lang="en-US" sz="2300" b="1">
              <a:latin typeface="Monotype Corsiva" pitchFamily="66"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F1B0AFA1-7007-4FB9-B860-3A8645F0FA24}" type="slidenum">
              <a:rPr lang="ar-JO" smtClean="0"/>
              <a:pPr/>
              <a:t>23</a:t>
            </a:fld>
            <a:r>
              <a:rPr lang="ar-JO" smtClean="0"/>
              <a:t>  </a:t>
            </a:r>
            <a:r>
              <a:rPr lang="en-US" smtClean="0"/>
              <a:t>)</a:t>
            </a:r>
          </a:p>
        </p:txBody>
      </p:sp>
      <p:sp>
        <p:nvSpPr>
          <p:cNvPr id="26627" name="Text Box 2"/>
          <p:cNvSpPr txBox="1">
            <a:spLocks noChangeArrowheads="1"/>
          </p:cNvSpPr>
          <p:nvPr/>
        </p:nvSpPr>
        <p:spPr bwMode="auto">
          <a:xfrm>
            <a:off x="742950" y="1108075"/>
            <a:ext cx="8585200" cy="4302125"/>
          </a:xfrm>
          <a:prstGeom prst="rect">
            <a:avLst/>
          </a:prstGeom>
          <a:noFill/>
          <a:ln w="9525">
            <a:noFill/>
            <a:miter lim="800000"/>
            <a:headEnd/>
            <a:tailEnd/>
          </a:ln>
        </p:spPr>
        <p:txBody>
          <a:bodyPr>
            <a:spAutoFit/>
          </a:bodyPr>
          <a:lstStyle/>
          <a:p>
            <a:pPr marL="457200" indent="-457200" algn="just" rtl="1" eaLnBrk="1" hangingPunct="1">
              <a:spcBef>
                <a:spcPct val="35000"/>
              </a:spcBef>
            </a:pPr>
            <a:r>
              <a:rPr lang="ar-JO" sz="2400" b="1">
                <a:latin typeface="Monotype Corsiva" pitchFamily="66" charset="0"/>
                <a:cs typeface="Simplified Arabic" pitchFamily="2" charset="-78"/>
              </a:rPr>
              <a:t>09   مخاطر الدخل الحلال والدخل الحرام (النوافذ) .</a:t>
            </a:r>
          </a:p>
          <a:p>
            <a:pPr marL="457200" indent="-457200" algn="just" rtl="1" eaLnBrk="1" hangingPunct="1">
              <a:spcBef>
                <a:spcPct val="35000"/>
              </a:spcBef>
            </a:pPr>
            <a:r>
              <a:rPr lang="ar-JO" sz="2400" b="1">
                <a:latin typeface="Monotype Corsiva" pitchFamily="66" charset="0"/>
                <a:cs typeface="Simplified Arabic" pitchFamily="2" charset="-78"/>
              </a:rPr>
              <a:t>010 مخاطر تتعلق بالبيئة المحلية المحيطة :</a:t>
            </a:r>
          </a:p>
          <a:p>
            <a:pPr marL="1260475" lvl="2" indent="-457200" algn="just" rtl="1" eaLnBrk="1" hangingPunct="1">
              <a:spcBef>
                <a:spcPct val="35000"/>
              </a:spcBef>
            </a:pPr>
            <a:r>
              <a:rPr lang="ar-JO" sz="2400" b="1">
                <a:latin typeface="Monotype Corsiva" pitchFamily="66" charset="0"/>
                <a:cs typeface="Simplified Arabic" pitchFamily="2" charset="-78"/>
              </a:rPr>
              <a:t>أ : التشريعات والإجراءات الحكومية :</a:t>
            </a:r>
          </a:p>
          <a:p>
            <a:pPr marL="1871663" lvl="3" indent="-457200" algn="just" rtl="1" eaLnBrk="1" hangingPunct="1">
              <a:spcBef>
                <a:spcPct val="35000"/>
              </a:spcBef>
              <a:buFont typeface="Wingdings" pitchFamily="2" charset="2"/>
              <a:buChar char="ü"/>
            </a:pPr>
            <a:r>
              <a:rPr lang="ar-JO" sz="2400" b="1">
                <a:latin typeface="Monotype Corsiva" pitchFamily="66" charset="0"/>
                <a:cs typeface="Simplified Arabic" pitchFamily="2" charset="-78"/>
              </a:rPr>
              <a:t>اخضاع المصارف الإسلامية للسياسة النقدية التي تقررها المصارف المركزية ، وكذلك اخضاعها لنفس الضوابط وقواعد الرقابة والأعراف التي تحكم أعمال المصارف التقليدية ، بما في ذلك اخضاعها لنسب الاحتياطي النقدي والسيولة النقدية وقيود التوظيفات 00 الخ .</a:t>
            </a:r>
          </a:p>
          <a:p>
            <a:pPr marL="1871663" lvl="3" indent="-457200" algn="just" rtl="1" eaLnBrk="1" hangingPunct="1">
              <a:spcBef>
                <a:spcPct val="35000"/>
              </a:spcBef>
              <a:buFont typeface="Wingdings" pitchFamily="2" charset="2"/>
              <a:buChar char="ü"/>
            </a:pPr>
            <a:r>
              <a:rPr lang="ar-JO" sz="2400" b="1">
                <a:latin typeface="Monotype Corsiva" pitchFamily="66" charset="0"/>
                <a:cs typeface="Simplified Arabic" pitchFamily="2" charset="-78"/>
              </a:rPr>
              <a:t>اخضاع المصارف الإسلامية لتشريعات وإجراءات التقاضي المصممة اساساً للتعاملات الربوية .</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38BB1B77-0730-4C44-A4FD-EC9CE8757922}" type="slidenum">
              <a:rPr lang="ar-JO" smtClean="0"/>
              <a:pPr/>
              <a:t>24</a:t>
            </a:fld>
            <a:r>
              <a:rPr lang="ar-JO" smtClean="0"/>
              <a:t>  </a:t>
            </a:r>
            <a:r>
              <a:rPr lang="en-US" smtClean="0"/>
              <a:t>)</a:t>
            </a:r>
          </a:p>
        </p:txBody>
      </p:sp>
      <p:sp>
        <p:nvSpPr>
          <p:cNvPr id="27651" name="Text Box 2"/>
          <p:cNvSpPr txBox="1">
            <a:spLocks noChangeArrowheads="1"/>
          </p:cNvSpPr>
          <p:nvPr/>
        </p:nvSpPr>
        <p:spPr bwMode="auto">
          <a:xfrm>
            <a:off x="742950" y="955675"/>
            <a:ext cx="8585200" cy="2411413"/>
          </a:xfrm>
          <a:prstGeom prst="rect">
            <a:avLst/>
          </a:prstGeom>
          <a:noFill/>
          <a:ln w="9525">
            <a:noFill/>
            <a:miter lim="800000"/>
            <a:headEnd/>
            <a:tailEnd/>
          </a:ln>
        </p:spPr>
        <p:txBody>
          <a:bodyPr>
            <a:spAutoFit/>
          </a:bodyPr>
          <a:lstStyle/>
          <a:p>
            <a:pPr marL="1871663" lvl="3" indent="-457200" algn="just" rtl="1" eaLnBrk="1" hangingPunct="1">
              <a:spcBef>
                <a:spcPct val="35000"/>
              </a:spcBef>
              <a:buFont typeface="Wingdings" pitchFamily="2" charset="2"/>
              <a:buChar char="ü"/>
            </a:pPr>
            <a:r>
              <a:rPr lang="ar-JO" sz="2400" b="1">
                <a:latin typeface="Monotype Corsiva" pitchFamily="66" charset="0"/>
                <a:cs typeface="Simplified Arabic" pitchFamily="2" charset="-78"/>
              </a:rPr>
              <a:t>حرمان المصارف الإسلامية من مزايا وتسهيلات مقابلة لما تتيحه للمصارف التقليدية ، وكذلك حرمانها من الحصول على السيولة النقدية عند الحاجة إليها ، مما يدفعها للاحتفاظ بسيولة عالية بدون عوائد .</a:t>
            </a:r>
          </a:p>
          <a:p>
            <a:pPr marL="1871663" lvl="3" indent="-457200" algn="just" rtl="1" eaLnBrk="1" hangingPunct="1">
              <a:spcBef>
                <a:spcPct val="35000"/>
              </a:spcBef>
              <a:buFont typeface="Wingdings" pitchFamily="2" charset="2"/>
              <a:buChar char="ü"/>
            </a:pPr>
            <a:r>
              <a:rPr lang="ar-JO" sz="2400" b="1">
                <a:latin typeface="Monotype Corsiva" pitchFamily="66" charset="0"/>
                <a:cs typeface="Simplified Arabic" pitchFamily="2" charset="-78"/>
              </a:rPr>
              <a:t>عدم وجود اسواق ثانوية للأدوات الادخارية والاستثمارية الشرعية لتسهيل عملية إعادة تسييلها .</a:t>
            </a:r>
          </a:p>
        </p:txBody>
      </p:sp>
      <p:sp>
        <p:nvSpPr>
          <p:cNvPr id="27652" name="Text Box 2"/>
          <p:cNvSpPr txBox="1">
            <a:spLocks noChangeArrowheads="1"/>
          </p:cNvSpPr>
          <p:nvPr/>
        </p:nvSpPr>
        <p:spPr bwMode="auto">
          <a:xfrm>
            <a:off x="787400" y="3613150"/>
            <a:ext cx="8585200" cy="2101850"/>
          </a:xfrm>
          <a:prstGeom prst="rect">
            <a:avLst/>
          </a:prstGeom>
          <a:noFill/>
          <a:ln w="9525">
            <a:noFill/>
            <a:miter lim="800000"/>
            <a:headEnd/>
            <a:tailEnd/>
          </a:ln>
        </p:spPr>
        <p:txBody>
          <a:bodyPr>
            <a:spAutoFit/>
          </a:bodyPr>
          <a:lstStyle/>
          <a:p>
            <a:pPr marL="1260475" lvl="2" indent="-457200" algn="r" rtl="1" eaLnBrk="1" hangingPunct="1">
              <a:lnSpc>
                <a:spcPct val="120000"/>
              </a:lnSpc>
              <a:spcBef>
                <a:spcPct val="35000"/>
              </a:spcBef>
            </a:pPr>
            <a:r>
              <a:rPr lang="ar-JO" sz="2400" b="1">
                <a:latin typeface="Monotype Corsiva" pitchFamily="66" charset="0"/>
                <a:cs typeface="Simplified Arabic" pitchFamily="2" charset="-78"/>
              </a:rPr>
              <a:t>ب : المفاهيم الاجتماعية السائدة :</a:t>
            </a:r>
          </a:p>
          <a:p>
            <a:pPr marL="1871663" lvl="3" indent="-457200" algn="r" rtl="1" eaLnBrk="1" hangingPunct="1">
              <a:lnSpc>
                <a:spcPct val="120000"/>
              </a:lnSpc>
              <a:spcBef>
                <a:spcPct val="35000"/>
              </a:spcBef>
              <a:buFont typeface="Wingdings" pitchFamily="2" charset="2"/>
              <a:buChar char="ü"/>
            </a:pPr>
            <a:r>
              <a:rPr lang="ar-JO" sz="2400" b="1">
                <a:latin typeface="Monotype Corsiva" pitchFamily="66" charset="0"/>
                <a:cs typeface="Simplified Arabic" pitchFamily="2" charset="-78"/>
              </a:rPr>
              <a:t>النظرة للمصارف الإسلامية بأنها جمعيات خيرية .</a:t>
            </a:r>
          </a:p>
          <a:p>
            <a:pPr marL="1871663" lvl="3" indent="-457200" algn="just" rtl="1" eaLnBrk="1" hangingPunct="1">
              <a:lnSpc>
                <a:spcPct val="120000"/>
              </a:lnSpc>
              <a:spcBef>
                <a:spcPct val="35000"/>
              </a:spcBef>
              <a:buFont typeface="Wingdings" pitchFamily="2" charset="2"/>
              <a:buChar char="ü"/>
            </a:pPr>
            <a:r>
              <a:rPr lang="ar-JO" sz="2400" b="1">
                <a:latin typeface="Monotype Corsiva" pitchFamily="66" charset="0"/>
                <a:cs typeface="Simplified Arabic" pitchFamily="2" charset="-78"/>
              </a:rPr>
              <a:t>اخضاع تطبيقات المصارف الإسلامية للمقارنة بتطبيقات المصارف التقليدية.</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3E6AE20B-06B2-4A60-9D0D-820458D9A1A8}" type="slidenum">
              <a:rPr lang="ar-JO" smtClean="0"/>
              <a:pPr/>
              <a:t>25</a:t>
            </a:fld>
            <a:r>
              <a:rPr lang="ar-JO" smtClean="0"/>
              <a:t>  </a:t>
            </a:r>
            <a:r>
              <a:rPr lang="en-US" smtClean="0"/>
              <a:t>)</a:t>
            </a:r>
          </a:p>
        </p:txBody>
      </p:sp>
      <p:sp>
        <p:nvSpPr>
          <p:cNvPr id="28675" name="Text Box 2"/>
          <p:cNvSpPr txBox="1">
            <a:spLocks noChangeArrowheads="1"/>
          </p:cNvSpPr>
          <p:nvPr/>
        </p:nvSpPr>
        <p:spPr bwMode="auto">
          <a:xfrm>
            <a:off x="825500" y="1181100"/>
            <a:ext cx="8585200" cy="4254500"/>
          </a:xfrm>
          <a:prstGeom prst="rect">
            <a:avLst/>
          </a:prstGeom>
          <a:noFill/>
          <a:ln w="9525">
            <a:noFill/>
            <a:miter lim="800000"/>
            <a:headEnd/>
            <a:tailEnd/>
          </a:ln>
        </p:spPr>
        <p:txBody>
          <a:bodyPr>
            <a:spAutoFit/>
          </a:bodyPr>
          <a:lstStyle/>
          <a:p>
            <a:pPr marL="457200" indent="-457200" algn="just" rtl="1" eaLnBrk="1" hangingPunct="1">
              <a:lnSpc>
                <a:spcPct val="120000"/>
              </a:lnSpc>
              <a:spcBef>
                <a:spcPct val="35000"/>
              </a:spcBef>
              <a:spcAft>
                <a:spcPct val="20000"/>
              </a:spcAft>
            </a:pPr>
            <a:r>
              <a:rPr lang="ar-JO" sz="2100" b="1">
                <a:latin typeface="Garamond" pitchFamily="18" charset="0"/>
                <a:cs typeface="Arial" pitchFamily="34" charset="0"/>
              </a:rPr>
              <a:t>011 مخاطر البنية الذاتية للمصارف الإسلامية :</a:t>
            </a:r>
          </a:p>
          <a:p>
            <a:pPr marL="457200" indent="-457200" algn="just" rtl="1" eaLnBrk="1" hangingPunct="1">
              <a:lnSpc>
                <a:spcPct val="120000"/>
              </a:lnSpc>
              <a:spcBef>
                <a:spcPct val="35000"/>
              </a:spcBef>
              <a:spcAft>
                <a:spcPct val="20000"/>
              </a:spcAft>
              <a:buFont typeface="Wingdings" pitchFamily="2" charset="2"/>
              <a:buNone/>
            </a:pPr>
            <a:r>
              <a:rPr lang="ar-JO" sz="2100" b="1">
                <a:latin typeface="Garamond" pitchFamily="18" charset="0"/>
                <a:cs typeface="Arial" pitchFamily="34" charset="0"/>
              </a:rPr>
              <a:t>	أ :  محاكاة البنوك التقليدية في مجال جذب المدخرات ، ونتج عن ذلك :</a:t>
            </a:r>
          </a:p>
          <a:p>
            <a:pPr marL="1260475" lvl="2" indent="-457200" algn="just" rtl="1" eaLnBrk="1" hangingPunct="1">
              <a:lnSpc>
                <a:spcPct val="120000"/>
              </a:lnSpc>
              <a:spcBef>
                <a:spcPct val="35000"/>
              </a:spcBef>
              <a:spcAft>
                <a:spcPct val="20000"/>
              </a:spcAft>
              <a:buFont typeface="Wingdings" pitchFamily="2" charset="2"/>
              <a:buChar char="ü"/>
            </a:pPr>
            <a:r>
              <a:rPr lang="ar-JO" sz="2100" b="1">
                <a:latin typeface="Monotype Corsiva" pitchFamily="66" charset="0"/>
                <a:cs typeface="Simplified Arabic" pitchFamily="2" charset="-78"/>
              </a:rPr>
              <a:t>التركيز على الاوعية الادخارية التي لها مقابل في المصارف التقليدية ، مثل الحسابات الجارية ، وتحت الطلب ، والتوفير ، ولأجل .</a:t>
            </a:r>
          </a:p>
          <a:p>
            <a:pPr marL="1260475" lvl="2" indent="-457200" algn="just" rtl="1" eaLnBrk="1" hangingPunct="1">
              <a:lnSpc>
                <a:spcPct val="120000"/>
              </a:lnSpc>
              <a:spcBef>
                <a:spcPct val="35000"/>
              </a:spcBef>
              <a:spcAft>
                <a:spcPct val="20000"/>
              </a:spcAft>
              <a:buFont typeface="Wingdings" pitchFamily="2" charset="2"/>
              <a:buChar char="ü"/>
            </a:pPr>
            <a:r>
              <a:rPr lang="ar-JO" sz="2100" b="1">
                <a:latin typeface="Monotype Corsiva" pitchFamily="66" charset="0"/>
                <a:cs typeface="Simplified Arabic" pitchFamily="2" charset="-78"/>
              </a:rPr>
              <a:t>منح المودع المشارك في الاوعية الادخارية حرية الانسحاب جزئياً أو كلياً ، فمثلاً في حسابات لأجل يُسمح للمودع بالانسحاب قبل تاريخ الاستحقاق مقابل خسارة المبلغ المسحوب مشاركته في أرباح الاستثمار ، وكذلك السماح للمشاركين في المحافظ الاستثمارية بالانسحاب قبل تصفية الاستثمار المرتبط بها .</a:t>
            </a:r>
          </a:p>
          <a:p>
            <a:pPr marL="1260475" lvl="2" indent="-457200" algn="just" rtl="1" eaLnBrk="1" hangingPunct="1">
              <a:lnSpc>
                <a:spcPct val="120000"/>
              </a:lnSpc>
              <a:spcBef>
                <a:spcPct val="35000"/>
              </a:spcBef>
              <a:spcAft>
                <a:spcPct val="20000"/>
              </a:spcAft>
              <a:buFont typeface="Wingdings" pitchFamily="2" charset="2"/>
              <a:buChar char="ü"/>
            </a:pPr>
            <a:r>
              <a:rPr lang="ar-JO" sz="2100" b="1">
                <a:latin typeface="Monotype Corsiva" pitchFamily="66" charset="0"/>
                <a:cs typeface="Simplified Arabic" pitchFamily="2" charset="-78"/>
              </a:rPr>
              <a:t>توزيع عوائد على حسابات الاستثمار خلال فترات قصيرة نسبياً ، اطولها سنة . </a:t>
            </a: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CE281210-04E9-4D98-8667-FD3F1D9BDDD4}" type="slidenum">
              <a:rPr lang="ar-JO" smtClean="0"/>
              <a:pPr/>
              <a:t>26</a:t>
            </a:fld>
            <a:r>
              <a:rPr lang="ar-JO" smtClean="0"/>
              <a:t>  </a:t>
            </a:r>
            <a:r>
              <a:rPr lang="en-US" smtClean="0"/>
              <a:t>)</a:t>
            </a:r>
          </a:p>
        </p:txBody>
      </p:sp>
      <p:sp>
        <p:nvSpPr>
          <p:cNvPr id="29699" name="Text Box 2"/>
          <p:cNvSpPr txBox="1">
            <a:spLocks noChangeArrowheads="1"/>
          </p:cNvSpPr>
          <p:nvPr/>
        </p:nvSpPr>
        <p:spPr bwMode="auto">
          <a:xfrm>
            <a:off x="762000" y="1519238"/>
            <a:ext cx="8585200" cy="3433762"/>
          </a:xfrm>
          <a:prstGeom prst="rect">
            <a:avLst/>
          </a:prstGeom>
          <a:noFill/>
          <a:ln w="9525">
            <a:noFill/>
            <a:miter lim="800000"/>
            <a:headEnd/>
            <a:tailEnd/>
          </a:ln>
        </p:spPr>
        <p:txBody>
          <a:bodyPr>
            <a:spAutoFit/>
          </a:bodyPr>
          <a:lstStyle/>
          <a:p>
            <a:pPr marL="1260475" lvl="2" indent="-457200" algn="just" rtl="1" eaLnBrk="1" hangingPunct="1">
              <a:lnSpc>
                <a:spcPct val="110000"/>
              </a:lnSpc>
              <a:spcBef>
                <a:spcPct val="35000"/>
              </a:spcBef>
            </a:pPr>
            <a:r>
              <a:rPr lang="ar-JO" sz="2400" b="1">
                <a:latin typeface="Monotype Corsiva" pitchFamily="66" charset="0"/>
                <a:cs typeface="Simplified Arabic" pitchFamily="2" charset="-78"/>
              </a:rPr>
              <a:t>ب : تقلبات غير مسحوبة للموارد المالية  :</a:t>
            </a:r>
          </a:p>
          <a:p>
            <a:pPr marL="1260475" lvl="2" indent="-457200" algn="just" rtl="1" eaLnBrk="1" hangingPunct="1">
              <a:lnSpc>
                <a:spcPct val="110000"/>
              </a:lnSpc>
              <a:spcBef>
                <a:spcPct val="35000"/>
              </a:spcBef>
            </a:pPr>
            <a:r>
              <a:rPr lang="ar-JO" sz="2400" b="1">
                <a:latin typeface="Monotype Corsiva" pitchFamily="66" charset="0"/>
                <a:cs typeface="Simplified Arabic" pitchFamily="2" charset="-78"/>
              </a:rPr>
              <a:t>	الموارد المالية عرضة لتقلبات غير محسوبة ناتجة عن قرارات أصحاب المدخرات ، وهذا يتطلب من المصارف الإسلامية التحوط للموارد المالية، وتخطيط التدفقات النقدية الداخلة والخارجة ، الأمر الذي يستدعي الاحتفاظ بجزء من مواردها على شكل نقد معطل أو ودائع مصرفية بدون مقابل ، مضحية بعوائد توظيف هذه الأموال في سبيل الدفاع عن سلامتها ومصداقيتها ، وخاصة في ظل غياب منافذ الحصول على السيولة النقدية السريعة .</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19D5FA25-D929-4B70-A203-2D966E86647B}" type="slidenum">
              <a:rPr lang="ar-JO" smtClean="0"/>
              <a:pPr/>
              <a:t>27</a:t>
            </a:fld>
            <a:r>
              <a:rPr lang="ar-JO" smtClean="0"/>
              <a:t>  </a:t>
            </a:r>
            <a:r>
              <a:rPr lang="en-US" smtClean="0"/>
              <a:t>)</a:t>
            </a:r>
          </a:p>
        </p:txBody>
      </p:sp>
      <p:sp>
        <p:nvSpPr>
          <p:cNvPr id="30723" name="Text Box 2"/>
          <p:cNvSpPr txBox="1">
            <a:spLocks noChangeArrowheads="1"/>
          </p:cNvSpPr>
          <p:nvPr/>
        </p:nvSpPr>
        <p:spPr bwMode="auto">
          <a:xfrm>
            <a:off x="825500" y="995363"/>
            <a:ext cx="8585200" cy="4221162"/>
          </a:xfrm>
          <a:prstGeom prst="rect">
            <a:avLst/>
          </a:prstGeom>
          <a:noFill/>
          <a:ln w="9525">
            <a:noFill/>
            <a:miter lim="800000"/>
            <a:headEnd/>
            <a:tailEnd/>
          </a:ln>
        </p:spPr>
        <p:txBody>
          <a:bodyPr>
            <a:spAutoFit/>
          </a:bodyPr>
          <a:lstStyle/>
          <a:p>
            <a:pPr marL="1260475" lvl="2" indent="-457200" algn="just" rtl="1" eaLnBrk="1" hangingPunct="1">
              <a:lnSpc>
                <a:spcPct val="110000"/>
              </a:lnSpc>
              <a:spcBef>
                <a:spcPct val="35000"/>
              </a:spcBef>
            </a:pPr>
            <a:r>
              <a:rPr lang="ar-JO" sz="2400" b="1">
                <a:latin typeface="Monotype Corsiva" pitchFamily="66" charset="0"/>
                <a:cs typeface="Simplified Arabic" pitchFamily="2" charset="-78"/>
              </a:rPr>
              <a:t>ج:	التركيز على صيغة بيع المرابحة في توظيف الأموال : </a:t>
            </a:r>
          </a:p>
          <a:p>
            <a:pPr marL="1871663" lvl="3" indent="-457200" algn="just" rtl="1" eaLnBrk="1" hangingPunct="1">
              <a:lnSpc>
                <a:spcPct val="110000"/>
              </a:lnSpc>
              <a:spcBef>
                <a:spcPct val="35000"/>
              </a:spcBef>
              <a:buFont typeface="Wingdings" pitchFamily="2" charset="2"/>
              <a:buChar char="ü"/>
            </a:pPr>
            <a:r>
              <a:rPr lang="ar-JO" sz="2400" b="1">
                <a:latin typeface="Monotype Corsiva" pitchFamily="66" charset="0"/>
                <a:cs typeface="Simplified Arabic" pitchFamily="2" charset="-78"/>
              </a:rPr>
              <a:t>التدفقات النقدية .</a:t>
            </a:r>
          </a:p>
          <a:p>
            <a:pPr marL="1871663" lvl="3" indent="-457200" algn="just" rtl="1" eaLnBrk="1" hangingPunct="1">
              <a:lnSpc>
                <a:spcPct val="110000"/>
              </a:lnSpc>
              <a:spcBef>
                <a:spcPct val="35000"/>
              </a:spcBef>
              <a:buFont typeface="Wingdings" pitchFamily="2" charset="2"/>
              <a:buChar char="ü"/>
            </a:pPr>
            <a:r>
              <a:rPr lang="ar-JO" sz="2400" b="1">
                <a:latin typeface="Monotype Corsiva" pitchFamily="66" charset="0"/>
                <a:cs typeface="Simplified Arabic" pitchFamily="2" charset="-78"/>
              </a:rPr>
              <a:t>غياب التطبيقات المالية الشرعية فترة طويلة من الزمن (المشاركة، المضاربة) .</a:t>
            </a:r>
          </a:p>
          <a:p>
            <a:pPr marL="1871663" lvl="3" indent="-457200" algn="just" rtl="1" eaLnBrk="1" hangingPunct="1">
              <a:lnSpc>
                <a:spcPct val="110000"/>
              </a:lnSpc>
              <a:spcBef>
                <a:spcPct val="35000"/>
              </a:spcBef>
              <a:buFont typeface="Wingdings" pitchFamily="2" charset="2"/>
              <a:buChar char="ü"/>
            </a:pPr>
            <a:r>
              <a:rPr lang="ar-JO" sz="2400" b="1">
                <a:latin typeface="Monotype Corsiva" pitchFamily="66" charset="0"/>
                <a:cs typeface="Simplified Arabic" pitchFamily="2" charset="-78"/>
              </a:rPr>
              <a:t>اقتراب المصارف الإسلامية من نموذج المصرف التقليدي ، والابتعاد عن نموذج الشركة الاستثمارية لان النموذج الثاني يتطلب من المصرف الإسلامي الدخول في عمليات وأنشطة استثمارية مباشرة ذات طبيعة فنية متخصصة .</a:t>
            </a:r>
          </a:p>
          <a:p>
            <a:pPr marL="1871663" lvl="3" indent="-457200" algn="just" rtl="1" eaLnBrk="1" hangingPunct="1">
              <a:lnSpc>
                <a:spcPct val="110000"/>
              </a:lnSpc>
              <a:spcBef>
                <a:spcPct val="35000"/>
              </a:spcBef>
              <a:buFont typeface="Wingdings" pitchFamily="2" charset="2"/>
              <a:buChar char="ü"/>
            </a:pPr>
            <a:r>
              <a:rPr lang="ar-JO" sz="2400" b="1">
                <a:latin typeface="Monotype Corsiva" pitchFamily="66" charset="0"/>
                <a:cs typeface="Simplified Arabic" pitchFamily="2" charset="-78"/>
              </a:rPr>
              <a:t>استقدام كوادر المصارف الإسلامية من مصارف تقليدية .</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D630806B-8DC9-4032-845F-872CF655FD4C}" type="slidenum">
              <a:rPr lang="ar-JO" smtClean="0"/>
              <a:pPr/>
              <a:t>28</a:t>
            </a:fld>
            <a:r>
              <a:rPr lang="ar-JO" smtClean="0"/>
              <a:t>  </a:t>
            </a:r>
            <a:r>
              <a:rPr lang="en-US" smtClean="0"/>
              <a:t>)</a:t>
            </a:r>
          </a:p>
        </p:txBody>
      </p:sp>
      <p:sp>
        <p:nvSpPr>
          <p:cNvPr id="28675" name="Text Box 3"/>
          <p:cNvSpPr txBox="1">
            <a:spLocks noChangeArrowheads="1"/>
          </p:cNvSpPr>
          <p:nvPr/>
        </p:nvSpPr>
        <p:spPr bwMode="auto">
          <a:xfrm>
            <a:off x="825500" y="874713"/>
            <a:ext cx="8502650" cy="5891212"/>
          </a:xfrm>
          <a:prstGeom prst="rect">
            <a:avLst/>
          </a:prstGeom>
          <a:noFill/>
          <a:ln w="9525">
            <a:noFill/>
            <a:miter lim="800000"/>
            <a:headEnd/>
            <a:tailEnd/>
          </a:ln>
        </p:spPr>
        <p:txBody>
          <a:bodyPr>
            <a:spAutoFit/>
          </a:bodyPr>
          <a:lstStyle/>
          <a:p>
            <a:pPr marL="355600" indent="-355600" algn="ctr" rtl="1" eaLnBrk="1" hangingPunct="1">
              <a:spcBef>
                <a:spcPct val="35000"/>
              </a:spcBef>
              <a:defRPr/>
            </a:pPr>
            <a:r>
              <a:rPr lang="ar-SA" sz="2400" b="1" dirty="0">
                <a:latin typeface="Garamond" pitchFamily="18" charset="0"/>
                <a:cs typeface="PT Bold Heading" pitchFamily="2" charset="-78"/>
              </a:rPr>
              <a:t>المخاطر التي تختص </a:t>
            </a:r>
            <a:r>
              <a:rPr lang="ar-SA" sz="2400" b="1" dirty="0" err="1">
                <a:latin typeface="Garamond" pitchFamily="18" charset="0"/>
                <a:cs typeface="PT Bold Heading" pitchFamily="2" charset="-78"/>
              </a:rPr>
              <a:t>بها</a:t>
            </a:r>
            <a:r>
              <a:rPr lang="ar-SA" sz="2400" b="1" dirty="0">
                <a:latin typeface="Garamond" pitchFamily="18" charset="0"/>
                <a:cs typeface="PT Bold Heading" pitchFamily="2" charset="-78"/>
              </a:rPr>
              <a:t> صيغ التمويل الإسلاميَّة</a:t>
            </a:r>
          </a:p>
          <a:p>
            <a:pPr marL="355600" indent="-355600" algn="just" rtl="1" eaLnBrk="1" hangingPunct="1">
              <a:spcBef>
                <a:spcPct val="35000"/>
              </a:spcBef>
              <a:defRPr/>
            </a:pPr>
            <a:endParaRPr lang="ar-SA" sz="1200" b="1" dirty="0">
              <a:latin typeface="Garamond" pitchFamily="18" charset="0"/>
              <a:cs typeface="PT Bold Heading" pitchFamily="2" charset="-78"/>
            </a:endParaRPr>
          </a:p>
          <a:p>
            <a:pPr marL="355600" indent="-355600" algn="just" rtl="1" eaLnBrk="1" hangingPunct="1">
              <a:spcBef>
                <a:spcPct val="35000"/>
              </a:spcBef>
              <a:defRPr/>
            </a:pPr>
            <a:r>
              <a:rPr lang="ar-SA" sz="2800" b="1" dirty="0">
                <a:solidFill>
                  <a:srgbClr val="FF3300"/>
                </a:solidFill>
                <a:effectLst>
                  <a:outerShdw blurRad="38100" dist="38100" dir="2700000" algn="tl">
                    <a:srgbClr val="C0C0C0"/>
                  </a:outerShdw>
                </a:effectLst>
                <a:latin typeface="Garamond" pitchFamily="18" charset="0"/>
                <a:cs typeface="Arial" pitchFamily="34" charset="0"/>
              </a:rPr>
              <a:t>أولا</a:t>
            </a:r>
            <a:r>
              <a:rPr lang="ar-JO" sz="2800" b="1" dirty="0">
                <a:solidFill>
                  <a:srgbClr val="FF3300"/>
                </a:solidFill>
                <a:effectLst>
                  <a:outerShdw blurRad="38100" dist="38100" dir="2700000" algn="tl">
                    <a:srgbClr val="C0C0C0"/>
                  </a:outerShdw>
                </a:effectLst>
                <a:latin typeface="Garamond" pitchFamily="18" charset="0"/>
                <a:cs typeface="Arial" pitchFamily="34" charset="0"/>
              </a:rPr>
              <a:t>ً </a:t>
            </a:r>
            <a:r>
              <a:rPr lang="ar-SA" sz="2800" b="1" dirty="0">
                <a:solidFill>
                  <a:srgbClr val="FF3300"/>
                </a:solidFill>
                <a:effectLst>
                  <a:outerShdw blurRad="38100" dist="38100" dir="2700000" algn="tl">
                    <a:srgbClr val="C0C0C0"/>
                  </a:outerShdw>
                </a:effectLst>
                <a:latin typeface="Garamond" pitchFamily="18" charset="0"/>
                <a:cs typeface="Arial" pitchFamily="34" charset="0"/>
              </a:rPr>
              <a:t>: المرابحة:</a:t>
            </a:r>
          </a:p>
          <a:p>
            <a:pPr marL="355600" indent="-355600" algn="just" rtl="1" eaLnBrk="1" hangingPunct="1">
              <a:spcBef>
                <a:spcPct val="35000"/>
              </a:spcBef>
              <a:buFont typeface="Wingdings" pitchFamily="2" charset="2"/>
              <a:buChar char="ü"/>
              <a:defRPr/>
            </a:pPr>
            <a:r>
              <a:rPr lang="ar-JO" sz="2400" b="1" dirty="0">
                <a:latin typeface="Garamond" pitchFamily="18" charset="0"/>
                <a:cs typeface="Arial" pitchFamily="34" charset="0"/>
              </a:rPr>
              <a:t>  </a:t>
            </a:r>
            <a:r>
              <a:rPr lang="ar-JO" sz="2400" b="1" dirty="0" err="1">
                <a:latin typeface="Garamond" pitchFamily="18" charset="0"/>
                <a:cs typeface="Arial" pitchFamily="34" charset="0"/>
              </a:rPr>
              <a:t>النكول</a:t>
            </a:r>
            <a:r>
              <a:rPr lang="ar-JO" sz="2400" b="1" dirty="0">
                <a:latin typeface="Garamond" pitchFamily="18" charset="0"/>
                <a:cs typeface="Arial" pitchFamily="34" charset="0"/>
              </a:rPr>
              <a:t> عن الوعد (كلفة تخزين ، تلف ، تغير في </a:t>
            </a:r>
            <a:r>
              <a:rPr lang="ar-JO" sz="2400" b="1" dirty="0" err="1">
                <a:latin typeface="Garamond" pitchFamily="18" charset="0"/>
                <a:cs typeface="Arial" pitchFamily="34" charset="0"/>
              </a:rPr>
              <a:t>اسعار</a:t>
            </a:r>
            <a:r>
              <a:rPr lang="ar-JO" sz="2400" b="1" dirty="0">
                <a:latin typeface="Garamond" pitchFamily="18" charset="0"/>
                <a:cs typeface="Arial" pitchFamily="34" charset="0"/>
              </a:rPr>
              <a:t> السلع) .</a:t>
            </a:r>
          </a:p>
          <a:p>
            <a:pPr marL="355600" indent="-355600" algn="just" rtl="1" eaLnBrk="1" hangingPunct="1">
              <a:spcBef>
                <a:spcPct val="35000"/>
              </a:spcBef>
              <a:buFont typeface="Wingdings" pitchFamily="2" charset="2"/>
              <a:buChar char="ü"/>
              <a:defRPr/>
            </a:pPr>
            <a:r>
              <a:rPr lang="ar-JO" sz="2400" b="1" dirty="0">
                <a:latin typeface="Garamond" pitchFamily="18" charset="0"/>
                <a:cs typeface="Arial" pitchFamily="34" charset="0"/>
                <a:sym typeface="Wingdings 2" pitchFamily="18" charset="2"/>
              </a:rPr>
              <a:t>  </a:t>
            </a:r>
            <a:r>
              <a:rPr lang="ar-SA" sz="2400" b="1" dirty="0">
                <a:latin typeface="Garamond" pitchFamily="18" charset="0"/>
                <a:cs typeface="Arial" pitchFamily="34" charset="0"/>
                <a:sym typeface="Wingdings 2" pitchFamily="18" charset="2"/>
              </a:rPr>
              <a:t>التباطؤ أو المماطلة في السداد (المخاطر الائتمانيَّة).</a:t>
            </a:r>
            <a:endParaRPr lang="ar-JO" sz="2400" b="1" dirty="0">
              <a:latin typeface="Garamond" pitchFamily="18" charset="0"/>
              <a:cs typeface="Arial" pitchFamily="34" charset="0"/>
              <a:sym typeface="Wingdings 2" pitchFamily="18" charset="2"/>
            </a:endParaRPr>
          </a:p>
          <a:p>
            <a:pPr marL="355600" indent="-355600" algn="just" rtl="1" eaLnBrk="1" hangingPunct="1">
              <a:spcBef>
                <a:spcPct val="35000"/>
              </a:spcBef>
              <a:buFont typeface="Wingdings" pitchFamily="2" charset="2"/>
              <a:buChar char="ü"/>
              <a:defRPr/>
            </a:pPr>
            <a:r>
              <a:rPr lang="ar-JO" sz="2400" b="1" dirty="0">
                <a:latin typeface="Garamond" pitchFamily="18" charset="0"/>
                <a:cs typeface="Arial" pitchFamily="34" charset="0"/>
                <a:sym typeface="Wingdings 2" pitchFamily="18" charset="2"/>
              </a:rPr>
              <a:t>  </a:t>
            </a:r>
            <a:r>
              <a:rPr lang="ar-SA" sz="2400" b="1" dirty="0">
                <a:latin typeface="Garamond" pitchFamily="18" charset="0"/>
                <a:cs typeface="Arial" pitchFamily="34" charset="0"/>
                <a:sym typeface="Wingdings 2" pitchFamily="18" charset="2"/>
              </a:rPr>
              <a:t>مخاطر السعر المرجعي (سعر الفائدة السوقيَّة).</a:t>
            </a:r>
            <a:endParaRPr lang="ar-JO" sz="2400" b="1" dirty="0">
              <a:latin typeface="Garamond" pitchFamily="18" charset="0"/>
              <a:cs typeface="Arial" pitchFamily="34" charset="0"/>
              <a:sym typeface="Wingdings 2" pitchFamily="18" charset="2"/>
            </a:endParaRPr>
          </a:p>
          <a:p>
            <a:pPr marL="355600" indent="-355600" algn="just" rtl="1" eaLnBrk="1" hangingPunct="1">
              <a:spcBef>
                <a:spcPct val="35000"/>
              </a:spcBef>
              <a:buFont typeface="Wingdings" pitchFamily="2" charset="2"/>
              <a:buChar char="ü"/>
              <a:defRPr/>
            </a:pPr>
            <a:r>
              <a:rPr lang="ar-JO" sz="2400" b="1" dirty="0">
                <a:latin typeface="Garamond" pitchFamily="18" charset="0"/>
                <a:cs typeface="Arial" pitchFamily="34" charset="0"/>
                <a:sym typeface="Wingdings 2" pitchFamily="18" charset="2"/>
              </a:rPr>
              <a:t>  </a:t>
            </a:r>
            <a:r>
              <a:rPr lang="ar-SA" sz="2400" b="1" dirty="0">
                <a:latin typeface="Garamond" pitchFamily="18" charset="0"/>
                <a:cs typeface="Arial" pitchFamily="34" charset="0"/>
                <a:sym typeface="Wingdings 2" pitchFamily="18" charset="2"/>
              </a:rPr>
              <a:t>هلاك السِّلعة قبل التسليم (المخاطـر التجاريَّـة لأنَّ المصرف</a:t>
            </a:r>
            <a:r>
              <a:rPr lang="ar-JO" sz="2400" b="1" dirty="0">
                <a:latin typeface="Garamond" pitchFamily="18" charset="0"/>
                <a:cs typeface="Arial" pitchFamily="34" charset="0"/>
                <a:sym typeface="Wingdings 2" pitchFamily="18" charset="2"/>
              </a:rPr>
              <a:t> </a:t>
            </a:r>
            <a:r>
              <a:rPr lang="ar-SA" sz="2400" b="1" dirty="0">
                <a:latin typeface="Garamond" pitchFamily="18" charset="0"/>
                <a:cs typeface="Arial" pitchFamily="34" charset="0"/>
                <a:sym typeface="Wingdings 2" pitchFamily="18" charset="2"/>
              </a:rPr>
              <a:t>يشتري السِّلع ويمتلكها قبل بيعها).</a:t>
            </a:r>
            <a:endParaRPr lang="ar-JO" sz="2400" b="1" dirty="0">
              <a:latin typeface="Garamond" pitchFamily="18" charset="0"/>
              <a:cs typeface="Arial" pitchFamily="34" charset="0"/>
              <a:sym typeface="Wingdings 2" pitchFamily="18" charset="2"/>
            </a:endParaRPr>
          </a:p>
          <a:p>
            <a:pPr marL="355600" indent="-355600" algn="just" rtl="1" eaLnBrk="1" hangingPunct="1">
              <a:spcBef>
                <a:spcPct val="35000"/>
              </a:spcBef>
              <a:buFont typeface="Wingdings" pitchFamily="2" charset="2"/>
              <a:buChar char="ü"/>
              <a:defRPr/>
            </a:pPr>
            <a:r>
              <a:rPr lang="ar-JO" sz="2400" b="1" dirty="0">
                <a:latin typeface="Garamond" pitchFamily="18" charset="0"/>
                <a:cs typeface="Arial" pitchFamily="34" charset="0"/>
                <a:sym typeface="Wingdings 2" pitchFamily="18" charset="2"/>
              </a:rPr>
              <a:t>  مخالفة السلعة للمواصفات (ناقصة ، تالفة) </a:t>
            </a:r>
            <a:r>
              <a:rPr lang="ar-SA" sz="2400" b="1" dirty="0">
                <a:latin typeface="Garamond" pitchFamily="18" charset="0"/>
                <a:cs typeface="Arial" pitchFamily="34" charset="0"/>
                <a:sym typeface="Wingdings 2" pitchFamily="18" charset="2"/>
              </a:rPr>
              <a:t>(المخاطـر التجاريَّة لأنَّ المصرف يشتري</a:t>
            </a:r>
            <a:r>
              <a:rPr lang="ar-JO" sz="2400" b="1" dirty="0">
                <a:latin typeface="Garamond" pitchFamily="18" charset="0"/>
                <a:cs typeface="Arial" pitchFamily="34" charset="0"/>
                <a:sym typeface="Wingdings 2" pitchFamily="18" charset="2"/>
              </a:rPr>
              <a:t> </a:t>
            </a:r>
            <a:r>
              <a:rPr lang="ar-SA" sz="2400" b="1" dirty="0">
                <a:latin typeface="Garamond" pitchFamily="18" charset="0"/>
                <a:cs typeface="Arial" pitchFamily="34" charset="0"/>
                <a:sym typeface="Wingdings 2" pitchFamily="18" charset="2"/>
              </a:rPr>
              <a:t>السِّلع ويمتلكها قبل بيعها).</a:t>
            </a:r>
            <a:endParaRPr lang="ar-JO" sz="2400" b="1" dirty="0">
              <a:latin typeface="Garamond" pitchFamily="18" charset="0"/>
              <a:cs typeface="Arial" pitchFamily="34" charset="0"/>
              <a:sym typeface="Wingdings 2" pitchFamily="18" charset="2"/>
            </a:endParaRPr>
          </a:p>
          <a:p>
            <a:pPr marL="355600" indent="-355600" algn="just" rtl="1" eaLnBrk="1" hangingPunct="1">
              <a:spcBef>
                <a:spcPct val="35000"/>
              </a:spcBef>
              <a:buFont typeface="Wingdings" pitchFamily="2" charset="2"/>
              <a:buChar char="ü"/>
              <a:defRPr/>
            </a:pPr>
            <a:r>
              <a:rPr lang="ar-JO" sz="2400" b="1" dirty="0">
                <a:latin typeface="Garamond" pitchFamily="18" charset="0"/>
                <a:cs typeface="Arial" pitchFamily="34" charset="0"/>
                <a:sym typeface="Wingdings 2" pitchFamily="18" charset="2"/>
              </a:rPr>
              <a:t>  </a:t>
            </a:r>
            <a:r>
              <a:rPr lang="ar-SA" sz="2400" b="1" dirty="0">
                <a:latin typeface="Garamond" pitchFamily="18" charset="0"/>
                <a:cs typeface="Arial" pitchFamily="34" charset="0"/>
                <a:sym typeface="Wingdings 2" pitchFamily="18" charset="2"/>
              </a:rPr>
              <a:t>ظهور عيب خفي في السلعة (المخاطر التجاريَّة لأنَّ المصرف</a:t>
            </a:r>
            <a:r>
              <a:rPr lang="ar-JO" sz="2400" b="1" dirty="0">
                <a:latin typeface="Garamond" pitchFamily="18" charset="0"/>
                <a:cs typeface="Arial" pitchFamily="34" charset="0"/>
                <a:sym typeface="Wingdings 2" pitchFamily="18" charset="2"/>
              </a:rPr>
              <a:t> </a:t>
            </a:r>
            <a:r>
              <a:rPr lang="ar-SA" sz="2400" b="1" dirty="0">
                <a:latin typeface="Garamond" pitchFamily="18" charset="0"/>
                <a:cs typeface="Arial" pitchFamily="34" charset="0"/>
                <a:sym typeface="Wingdings 2" pitchFamily="18" charset="2"/>
              </a:rPr>
              <a:t>يشتري السِّلع ويمتلكها قبل بيعها).</a:t>
            </a:r>
            <a:endParaRPr lang="en-US" sz="2400" b="1" dirty="0">
              <a:latin typeface="Garamond" pitchFamily="18" charset="0"/>
              <a:cs typeface="Arial" pitchFamily="34" charset="0"/>
              <a:sym typeface="Wingdings 2" pitchFamily="18" charset="2"/>
            </a:endParaRPr>
          </a:p>
          <a:p>
            <a:pPr marL="534988" lvl="1" algn="just" rtl="1" eaLnBrk="1" hangingPunct="1">
              <a:spcBef>
                <a:spcPct val="35000"/>
              </a:spcBef>
              <a:buFont typeface="Wingdings" pitchFamily="2" charset="2"/>
              <a:buChar char="ü"/>
              <a:defRPr/>
            </a:pPr>
            <a:endParaRPr lang="en-US" sz="2400" dirty="0">
              <a:latin typeface="Garamond" pitchFamily="18" charset="0"/>
              <a:cs typeface="Arial" pitchFamily="34" charset="0"/>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0082AB23-9EF9-4F48-AA0F-18F1DFD0E458}" type="slidenum">
              <a:rPr lang="ar-JO" smtClean="0"/>
              <a:pPr/>
              <a:t>29</a:t>
            </a:fld>
            <a:r>
              <a:rPr lang="ar-JO" smtClean="0"/>
              <a:t>  </a:t>
            </a:r>
            <a:r>
              <a:rPr lang="en-US" smtClean="0"/>
              <a:t>)</a:t>
            </a:r>
          </a:p>
        </p:txBody>
      </p:sp>
      <p:sp>
        <p:nvSpPr>
          <p:cNvPr id="29699" name="Text Box 3"/>
          <p:cNvSpPr txBox="1">
            <a:spLocks noChangeArrowheads="1"/>
          </p:cNvSpPr>
          <p:nvPr/>
        </p:nvSpPr>
        <p:spPr bwMode="auto">
          <a:xfrm>
            <a:off x="412750" y="838200"/>
            <a:ext cx="8832850" cy="5692775"/>
          </a:xfrm>
          <a:prstGeom prst="rect">
            <a:avLst/>
          </a:prstGeom>
          <a:noFill/>
          <a:ln w="9525">
            <a:noFill/>
            <a:miter lim="800000"/>
            <a:headEnd/>
            <a:tailEnd/>
          </a:ln>
        </p:spPr>
        <p:txBody>
          <a:bodyPr>
            <a:spAutoFit/>
          </a:bodyPr>
          <a:lstStyle/>
          <a:p>
            <a:pPr algn="r" rtl="1" eaLnBrk="1" hangingPunct="1">
              <a:lnSpc>
                <a:spcPct val="120000"/>
              </a:lnSpc>
              <a:spcBef>
                <a:spcPct val="30000"/>
              </a:spcBef>
              <a:defRPr/>
            </a:pPr>
            <a:r>
              <a:rPr lang="ar-SA" sz="2800" b="1">
                <a:solidFill>
                  <a:srgbClr val="FF3300"/>
                </a:solidFill>
                <a:effectLst>
                  <a:outerShdw blurRad="38100" dist="38100" dir="2700000" algn="tl">
                    <a:srgbClr val="C0C0C0"/>
                  </a:outerShdw>
                </a:effectLst>
                <a:latin typeface="Garamond" pitchFamily="18" charset="0"/>
                <a:cs typeface="Arial" pitchFamily="34" charset="0"/>
              </a:rPr>
              <a:t>ثانيا: السَّلم:</a:t>
            </a:r>
          </a:p>
          <a:p>
            <a:pPr algn="r" rtl="1" eaLnBrk="1" hangingPunct="1">
              <a:lnSpc>
                <a:spcPct val="120000"/>
              </a:lnSpc>
              <a:spcBef>
                <a:spcPct val="30000"/>
              </a:spcBef>
              <a:defRPr/>
            </a:pPr>
            <a:endParaRPr lang="ar-SA" sz="700" b="1">
              <a:solidFill>
                <a:srgbClr val="FF3300"/>
              </a:solidFill>
              <a:effectLst>
                <a:outerShdw blurRad="38100" dist="38100" dir="2700000" algn="tl">
                  <a:srgbClr val="C0C0C0"/>
                </a:outerShdw>
              </a:effectLst>
              <a:latin typeface="Garamond" pitchFamily="18" charset="0"/>
              <a:cs typeface="Arial" pitchFamily="34" charset="0"/>
            </a:endParaRPr>
          </a:p>
          <a:p>
            <a:pPr algn="r" rtl="1" eaLnBrk="1" hangingPunct="1">
              <a:lnSpc>
                <a:spcPct val="120000"/>
              </a:lnSpc>
              <a:spcBef>
                <a:spcPct val="30000"/>
              </a:spcBef>
              <a:defRPr/>
            </a:pPr>
            <a:r>
              <a:rPr lang="ar-SA" b="1">
                <a:latin typeface="Garamond" pitchFamily="18" charset="0"/>
                <a:cs typeface="Arial" pitchFamily="34" charset="0"/>
              </a:rPr>
              <a:t>    </a:t>
            </a:r>
            <a:r>
              <a:rPr lang="en-US" b="1">
                <a:latin typeface="Garamond" pitchFamily="18" charset="0"/>
                <a:cs typeface="Arial" pitchFamily="34" charset="0"/>
                <a:sym typeface="Wingdings 2" pitchFamily="18" charset="2"/>
              </a:rPr>
              <a:t></a:t>
            </a:r>
            <a:r>
              <a:rPr lang="ar-SA" b="1">
                <a:latin typeface="Garamond" pitchFamily="18" charset="0"/>
                <a:cs typeface="Arial" pitchFamily="34" charset="0"/>
                <a:sym typeface="Wingdings 2" pitchFamily="18" charset="2"/>
              </a:rPr>
              <a:t> </a:t>
            </a:r>
            <a:r>
              <a:rPr lang="ar-JO" b="1">
                <a:latin typeface="Garamond" pitchFamily="18" charset="0"/>
                <a:cs typeface="Arial" pitchFamily="34" charset="0"/>
                <a:sym typeface="Wingdings 2" pitchFamily="18" charset="2"/>
              </a:rPr>
              <a:t> </a:t>
            </a:r>
            <a:r>
              <a:rPr lang="ar-SA" sz="2400" b="1">
                <a:latin typeface="Garamond" pitchFamily="18" charset="0"/>
                <a:cs typeface="Arial" pitchFamily="34" charset="0"/>
                <a:sym typeface="Wingdings 2" pitchFamily="18" charset="2"/>
              </a:rPr>
              <a:t>عدم تسليم المسلَّم فيه في الموعد المحدَّد (مخاطر الطرف الآخر).</a:t>
            </a:r>
          </a:p>
          <a:p>
            <a:pPr algn="r" rtl="1" eaLnBrk="1" hangingPunct="1">
              <a:lnSpc>
                <a:spcPct val="120000"/>
              </a:lnSpc>
              <a:spcBef>
                <a:spcPct val="30000"/>
              </a:spcBef>
              <a:defRPr/>
            </a:pPr>
            <a:r>
              <a:rPr lang="ar-SA"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عدم تداول عقود السَّلم في الأسواق الماليَّة.</a:t>
            </a:r>
          </a:p>
          <a:p>
            <a:pPr marL="901700" lvl="1" indent="-722313" algn="r" rtl="1" eaLnBrk="1" hangingPunct="1">
              <a:lnSpc>
                <a:spcPct val="120000"/>
              </a:lnSpc>
              <a:spcBef>
                <a:spcPct val="30000"/>
              </a:spcBef>
              <a:defRPr/>
            </a:pPr>
            <a:r>
              <a:rPr lang="ar-SA"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تكلفة إضافيَّة ومخاطـر أسعار تقع علـى المصرف لقاء امتلاك</a:t>
            </a:r>
            <a:r>
              <a:rPr lang="ar-JO" sz="2400" b="1">
                <a:latin typeface="Garamond" pitchFamily="18" charset="0"/>
                <a:cs typeface="Arial" pitchFamily="34" charset="0"/>
                <a:sym typeface="Wingdings 2" pitchFamily="18" charset="2"/>
              </a:rPr>
              <a:t> </a:t>
            </a:r>
            <a:r>
              <a:rPr lang="ar-SA" sz="2400" b="1">
                <a:latin typeface="Garamond" pitchFamily="18" charset="0"/>
                <a:cs typeface="Arial" pitchFamily="34" charset="0"/>
                <a:sym typeface="Wingdings 2" pitchFamily="18" charset="2"/>
              </a:rPr>
              <a:t>وتخزين السِّلع.</a:t>
            </a:r>
          </a:p>
          <a:p>
            <a:pPr algn="r" rtl="1" eaLnBrk="1" hangingPunct="1">
              <a:lnSpc>
                <a:spcPct val="120000"/>
              </a:lnSpc>
              <a:spcBef>
                <a:spcPct val="30000"/>
              </a:spcBef>
              <a:defRPr/>
            </a:pPr>
            <a:r>
              <a:rPr lang="ar-SA"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صعوبة تحديد الأسعار المناسبة للسَّلم التي تُرضي أطراف العقد.</a:t>
            </a:r>
          </a:p>
          <a:p>
            <a:pPr algn="r" rtl="1" eaLnBrk="1" hangingPunct="1">
              <a:lnSpc>
                <a:spcPct val="120000"/>
              </a:lnSpc>
              <a:spcBef>
                <a:spcPct val="30000"/>
              </a:spcBef>
              <a:defRPr/>
            </a:pPr>
            <a:r>
              <a:rPr lang="ar-JO" sz="2400" b="1">
                <a:latin typeface="Garamond" pitchFamily="18" charset="0"/>
                <a:cs typeface="Arial" pitchFamily="34" charset="0"/>
                <a:sym typeface="Wingdings 2" pitchFamily="18" charset="2"/>
              </a:rPr>
              <a:t> </a:t>
            </a:r>
            <a:r>
              <a:rPr lang="ar-SA"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تعثُّر المسلَّم إليه أو مماطلته</a:t>
            </a:r>
            <a:r>
              <a:rPr lang="ar-JO" sz="2400" b="1">
                <a:latin typeface="Garamond" pitchFamily="18" charset="0"/>
                <a:cs typeface="Arial" pitchFamily="34" charset="0"/>
                <a:sym typeface="Wingdings 2" pitchFamily="18" charset="2"/>
              </a:rPr>
              <a:t> .</a:t>
            </a:r>
          </a:p>
          <a:p>
            <a:pPr algn="r" rtl="1" eaLnBrk="1" hangingPunct="1">
              <a:lnSpc>
                <a:spcPct val="120000"/>
              </a:lnSpc>
              <a:spcBef>
                <a:spcPct val="30000"/>
              </a:spcBef>
              <a:defRPr/>
            </a:pPr>
            <a:r>
              <a:rPr lang="ar-JO"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a:t>
            </a:r>
            <a:r>
              <a:rPr lang="ar-JO" sz="2400" b="1">
                <a:latin typeface="Garamond" pitchFamily="18" charset="0"/>
                <a:cs typeface="Arial" pitchFamily="34" charset="0"/>
                <a:sym typeface="Wingdings 2" pitchFamily="18" charset="2"/>
              </a:rPr>
              <a:t>مخاطر عدم السداد (عدم تسليم المسلَّم فيه في الوقت المتفق عليه) .</a:t>
            </a:r>
          </a:p>
          <a:p>
            <a:pPr algn="r" rtl="1" eaLnBrk="1" hangingPunct="1">
              <a:lnSpc>
                <a:spcPct val="120000"/>
              </a:lnSpc>
              <a:spcBef>
                <a:spcPct val="30000"/>
              </a:spcBef>
              <a:defRPr/>
            </a:pPr>
            <a:r>
              <a:rPr lang="ar-JO"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JO" sz="2400" b="1">
                <a:latin typeface="Garamond" pitchFamily="18" charset="0"/>
                <a:cs typeface="Arial" pitchFamily="34" charset="0"/>
                <a:sym typeface="Wingdings 2" pitchFamily="18" charset="2"/>
              </a:rPr>
              <a:t> انخفاض جودة المسلَّم فيه .</a:t>
            </a:r>
          </a:p>
          <a:p>
            <a:pPr algn="r" rtl="1" eaLnBrk="1" hangingPunct="1">
              <a:lnSpc>
                <a:spcPct val="120000"/>
              </a:lnSpc>
              <a:spcBef>
                <a:spcPct val="30000"/>
              </a:spcBef>
              <a:defRPr/>
            </a:pPr>
            <a:r>
              <a:rPr lang="ar-JO"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JO" sz="2400" b="1">
                <a:latin typeface="Garamond" pitchFamily="18" charset="0"/>
                <a:cs typeface="Arial" pitchFamily="34" charset="0"/>
                <a:sym typeface="Wingdings 2" pitchFamily="18" charset="2"/>
              </a:rPr>
              <a:t> عدم القدرة على بيع سلعة السلم نظراً لظروف السوق.</a:t>
            </a:r>
          </a:p>
          <a:p>
            <a:pPr algn="r" rtl="1" eaLnBrk="1" hangingPunct="1">
              <a:lnSpc>
                <a:spcPct val="120000"/>
              </a:lnSpc>
              <a:spcBef>
                <a:spcPct val="30000"/>
              </a:spcBef>
              <a:defRPr/>
            </a:pPr>
            <a:endParaRPr lang="en-US" sz="2400">
              <a:latin typeface="Garamond" pitchFamily="18" charset="0"/>
              <a:cs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19123988-AB11-4F65-A34C-8F8568F5CCBF}" type="slidenum">
              <a:rPr lang="ar-JO" smtClean="0"/>
              <a:pPr/>
              <a:t>3</a:t>
            </a:fld>
            <a:r>
              <a:rPr lang="ar-JO" smtClean="0"/>
              <a:t>  </a:t>
            </a:r>
            <a:r>
              <a:rPr lang="en-US" smtClean="0"/>
              <a:t>)</a:t>
            </a:r>
          </a:p>
        </p:txBody>
      </p:sp>
      <p:sp>
        <p:nvSpPr>
          <p:cNvPr id="6147" name="Text Box 2"/>
          <p:cNvSpPr txBox="1">
            <a:spLocks noChangeArrowheads="1"/>
          </p:cNvSpPr>
          <p:nvPr/>
        </p:nvSpPr>
        <p:spPr bwMode="auto">
          <a:xfrm>
            <a:off x="584200" y="1524000"/>
            <a:ext cx="9050338" cy="4894263"/>
          </a:xfrm>
          <a:prstGeom prst="rect">
            <a:avLst/>
          </a:prstGeom>
          <a:noFill/>
          <a:ln w="9525" algn="ctr">
            <a:noFill/>
            <a:miter lim="800000"/>
            <a:headEnd/>
            <a:tailEnd/>
          </a:ln>
        </p:spPr>
        <p:txBody>
          <a:bodyPr>
            <a:spAutoFit/>
          </a:bodyPr>
          <a:lstStyle/>
          <a:p>
            <a:pPr algn="just" rtl="1" eaLnBrk="1" hangingPunct="1">
              <a:spcBef>
                <a:spcPct val="50000"/>
              </a:spcBef>
            </a:pPr>
            <a:r>
              <a:rPr lang="ar-JO" sz="2400" b="1">
                <a:latin typeface="Monotype Corsiva" pitchFamily="66" charset="0"/>
                <a:cs typeface="PT Bold Heading" pitchFamily="2" charset="-78"/>
              </a:rPr>
              <a:t>الخطر في اللغــــــــة :</a:t>
            </a:r>
            <a:r>
              <a:rPr lang="ar-JO" sz="2400" b="1">
                <a:latin typeface="Monotype Corsiva" pitchFamily="66" charset="0"/>
                <a:cs typeface="Simplified Arabic" pitchFamily="2" charset="-78"/>
              </a:rPr>
              <a:t> هو الإشراف على الهلاك وخوف التلف .</a:t>
            </a:r>
          </a:p>
          <a:p>
            <a:pPr marL="2514600" lvl="1" indent="-2333625" algn="just" rtl="1" eaLnBrk="1" hangingPunct="1">
              <a:spcBef>
                <a:spcPct val="50000"/>
              </a:spcBef>
            </a:pPr>
            <a:r>
              <a:rPr lang="ar-JO" sz="2400" b="1">
                <a:latin typeface="Monotype Corsiva" pitchFamily="66" charset="0"/>
                <a:cs typeface="PT Bold Heading" pitchFamily="2" charset="-78"/>
              </a:rPr>
              <a:t>الخطر في الاصطلاح :</a:t>
            </a:r>
            <a:r>
              <a:rPr lang="ar-JO" sz="2400" b="1">
                <a:latin typeface="Monotype Corsiva" pitchFamily="66" charset="0"/>
                <a:cs typeface="Simplified Arabic" pitchFamily="2" charset="-78"/>
              </a:rPr>
              <a:t> إمكانية حدوث شيء ما بالصدفة ، تترتب على ذلك نتائج سيئة وخسارة (قاموس اكسفورد) ، وهو الضرر والتخريب والأذى (قاموس ويبستر)، وهو عدم التأكد الممكن قياسه بدقة .</a:t>
            </a:r>
          </a:p>
          <a:p>
            <a:pPr marL="2514600" lvl="1" indent="-2333625" algn="just" rtl="1" eaLnBrk="1" hangingPunct="1">
              <a:spcBef>
                <a:spcPct val="50000"/>
              </a:spcBef>
            </a:pPr>
            <a:r>
              <a:rPr lang="ar-JO" sz="2400" b="1">
                <a:latin typeface="Monotype Corsiva" pitchFamily="66" charset="0"/>
                <a:cs typeface="Simplified Arabic" pitchFamily="2" charset="-78"/>
              </a:rPr>
              <a:t>                        ويختلف المكروه عن الخطر ، حيث أن المكروه هو الشيء الذي نحب ألا يقع ، أما الخطر فهو احتمال وقوع ذلك المكروه .</a:t>
            </a:r>
          </a:p>
          <a:p>
            <a:pPr marL="2514600" lvl="1" indent="-2333625" algn="just" rtl="1" eaLnBrk="1" hangingPunct="1">
              <a:spcBef>
                <a:spcPct val="50000"/>
              </a:spcBef>
            </a:pPr>
            <a:r>
              <a:rPr lang="ar-JO" sz="2400" b="1">
                <a:latin typeface="Monotype Corsiva" pitchFamily="66" charset="0"/>
                <a:cs typeface="PT Bold Heading" pitchFamily="2" charset="-78"/>
              </a:rPr>
              <a:t>المخاطـــــــــــــر :</a:t>
            </a:r>
            <a:r>
              <a:rPr lang="ar-JO" sz="2400" b="1">
                <a:latin typeface="Monotype Corsiva" pitchFamily="66" charset="0"/>
                <a:cs typeface="Simplified Arabic" pitchFamily="2" charset="-78"/>
              </a:rPr>
              <a:t> </a:t>
            </a:r>
          </a:p>
          <a:p>
            <a:pPr marL="2517775" lvl="4" indent="-576263" algn="just" rtl="1" eaLnBrk="1" hangingPunct="1">
              <a:spcBef>
                <a:spcPct val="50000"/>
              </a:spcBef>
            </a:pPr>
            <a:r>
              <a:rPr lang="ar-JO" sz="2400" b="1">
                <a:latin typeface="Monotype Corsiva" pitchFamily="66" charset="0"/>
                <a:cs typeface="Simplified Arabic" pitchFamily="2" charset="-78"/>
              </a:rPr>
              <a:t>01 	هي احتمالية مستقبلية قد تعرض البنك إلى خسائر غير متوقعة وغير مخطط لها بما قد يؤثر على تحقيق أهداف البنك وعلى تنفيذها بنجاح ، وقد تؤدي في حال عدم التمكن من السيطرة عليها وعلى آثارها إلى القضاء على البنك وإفلاسه .</a:t>
            </a:r>
            <a:endParaRPr lang="en-US" sz="2400" b="1">
              <a:latin typeface="Monotype Corsiva" pitchFamily="66" charset="0"/>
              <a:cs typeface="Simplified Arabic" pitchFamily="2" charset="-78"/>
            </a:endParaRPr>
          </a:p>
        </p:txBody>
      </p:sp>
      <p:sp>
        <p:nvSpPr>
          <p:cNvPr id="6148" name="Text Box 3"/>
          <p:cNvSpPr txBox="1">
            <a:spLocks noChangeArrowheads="1"/>
          </p:cNvSpPr>
          <p:nvPr/>
        </p:nvSpPr>
        <p:spPr bwMode="auto">
          <a:xfrm>
            <a:off x="2301875" y="260350"/>
            <a:ext cx="7019925" cy="457200"/>
          </a:xfrm>
          <a:prstGeom prst="rect">
            <a:avLst/>
          </a:prstGeom>
          <a:noFill/>
          <a:ln w="9525">
            <a:noFill/>
            <a:miter lim="800000"/>
            <a:headEnd/>
            <a:tailEnd/>
          </a:ln>
        </p:spPr>
        <p:txBody>
          <a:bodyPr>
            <a:spAutoFit/>
          </a:bodyPr>
          <a:lstStyle/>
          <a:p>
            <a:pPr algn="r" rtl="1" eaLnBrk="1" hangingPunct="1">
              <a:spcBef>
                <a:spcPct val="50000"/>
              </a:spcBef>
            </a:pPr>
            <a:endParaRPr lang="ar-JO" sz="2400">
              <a:latin typeface="Times New Roman" pitchFamily="18" charset="0"/>
            </a:endParaRPr>
          </a:p>
        </p:txBody>
      </p:sp>
      <p:sp>
        <p:nvSpPr>
          <p:cNvPr id="7173" name="Text Box 4"/>
          <p:cNvSpPr txBox="1">
            <a:spLocks noChangeArrowheads="1"/>
          </p:cNvSpPr>
          <p:nvPr/>
        </p:nvSpPr>
        <p:spPr bwMode="auto">
          <a:xfrm>
            <a:off x="0" y="746125"/>
            <a:ext cx="9906000" cy="701675"/>
          </a:xfrm>
          <a:prstGeom prst="rect">
            <a:avLst/>
          </a:prstGeom>
          <a:noFill/>
          <a:ln w="9525" algn="ctr">
            <a:noFill/>
            <a:miter lim="800000"/>
            <a:headEnd/>
            <a:tailEnd/>
          </a:ln>
        </p:spPr>
        <p:txBody>
          <a:bodyPr/>
          <a:lstStyle/>
          <a:p>
            <a:pPr algn="ctr" rtl="1" eaLnBrk="1" hangingPunct="1">
              <a:spcBef>
                <a:spcPct val="50000"/>
              </a:spcBef>
              <a:defRPr/>
            </a:pPr>
            <a:r>
              <a:rPr lang="ar-JO" sz="4000" b="1">
                <a:solidFill>
                  <a:srgbClr val="FF3300"/>
                </a:solidFill>
                <a:effectLst>
                  <a:outerShdw blurRad="38100" dist="38100" dir="2700000" algn="tl">
                    <a:srgbClr val="C0C0C0"/>
                  </a:outerShdw>
                </a:effectLst>
                <a:latin typeface="Monotype Corsiva" pitchFamily="66" charset="0"/>
                <a:cs typeface="Simplified Arabic" pitchFamily="2" charset="-78"/>
              </a:rPr>
              <a:t>الخطر والمخاطر </a:t>
            </a:r>
            <a:endParaRPr lang="en-US" sz="4000" b="1">
              <a:solidFill>
                <a:srgbClr val="FF3300"/>
              </a:solidFill>
              <a:effectLst>
                <a:outerShdw blurRad="38100" dist="38100" dir="2700000" algn="tl">
                  <a:srgbClr val="C0C0C0"/>
                </a:outerShdw>
              </a:effectLst>
              <a:latin typeface="Monotype Corsiva" pitchFamily="66"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BF8BDA3E-90C6-4D6C-98CB-8229EFB02274}" type="slidenum">
              <a:rPr lang="ar-JO" smtClean="0"/>
              <a:pPr/>
              <a:t>30</a:t>
            </a:fld>
            <a:r>
              <a:rPr lang="ar-JO" smtClean="0"/>
              <a:t>  </a:t>
            </a:r>
            <a:r>
              <a:rPr lang="en-US" smtClean="0"/>
              <a:t>)</a:t>
            </a:r>
          </a:p>
        </p:txBody>
      </p:sp>
      <p:sp>
        <p:nvSpPr>
          <p:cNvPr id="302082" name="Rectangle 2"/>
          <p:cNvSpPr>
            <a:spLocks noChangeArrowheads="1"/>
          </p:cNvSpPr>
          <p:nvPr/>
        </p:nvSpPr>
        <p:spPr bwMode="auto">
          <a:xfrm>
            <a:off x="228600" y="609600"/>
            <a:ext cx="9410700" cy="6172200"/>
          </a:xfrm>
          <a:prstGeom prst="rect">
            <a:avLst/>
          </a:prstGeom>
          <a:noFill/>
          <a:ln w="9525">
            <a:noFill/>
            <a:miter lim="800000"/>
            <a:headEnd/>
            <a:tailEnd/>
          </a:ln>
        </p:spPr>
        <p:txBody>
          <a:bodyPr wrap="none" anchor="ctr"/>
          <a:lstStyle/>
          <a:p>
            <a:pPr algn="r" rtl="1" eaLnBrk="1" hangingPunct="1">
              <a:defRPr/>
            </a:pPr>
            <a:endParaRPr lang="ar-SA" sz="500" b="1">
              <a:solidFill>
                <a:srgbClr val="000000"/>
              </a:solidFill>
              <a:latin typeface="Monotype Corsiva" pitchFamily="66" charset="0"/>
              <a:cs typeface="Simplified Arabic" pitchFamily="2" charset="-78"/>
            </a:endParaRPr>
          </a:p>
          <a:p>
            <a:pPr algn="r" rtl="1" eaLnBrk="1" hangingPunct="1">
              <a:defRPr/>
            </a:pPr>
            <a:r>
              <a:rPr lang="ar-SA" sz="2800" b="1">
                <a:solidFill>
                  <a:srgbClr val="FF3300"/>
                </a:solidFill>
                <a:effectLst>
                  <a:outerShdw blurRad="38100" dist="38100" dir="2700000" algn="tl">
                    <a:srgbClr val="C0C0C0"/>
                  </a:outerShdw>
                </a:effectLst>
                <a:latin typeface="Monotype Corsiva" pitchFamily="66" charset="0"/>
                <a:cs typeface="Simplified Arabic" pitchFamily="2" charset="-78"/>
              </a:rPr>
              <a:t> </a:t>
            </a:r>
            <a:r>
              <a:rPr lang="ar-SA" sz="2800" b="1">
                <a:solidFill>
                  <a:srgbClr val="FF3300"/>
                </a:solidFill>
                <a:effectLst>
                  <a:outerShdw blurRad="38100" dist="38100" dir="2700000" algn="tl">
                    <a:srgbClr val="C0C0C0"/>
                  </a:outerShdw>
                </a:effectLst>
                <a:latin typeface="Garamond" pitchFamily="18" charset="0"/>
                <a:cs typeface="Arial" pitchFamily="34" charset="0"/>
              </a:rPr>
              <a:t>ثالثا: الاستصناع:</a:t>
            </a:r>
          </a:p>
          <a:p>
            <a:pPr algn="r" rtl="1" eaLnBrk="1" hangingPunct="1">
              <a:defRPr/>
            </a:pPr>
            <a:endParaRPr lang="ar-SA" sz="900" b="1">
              <a:solidFill>
                <a:srgbClr val="FF3300"/>
              </a:solidFill>
              <a:effectLst>
                <a:outerShdw blurRad="38100" dist="38100" dir="2700000" algn="tl">
                  <a:srgbClr val="C0C0C0"/>
                </a:outerShdw>
              </a:effectLst>
              <a:latin typeface="Monotype Corsiva" pitchFamily="66" charset="0"/>
              <a:cs typeface="PT Bold Heading" pitchFamily="2" charset="-78"/>
            </a:endParaRPr>
          </a:p>
          <a:p>
            <a:pPr algn="r" rtl="1" eaLnBrk="1" hangingPunct="1">
              <a:defRPr/>
            </a:pPr>
            <a:endParaRPr lang="ar-SA" sz="900" b="1">
              <a:solidFill>
                <a:srgbClr val="000000"/>
              </a:solidFill>
              <a:latin typeface="Monotype Corsiva" pitchFamily="66" charset="0"/>
              <a:cs typeface="Simplified Arabic" pitchFamily="2" charset="-78"/>
            </a:endParaRPr>
          </a:p>
          <a:p>
            <a:pPr algn="r" rtl="1" eaLnBrk="1" hangingPunct="1">
              <a:defRPr/>
            </a:pPr>
            <a:r>
              <a:rPr lang="ar-SA" sz="2800" b="1">
                <a:solidFill>
                  <a:srgbClr val="000000"/>
                </a:solidFill>
                <a:latin typeface="Monotype Corsiva" pitchFamily="66" charset="0"/>
                <a:cs typeface="Simplified Arabic" pitchFamily="2" charset="-78"/>
              </a:rPr>
              <a:t>       </a:t>
            </a:r>
            <a:r>
              <a:rPr lang="en-US" sz="2800" b="1">
                <a:latin typeface="Monotype Corsiva" pitchFamily="66" charset="0"/>
                <a:cs typeface="Simplified Arabic" pitchFamily="2" charset="-78"/>
                <a:sym typeface="Wingdings 2" pitchFamily="18" charset="2"/>
              </a:rPr>
              <a:t></a:t>
            </a:r>
            <a:r>
              <a:rPr lang="ar-SA" sz="2800" b="1">
                <a:latin typeface="Monotype Corsiva" pitchFamily="66" charset="0"/>
                <a:cs typeface="Simplified Arabic" pitchFamily="2" charset="-78"/>
                <a:sym typeface="Wingdings 2" pitchFamily="18" charset="2"/>
              </a:rPr>
              <a:t> عدم تسليم الصانـع السِّلعة المُستصنَعة فـي الموعـد المحدَّد</a:t>
            </a:r>
          </a:p>
          <a:p>
            <a:pPr algn="r" rtl="1" eaLnBrk="1" hangingPunct="1">
              <a:defRPr/>
            </a:pPr>
            <a:r>
              <a:rPr lang="ar-SA" sz="2800" b="1">
                <a:latin typeface="Monotype Corsiva" pitchFamily="66" charset="0"/>
                <a:cs typeface="Simplified Arabic" pitchFamily="2" charset="-78"/>
                <a:sym typeface="Wingdings 2" pitchFamily="18" charset="2"/>
              </a:rPr>
              <a:t>           (الاستصناع الموازي)</a:t>
            </a:r>
            <a:r>
              <a:rPr lang="ar-SA" sz="2700" b="1">
                <a:latin typeface="Monotype Corsiva" pitchFamily="66" charset="0"/>
                <a:cs typeface="Simplified Arabic" pitchFamily="2" charset="-78"/>
                <a:sym typeface="Wingdings 2" pitchFamily="18" charset="2"/>
              </a:rPr>
              <a:t>.</a:t>
            </a:r>
          </a:p>
          <a:p>
            <a:pPr algn="r" rtl="1" eaLnBrk="1" hangingPunct="1">
              <a:defRPr/>
            </a:pPr>
            <a:endParaRPr lang="ar-SA" sz="500" b="1">
              <a:latin typeface="Monotype Corsiva" pitchFamily="66" charset="0"/>
              <a:cs typeface="Simplified Arabic" pitchFamily="2" charset="-78"/>
              <a:sym typeface="Wingdings 2" pitchFamily="18" charset="2"/>
            </a:endParaRPr>
          </a:p>
          <a:p>
            <a:pPr algn="r" rtl="1" eaLnBrk="1" hangingPunct="1">
              <a:defRPr/>
            </a:pPr>
            <a:endParaRPr lang="ar-SA" sz="500" b="1">
              <a:latin typeface="Monotype Corsiva" pitchFamily="66" charset="0"/>
              <a:cs typeface="Simplified Arabic" pitchFamily="2" charset="-78"/>
              <a:sym typeface="Wingdings 2" pitchFamily="18" charset="2"/>
            </a:endParaRPr>
          </a:p>
          <a:p>
            <a:pPr algn="r" rtl="1" eaLnBrk="1" hangingPunct="1">
              <a:defRPr/>
            </a:pPr>
            <a:r>
              <a:rPr lang="ar-SA" sz="2800" b="1">
                <a:latin typeface="Monotype Corsiva" pitchFamily="66" charset="0"/>
                <a:cs typeface="Simplified Arabic" pitchFamily="2" charset="-78"/>
                <a:sym typeface="Wingdings 2" pitchFamily="18" charset="2"/>
              </a:rPr>
              <a:t>       </a:t>
            </a:r>
            <a:r>
              <a:rPr lang="en-US" sz="2800" b="1">
                <a:latin typeface="Monotype Corsiva" pitchFamily="66" charset="0"/>
                <a:cs typeface="Simplified Arabic" pitchFamily="2" charset="-78"/>
                <a:sym typeface="Wingdings 2" pitchFamily="18" charset="2"/>
              </a:rPr>
              <a:t></a:t>
            </a:r>
            <a:r>
              <a:rPr lang="ar-SA" sz="2800" b="1">
                <a:latin typeface="Monotype Corsiva" pitchFamily="66" charset="0"/>
                <a:cs typeface="Simplified Arabic" pitchFamily="2" charset="-78"/>
                <a:sym typeface="Wingdings 2" pitchFamily="18" charset="2"/>
              </a:rPr>
              <a:t> مخاطر عدم السداد مـن جانب المُستصنِع في الموعـد المحدَّد</a:t>
            </a:r>
          </a:p>
          <a:p>
            <a:pPr algn="r" rtl="1" eaLnBrk="1" hangingPunct="1">
              <a:defRPr/>
            </a:pPr>
            <a:r>
              <a:rPr lang="ar-SA" sz="2800" b="1">
                <a:latin typeface="Monotype Corsiva" pitchFamily="66" charset="0"/>
                <a:cs typeface="Simplified Arabic" pitchFamily="2" charset="-78"/>
                <a:sym typeface="Wingdings 2" pitchFamily="18" charset="2"/>
              </a:rPr>
              <a:t>           (المخاطر الائتمانيَّة).</a:t>
            </a:r>
          </a:p>
          <a:p>
            <a:pPr algn="r" rtl="1" eaLnBrk="1" hangingPunct="1">
              <a:defRPr/>
            </a:pPr>
            <a:endParaRPr lang="ar-SA" sz="500" b="1">
              <a:latin typeface="Monotype Corsiva" pitchFamily="66" charset="0"/>
              <a:cs typeface="Simplified Arabic" pitchFamily="2" charset="-78"/>
              <a:sym typeface="Wingdings 2" pitchFamily="18" charset="2"/>
            </a:endParaRPr>
          </a:p>
          <a:p>
            <a:pPr algn="r" rtl="1" eaLnBrk="1" hangingPunct="1">
              <a:defRPr/>
            </a:pPr>
            <a:endParaRPr lang="ar-SA" sz="500" b="1">
              <a:latin typeface="Monotype Corsiva" pitchFamily="66" charset="0"/>
              <a:cs typeface="Simplified Arabic" pitchFamily="2" charset="-78"/>
              <a:sym typeface="Wingdings 2" pitchFamily="18" charset="2"/>
            </a:endParaRPr>
          </a:p>
          <a:p>
            <a:pPr algn="r" rtl="1" eaLnBrk="1" hangingPunct="1">
              <a:defRPr/>
            </a:pPr>
            <a:r>
              <a:rPr lang="ar-SA" sz="2800" b="1">
                <a:latin typeface="Monotype Corsiva" pitchFamily="66" charset="0"/>
                <a:cs typeface="Simplified Arabic" pitchFamily="2" charset="-78"/>
                <a:sym typeface="Wingdings 2" pitchFamily="18" charset="2"/>
              </a:rPr>
              <a:t>       </a:t>
            </a:r>
            <a:r>
              <a:rPr lang="en-US" sz="2800" b="1">
                <a:latin typeface="Monotype Corsiva" pitchFamily="66" charset="0"/>
                <a:cs typeface="Simplified Arabic" pitchFamily="2" charset="-78"/>
                <a:sym typeface="Wingdings 2" pitchFamily="18" charset="2"/>
              </a:rPr>
              <a:t></a:t>
            </a:r>
            <a:r>
              <a:rPr lang="ar-SA" sz="2800" b="1">
                <a:latin typeface="Monotype Corsiva" pitchFamily="66" charset="0"/>
                <a:cs typeface="Simplified Arabic" pitchFamily="2" charset="-78"/>
                <a:sym typeface="Wingdings 2" pitchFamily="18" charset="2"/>
              </a:rPr>
              <a:t> إذا اعتُبِرَ عقد الاستصناع عقـد جائز غير لازم – وِفـق بعض</a:t>
            </a:r>
          </a:p>
          <a:p>
            <a:pPr algn="r" rtl="1" eaLnBrk="1" hangingPunct="1">
              <a:defRPr/>
            </a:pPr>
            <a:r>
              <a:rPr lang="ar-SA" sz="2800" b="1">
                <a:latin typeface="Monotype Corsiva" pitchFamily="66" charset="0"/>
                <a:cs typeface="Simplified Arabic" pitchFamily="2" charset="-78"/>
                <a:sym typeface="Wingdings 2" pitchFamily="18" charset="2"/>
              </a:rPr>
              <a:t>           الآراء الفقهيَّة – قد تكـون هنالك مخاطر عـدم لزوميَّة العقد</a:t>
            </a:r>
          </a:p>
          <a:p>
            <a:pPr algn="r" rtl="1" eaLnBrk="1" hangingPunct="1">
              <a:defRPr/>
            </a:pPr>
            <a:r>
              <a:rPr lang="ar-SA" sz="2800" b="1">
                <a:latin typeface="Monotype Corsiva" pitchFamily="66" charset="0"/>
                <a:cs typeface="Simplified Arabic" pitchFamily="2" charset="-78"/>
                <a:sym typeface="Wingdings 2" pitchFamily="18" charset="2"/>
              </a:rPr>
              <a:t>           فيتراجع عنه.</a:t>
            </a:r>
          </a:p>
          <a:p>
            <a:pPr algn="r" rtl="1" eaLnBrk="1" hangingPunct="1">
              <a:defRPr/>
            </a:pPr>
            <a:endParaRPr lang="ar-SA" sz="500" b="1">
              <a:latin typeface="Monotype Corsiva" pitchFamily="66" charset="0"/>
              <a:cs typeface="Simplified Arabic" pitchFamily="2" charset="-78"/>
              <a:sym typeface="Wingdings 2" pitchFamily="18" charset="2"/>
            </a:endParaRPr>
          </a:p>
          <a:p>
            <a:pPr algn="r" rtl="1" eaLnBrk="1" hangingPunct="1">
              <a:defRPr/>
            </a:pPr>
            <a:endParaRPr lang="ar-SA" sz="500" b="1">
              <a:latin typeface="Monotype Corsiva" pitchFamily="66" charset="0"/>
              <a:cs typeface="Simplified Arabic" pitchFamily="2" charset="-78"/>
              <a:sym typeface="Wingdings 2" pitchFamily="18" charset="2"/>
            </a:endParaRPr>
          </a:p>
          <a:p>
            <a:pPr algn="r" rtl="1" eaLnBrk="1" hangingPunct="1">
              <a:defRPr/>
            </a:pPr>
            <a:r>
              <a:rPr lang="ar-SA" sz="2800" b="1">
                <a:latin typeface="Monotype Corsiva" pitchFamily="66" charset="0"/>
                <a:cs typeface="Simplified Arabic" pitchFamily="2" charset="-78"/>
                <a:sym typeface="Wingdings 2" pitchFamily="18" charset="2"/>
              </a:rPr>
              <a:t>       </a:t>
            </a:r>
            <a:r>
              <a:rPr lang="en-US" sz="2800" b="1">
                <a:latin typeface="Monotype Corsiva" pitchFamily="66" charset="0"/>
                <a:cs typeface="Simplified Arabic" pitchFamily="2" charset="-78"/>
                <a:sym typeface="Wingdings 2" pitchFamily="18" charset="2"/>
              </a:rPr>
              <a:t></a:t>
            </a:r>
            <a:r>
              <a:rPr lang="ar-SA" sz="2800" b="1">
                <a:latin typeface="Monotype Corsiva" pitchFamily="66" charset="0"/>
                <a:cs typeface="Simplified Arabic" pitchFamily="2" charset="-78"/>
                <a:sym typeface="Wingdings 2" pitchFamily="18" charset="2"/>
              </a:rPr>
              <a:t> مخاطر التنفيذ (فشـل المقـاول فـي النهـوض بمسؤوليَّاتـه</a:t>
            </a:r>
          </a:p>
          <a:p>
            <a:pPr algn="r" rtl="1" eaLnBrk="1" hangingPunct="1">
              <a:defRPr/>
            </a:pPr>
            <a:r>
              <a:rPr lang="ar-SA" sz="2800" b="1">
                <a:latin typeface="Monotype Corsiva" pitchFamily="66" charset="0"/>
                <a:cs typeface="Simplified Arabic" pitchFamily="2" charset="-78"/>
                <a:sym typeface="Wingdings 2" pitchFamily="18" charset="2"/>
              </a:rPr>
              <a:t>           على الوجه المطلوب).</a:t>
            </a:r>
          </a:p>
          <a:p>
            <a:pPr algn="r" rtl="1" eaLnBrk="1" hangingPunct="1">
              <a:defRPr/>
            </a:pPr>
            <a:endParaRPr lang="ar-SA" sz="500" b="1">
              <a:latin typeface="Monotype Corsiva" pitchFamily="66" charset="0"/>
              <a:cs typeface="Simplified Arabic" pitchFamily="2" charset="-78"/>
              <a:sym typeface="Wingdings 2" pitchFamily="18" charset="2"/>
            </a:endParaRPr>
          </a:p>
          <a:p>
            <a:pPr algn="r" rtl="1" eaLnBrk="1" hangingPunct="1">
              <a:defRPr/>
            </a:pPr>
            <a:endParaRPr lang="ar-SA" sz="500" b="1">
              <a:latin typeface="Monotype Corsiva" pitchFamily="66" charset="0"/>
              <a:cs typeface="Simplified Arabic" pitchFamily="2" charset="-78"/>
              <a:sym typeface="Wingdings 2" pitchFamily="18" charset="2"/>
            </a:endParaRPr>
          </a:p>
          <a:p>
            <a:pPr algn="r" rtl="1" eaLnBrk="1" hangingPunct="1">
              <a:defRPr/>
            </a:pPr>
            <a:r>
              <a:rPr lang="ar-SA" sz="2800" b="1">
                <a:latin typeface="Monotype Corsiva" pitchFamily="66" charset="0"/>
                <a:cs typeface="Simplified Arabic" pitchFamily="2" charset="-78"/>
                <a:sym typeface="Wingdings 2" pitchFamily="18" charset="2"/>
              </a:rPr>
              <a:t>       </a:t>
            </a:r>
            <a:r>
              <a:rPr lang="en-US" sz="2800" b="1">
                <a:latin typeface="Monotype Corsiva" pitchFamily="66" charset="0"/>
                <a:cs typeface="Simplified Arabic" pitchFamily="2" charset="-78"/>
                <a:sym typeface="Wingdings 2" pitchFamily="18" charset="2"/>
              </a:rPr>
              <a:t></a:t>
            </a:r>
            <a:r>
              <a:rPr lang="ar-SA" sz="2800" b="1">
                <a:latin typeface="Monotype Corsiva" pitchFamily="66" charset="0"/>
                <a:cs typeface="Simplified Arabic" pitchFamily="2" charset="-78"/>
                <a:sym typeface="Wingdings 2" pitchFamily="18" charset="2"/>
              </a:rPr>
              <a:t> مخاطر اختلاف المواصفات.</a:t>
            </a:r>
            <a:endParaRPr lang="en-US" sz="2200" b="1">
              <a:latin typeface="Monotype Corsiva" pitchFamily="66"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17AD445D-C5EF-4B60-81D3-278718F839E5}" type="slidenum">
              <a:rPr lang="ar-JO" smtClean="0"/>
              <a:pPr/>
              <a:t>31</a:t>
            </a:fld>
            <a:r>
              <a:rPr lang="ar-JO" smtClean="0"/>
              <a:t>  </a:t>
            </a:r>
            <a:r>
              <a:rPr lang="en-US" smtClean="0"/>
              <a:t>)</a:t>
            </a:r>
          </a:p>
        </p:txBody>
      </p:sp>
      <p:sp>
        <p:nvSpPr>
          <p:cNvPr id="3" name="Slide Number Placeholder 1"/>
          <p:cNvSpPr txBox="1">
            <a:spLocks noGrp="1"/>
          </p:cNvSpPr>
          <p:nvPr/>
        </p:nvSpPr>
        <p:spPr>
          <a:xfrm>
            <a:off x="8585200" y="6356350"/>
            <a:ext cx="825500" cy="365125"/>
          </a:xfrm>
          <a:prstGeom prst="rect">
            <a:avLst/>
          </a:prstGeom>
          <a:noFill/>
        </p:spPr>
        <p:txBody>
          <a:bodyPr lIns="0" tIns="0" rIns="0" bIns="0" anchor="b"/>
          <a:lstStyle/>
          <a:p>
            <a:pPr algn="r" eaLnBrk="1" hangingPunct="1">
              <a:defRPr/>
            </a:pPr>
            <a:r>
              <a:rPr lang="en-US" sz="1200">
                <a:solidFill>
                  <a:schemeClr val="tx2">
                    <a:shade val="90000"/>
                  </a:schemeClr>
                </a:solidFill>
              </a:rPr>
              <a:t>(</a:t>
            </a:r>
            <a:r>
              <a:rPr lang="ar-JO" sz="1200">
                <a:solidFill>
                  <a:schemeClr val="tx2">
                    <a:shade val="90000"/>
                  </a:schemeClr>
                </a:solidFill>
              </a:rPr>
              <a:t>  </a:t>
            </a:r>
            <a:fld id="{C9C7FEA0-79B7-4970-A5EA-27AFE66A8B4D}" type="slidenum">
              <a:rPr lang="ar-JO" sz="1200">
                <a:solidFill>
                  <a:schemeClr val="tx2">
                    <a:shade val="90000"/>
                  </a:schemeClr>
                </a:solidFill>
              </a:rPr>
              <a:pPr algn="r" eaLnBrk="1" hangingPunct="1">
                <a:defRPr/>
              </a:pPr>
              <a:t>31</a:t>
            </a:fld>
            <a:r>
              <a:rPr lang="ar-JO" sz="1200">
                <a:solidFill>
                  <a:schemeClr val="tx2">
                    <a:shade val="90000"/>
                  </a:schemeClr>
                </a:solidFill>
              </a:rPr>
              <a:t>  </a:t>
            </a:r>
            <a:r>
              <a:rPr lang="en-US" sz="1200">
                <a:solidFill>
                  <a:schemeClr val="tx2">
                    <a:shade val="90000"/>
                  </a:schemeClr>
                </a:solidFill>
              </a:rPr>
              <a:t>)</a:t>
            </a:r>
          </a:p>
        </p:txBody>
      </p:sp>
      <p:sp>
        <p:nvSpPr>
          <p:cNvPr id="31747" name="Text Box 3"/>
          <p:cNvSpPr txBox="1">
            <a:spLocks noChangeArrowheads="1"/>
          </p:cNvSpPr>
          <p:nvPr/>
        </p:nvSpPr>
        <p:spPr bwMode="auto">
          <a:xfrm>
            <a:off x="228600" y="1160463"/>
            <a:ext cx="9245600" cy="4432300"/>
          </a:xfrm>
          <a:prstGeom prst="rect">
            <a:avLst/>
          </a:prstGeom>
          <a:noFill/>
          <a:ln w="9525">
            <a:noFill/>
            <a:miter lim="800000"/>
            <a:headEnd/>
            <a:tailEnd/>
          </a:ln>
        </p:spPr>
        <p:txBody>
          <a:bodyPr>
            <a:spAutoFit/>
          </a:bodyPr>
          <a:lstStyle/>
          <a:p>
            <a:pPr algn="r" rtl="1" eaLnBrk="1" hangingPunct="1">
              <a:lnSpc>
                <a:spcPct val="115000"/>
              </a:lnSpc>
              <a:spcBef>
                <a:spcPct val="55000"/>
              </a:spcBef>
              <a:spcAft>
                <a:spcPct val="5000"/>
              </a:spcAft>
              <a:defRPr/>
            </a:pPr>
            <a:r>
              <a:rPr lang="ar-SA" sz="2800" b="1">
                <a:solidFill>
                  <a:srgbClr val="FF3300"/>
                </a:solidFill>
                <a:effectLst>
                  <a:outerShdw blurRad="38100" dist="38100" dir="2700000" algn="tl">
                    <a:srgbClr val="C0C0C0"/>
                  </a:outerShdw>
                </a:effectLst>
                <a:latin typeface="Garamond" pitchFamily="18" charset="0"/>
                <a:cs typeface="Arial" pitchFamily="34" charset="0"/>
              </a:rPr>
              <a:t>رابعا: المضاربة:</a:t>
            </a:r>
          </a:p>
          <a:p>
            <a:pPr algn="r" rtl="1" eaLnBrk="1" hangingPunct="1">
              <a:lnSpc>
                <a:spcPct val="115000"/>
              </a:lnSpc>
              <a:spcBef>
                <a:spcPct val="55000"/>
              </a:spcBef>
              <a:spcAft>
                <a:spcPct val="5000"/>
              </a:spcAft>
              <a:defRPr/>
            </a:pPr>
            <a:r>
              <a:rPr lang="ar-SA" sz="2400" b="1">
                <a:latin typeface="Garamond" pitchFamily="18" charset="0"/>
                <a:cs typeface="Arial" pitchFamily="34" charset="0"/>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المخاطر الأخلاقيَّة</a:t>
            </a:r>
            <a:r>
              <a:rPr lang="ar-JO" sz="2400" b="1">
                <a:latin typeface="Garamond" pitchFamily="18" charset="0"/>
                <a:cs typeface="Arial" pitchFamily="34" charset="0"/>
                <a:sym typeface="Wingdings 2" pitchFamily="18" charset="2"/>
              </a:rPr>
              <a:t> (شجعت المصارف الإسلامية اللجوء إلى صيغ الديون) </a:t>
            </a:r>
            <a:r>
              <a:rPr lang="ar-SA" sz="2400" b="1">
                <a:latin typeface="Garamond" pitchFamily="18" charset="0"/>
                <a:cs typeface="Arial" pitchFamily="34" charset="0"/>
                <a:sym typeface="Wingdings 2" pitchFamily="18" charset="2"/>
              </a:rPr>
              <a:t>.</a:t>
            </a:r>
          </a:p>
          <a:p>
            <a:pPr algn="r" rtl="1" eaLnBrk="1" hangingPunct="1">
              <a:lnSpc>
                <a:spcPct val="115000"/>
              </a:lnSpc>
              <a:spcBef>
                <a:spcPct val="55000"/>
              </a:spcBef>
              <a:spcAft>
                <a:spcPct val="5000"/>
              </a:spcAft>
              <a:defRPr/>
            </a:pPr>
            <a:r>
              <a:rPr lang="ar-SA"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مخاطر الضمانات.</a:t>
            </a:r>
          </a:p>
          <a:p>
            <a:pPr algn="r" rtl="1" eaLnBrk="1" hangingPunct="1">
              <a:lnSpc>
                <a:spcPct val="115000"/>
              </a:lnSpc>
              <a:spcBef>
                <a:spcPct val="55000"/>
              </a:spcBef>
              <a:spcAft>
                <a:spcPct val="5000"/>
              </a:spcAft>
              <a:defRPr/>
            </a:pPr>
            <a:r>
              <a:rPr lang="ar-SA"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مدى سيولة ودائع المتعاملين.</a:t>
            </a:r>
          </a:p>
          <a:p>
            <a:pPr algn="r" rtl="1" eaLnBrk="1" hangingPunct="1">
              <a:lnSpc>
                <a:spcPct val="115000"/>
              </a:lnSpc>
              <a:spcBef>
                <a:spcPct val="55000"/>
              </a:spcBef>
              <a:spcAft>
                <a:spcPct val="5000"/>
              </a:spcAft>
              <a:defRPr/>
            </a:pPr>
            <a:r>
              <a:rPr lang="ar-SA"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مدى قابليَّة عمليَّات المضاربة للتصفية.</a:t>
            </a:r>
          </a:p>
          <a:p>
            <a:pPr algn="r" rtl="1" eaLnBrk="1" hangingPunct="1">
              <a:lnSpc>
                <a:spcPct val="115000"/>
              </a:lnSpc>
              <a:spcBef>
                <a:spcPct val="55000"/>
              </a:spcBef>
              <a:spcAft>
                <a:spcPct val="5000"/>
              </a:spcAft>
              <a:defRPr/>
            </a:pPr>
            <a:r>
              <a:rPr lang="ar-SA"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التقييم الدوري والمتابعة والرقابة.</a:t>
            </a:r>
          </a:p>
          <a:p>
            <a:pPr algn="r" rtl="1" eaLnBrk="1" hangingPunct="1">
              <a:lnSpc>
                <a:spcPct val="115000"/>
              </a:lnSpc>
              <a:spcBef>
                <a:spcPct val="55000"/>
              </a:spcBef>
              <a:spcAft>
                <a:spcPct val="5000"/>
              </a:spcAft>
              <a:defRPr/>
            </a:pPr>
            <a:r>
              <a:rPr lang="ar-SA"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مدى تخصُّص الأجهزة الفنيَّة في المصرف.</a:t>
            </a:r>
            <a:endParaRPr lang="en-US" sz="2400">
              <a:latin typeface="Garamond" pitchFamily="18" charset="0"/>
              <a:cs typeface="Arial" pitchFamily="34" charset="0"/>
            </a:endParaRP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D0530244-23B4-4511-BA0E-B376623BEA45}" type="slidenum">
              <a:rPr lang="ar-JO" smtClean="0"/>
              <a:pPr/>
              <a:t>32</a:t>
            </a:fld>
            <a:r>
              <a:rPr lang="ar-JO" smtClean="0"/>
              <a:t>  </a:t>
            </a:r>
            <a:r>
              <a:rPr lang="en-US" smtClean="0"/>
              <a:t>)</a:t>
            </a:r>
          </a:p>
        </p:txBody>
      </p:sp>
      <p:sp>
        <p:nvSpPr>
          <p:cNvPr id="3" name="Slide Number Placeholder 1"/>
          <p:cNvSpPr txBox="1">
            <a:spLocks noGrp="1"/>
          </p:cNvSpPr>
          <p:nvPr/>
        </p:nvSpPr>
        <p:spPr>
          <a:xfrm>
            <a:off x="8585200" y="6356350"/>
            <a:ext cx="825500" cy="365125"/>
          </a:xfrm>
          <a:prstGeom prst="rect">
            <a:avLst/>
          </a:prstGeom>
          <a:noFill/>
        </p:spPr>
        <p:txBody>
          <a:bodyPr lIns="0" tIns="0" rIns="0" bIns="0" anchor="b"/>
          <a:lstStyle/>
          <a:p>
            <a:pPr algn="r" eaLnBrk="1" hangingPunct="1">
              <a:defRPr/>
            </a:pPr>
            <a:r>
              <a:rPr lang="en-US" sz="1200">
                <a:solidFill>
                  <a:schemeClr val="tx2">
                    <a:shade val="90000"/>
                  </a:schemeClr>
                </a:solidFill>
              </a:rPr>
              <a:t>(</a:t>
            </a:r>
            <a:r>
              <a:rPr lang="ar-JO" sz="1200">
                <a:solidFill>
                  <a:schemeClr val="tx2">
                    <a:shade val="90000"/>
                  </a:schemeClr>
                </a:solidFill>
              </a:rPr>
              <a:t>  </a:t>
            </a:r>
            <a:fld id="{23E94E1E-4CD3-4F37-860A-3191883506E7}" type="slidenum">
              <a:rPr lang="ar-JO" sz="1200">
                <a:solidFill>
                  <a:schemeClr val="tx2">
                    <a:shade val="90000"/>
                  </a:schemeClr>
                </a:solidFill>
              </a:rPr>
              <a:pPr algn="r" eaLnBrk="1" hangingPunct="1">
                <a:defRPr/>
              </a:pPr>
              <a:t>32</a:t>
            </a:fld>
            <a:r>
              <a:rPr lang="ar-JO" sz="1200">
                <a:solidFill>
                  <a:schemeClr val="tx2">
                    <a:shade val="90000"/>
                  </a:schemeClr>
                </a:solidFill>
              </a:rPr>
              <a:t>  </a:t>
            </a:r>
            <a:r>
              <a:rPr lang="en-US" sz="1200">
                <a:solidFill>
                  <a:schemeClr val="tx2">
                    <a:shade val="90000"/>
                  </a:schemeClr>
                </a:solidFill>
              </a:rPr>
              <a:t>)</a:t>
            </a:r>
          </a:p>
        </p:txBody>
      </p:sp>
      <p:sp>
        <p:nvSpPr>
          <p:cNvPr id="35844" name="Text Box 3"/>
          <p:cNvSpPr txBox="1">
            <a:spLocks noChangeArrowheads="1"/>
          </p:cNvSpPr>
          <p:nvPr/>
        </p:nvSpPr>
        <p:spPr bwMode="auto">
          <a:xfrm>
            <a:off x="412750" y="1447800"/>
            <a:ext cx="9245600" cy="3422650"/>
          </a:xfrm>
          <a:prstGeom prst="rect">
            <a:avLst/>
          </a:prstGeom>
          <a:noFill/>
          <a:ln w="9525">
            <a:noFill/>
            <a:miter lim="800000"/>
            <a:headEnd/>
            <a:tailEnd/>
          </a:ln>
        </p:spPr>
        <p:txBody>
          <a:bodyPr>
            <a:spAutoFit/>
          </a:bodyPr>
          <a:lstStyle/>
          <a:p>
            <a:pPr algn="r" rtl="1" eaLnBrk="1" hangingPunct="1">
              <a:lnSpc>
                <a:spcPct val="115000"/>
              </a:lnSpc>
              <a:spcBef>
                <a:spcPct val="55000"/>
              </a:spcBef>
            </a:pPr>
            <a:r>
              <a:rPr lang="en-US" sz="2400" b="1">
                <a:latin typeface="Garamond" pitchFamily="18" charset="0"/>
                <a:cs typeface="Arial" pitchFamily="34" charset="0"/>
                <a:sym typeface="Wingdings 2" pitchFamily="18" charset="2"/>
              </a:rPr>
              <a:t>        </a:t>
            </a:r>
            <a:r>
              <a:rPr lang="ar-SA" sz="2400" b="1">
                <a:latin typeface="Garamond" pitchFamily="18" charset="0"/>
                <a:cs typeface="Arial" pitchFamily="34" charset="0"/>
                <a:sym typeface="Wingdings 2" pitchFamily="18" charset="2"/>
              </a:rPr>
              <a:t> الشكل القانوني للمنشأة وحجمها  ومرونة نموِّها.</a:t>
            </a:r>
          </a:p>
          <a:p>
            <a:pPr algn="r" rtl="1" eaLnBrk="1" hangingPunct="1">
              <a:lnSpc>
                <a:spcPct val="115000"/>
              </a:lnSpc>
              <a:spcBef>
                <a:spcPct val="55000"/>
              </a:spcBef>
            </a:pPr>
            <a:r>
              <a:rPr lang="ar-SA"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طبيعة الصناعة والسلعة المنتجة والسلع المنافسة والبديلة.</a:t>
            </a:r>
          </a:p>
          <a:p>
            <a:pPr algn="r" rtl="1" eaLnBrk="1" hangingPunct="1">
              <a:lnSpc>
                <a:spcPct val="115000"/>
              </a:lnSpc>
              <a:spcBef>
                <a:spcPct val="55000"/>
              </a:spcBef>
            </a:pPr>
            <a:r>
              <a:rPr lang="ar-SA" sz="2400" b="1">
                <a:latin typeface="Garamond" pitchFamily="18" charset="0"/>
                <a:cs typeface="Arial" pitchFamily="34" charset="0"/>
              </a:rPr>
              <a:t>      </a:t>
            </a:r>
            <a:r>
              <a:rPr lang="ar-SA"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كفاءة المدير وطريقة إدارته.</a:t>
            </a:r>
            <a:endParaRPr lang="ar-JO" sz="2400" b="1">
              <a:latin typeface="Garamond" pitchFamily="18" charset="0"/>
              <a:cs typeface="Arial" pitchFamily="34" charset="0"/>
              <a:sym typeface="Wingdings 2" pitchFamily="18" charset="2"/>
            </a:endParaRPr>
          </a:p>
          <a:p>
            <a:pPr marL="901700" lvl="1" indent="-722313" algn="r" rtl="1" eaLnBrk="1" hangingPunct="1">
              <a:lnSpc>
                <a:spcPct val="115000"/>
              </a:lnSpc>
              <a:spcBef>
                <a:spcPct val="55000"/>
              </a:spcBef>
            </a:pPr>
            <a:r>
              <a:rPr lang="ar-JO" sz="2400" b="1">
                <a:latin typeface="Garamond" pitchFamily="18" charset="0"/>
                <a:cs typeface="Arial" pitchFamily="34" charset="0"/>
                <a:sym typeface="Wingdings 2" pitchFamily="18" charset="2"/>
              </a:rPr>
              <a:t>    </a:t>
            </a:r>
            <a:r>
              <a:rPr lang="ar-SA"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a:t>
            </a:r>
            <a:r>
              <a:rPr lang="ar-JO" sz="2400" b="1">
                <a:latin typeface="Garamond" pitchFamily="18" charset="0"/>
                <a:cs typeface="Arial" pitchFamily="34" charset="0"/>
                <a:sym typeface="Wingdings 2" pitchFamily="18" charset="2"/>
              </a:rPr>
              <a:t>مخاطر الأعمال العادية (المنافسة ، تغير اذواق المستهلكين ، تغير مستوى الأسعار، تكلفة البضاعة ، التخزين) .</a:t>
            </a:r>
          </a:p>
          <a:p>
            <a:pPr algn="r" rtl="1" eaLnBrk="1" hangingPunct="1">
              <a:lnSpc>
                <a:spcPct val="115000"/>
              </a:lnSpc>
              <a:spcBef>
                <a:spcPct val="55000"/>
              </a:spcBef>
            </a:pPr>
            <a:r>
              <a:rPr lang="ar-JO" sz="2400" b="1">
                <a:latin typeface="Garamond" pitchFamily="18" charset="0"/>
                <a:cs typeface="Arial" pitchFamily="34" charset="0"/>
                <a:sym typeface="Wingdings 2" pitchFamily="18" charset="2"/>
              </a:rPr>
              <a:t>       </a:t>
            </a:r>
            <a:r>
              <a:rPr lang="en-US" sz="2400" b="1">
                <a:latin typeface="Garamond" pitchFamily="18" charset="0"/>
                <a:cs typeface="Arial" pitchFamily="34" charset="0"/>
                <a:sym typeface="Wingdings 2" pitchFamily="18" charset="2"/>
              </a:rPr>
              <a:t></a:t>
            </a:r>
            <a:r>
              <a:rPr lang="ar-SA" sz="2400" b="1">
                <a:latin typeface="Garamond" pitchFamily="18" charset="0"/>
                <a:cs typeface="Arial" pitchFamily="34" charset="0"/>
                <a:sym typeface="Wingdings 2" pitchFamily="18" charset="2"/>
              </a:rPr>
              <a:t> </a:t>
            </a:r>
            <a:r>
              <a:rPr lang="ar-JO" sz="2400" b="1">
                <a:latin typeface="Garamond" pitchFamily="18" charset="0"/>
                <a:cs typeface="Arial" pitchFamily="34" charset="0"/>
                <a:sym typeface="Wingdings 2" pitchFamily="18" charset="2"/>
              </a:rPr>
              <a:t>عدم الالتزام بشروط العقد </a:t>
            </a:r>
            <a:r>
              <a:rPr lang="ar-SA" sz="2400" b="1">
                <a:latin typeface="Garamond" pitchFamily="18" charset="0"/>
                <a:cs typeface="Arial" pitchFamily="34" charset="0"/>
                <a:sym typeface="Wingdings 2" pitchFamily="18" charset="2"/>
              </a:rPr>
              <a:t>.</a:t>
            </a:r>
            <a:endParaRPr lang="en-US" sz="2400">
              <a:latin typeface="Garamond" pitchFamily="18" charset="0"/>
              <a:cs typeface="Arial" pitchFamily="34" charset="0"/>
            </a:endParaRP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988ECBDA-6156-4A24-A0D5-3F864A6BE756}" type="slidenum">
              <a:rPr lang="ar-JO" smtClean="0"/>
              <a:pPr/>
              <a:t>33</a:t>
            </a:fld>
            <a:r>
              <a:rPr lang="ar-JO" smtClean="0"/>
              <a:t>  </a:t>
            </a:r>
            <a:r>
              <a:rPr lang="en-US" smtClean="0"/>
              <a:t>)</a:t>
            </a:r>
          </a:p>
        </p:txBody>
      </p:sp>
      <p:sp>
        <p:nvSpPr>
          <p:cNvPr id="304130" name="Rectangle 2"/>
          <p:cNvSpPr>
            <a:spLocks noChangeArrowheads="1"/>
          </p:cNvSpPr>
          <p:nvPr/>
        </p:nvSpPr>
        <p:spPr bwMode="auto">
          <a:xfrm>
            <a:off x="152400" y="609600"/>
            <a:ext cx="9410700" cy="6172200"/>
          </a:xfrm>
          <a:prstGeom prst="rect">
            <a:avLst/>
          </a:prstGeom>
          <a:noFill/>
          <a:ln w="9525">
            <a:noFill/>
            <a:miter lim="800000"/>
            <a:headEnd/>
            <a:tailEnd/>
          </a:ln>
        </p:spPr>
        <p:txBody>
          <a:bodyPr wrap="none" anchor="ctr"/>
          <a:lstStyle/>
          <a:p>
            <a:pPr algn="r" rtl="1" eaLnBrk="1" hangingPunct="1">
              <a:defRPr/>
            </a:pPr>
            <a:r>
              <a:rPr lang="ar-SA" sz="2800" b="1">
                <a:solidFill>
                  <a:srgbClr val="FF3300"/>
                </a:solidFill>
                <a:effectLst>
                  <a:outerShdw blurRad="38100" dist="38100" dir="2700000" algn="tl">
                    <a:srgbClr val="C0C0C0"/>
                  </a:outerShdw>
                </a:effectLst>
                <a:latin typeface="Garamond" pitchFamily="18" charset="0"/>
                <a:cs typeface="Arial" pitchFamily="34" charset="0"/>
              </a:rPr>
              <a:t>خامسا: المشاركة:</a:t>
            </a:r>
          </a:p>
          <a:p>
            <a:pPr algn="r" rtl="1" eaLnBrk="1" hangingPunct="1">
              <a:lnSpc>
                <a:spcPct val="115000"/>
              </a:lnSpc>
              <a:spcBef>
                <a:spcPct val="10000"/>
              </a:spcBef>
              <a:spcAft>
                <a:spcPct val="10000"/>
              </a:spcAft>
              <a:defRPr/>
            </a:pPr>
            <a:r>
              <a:rPr lang="ar-SA" sz="2400" b="1">
                <a:solidFill>
                  <a:srgbClr val="000000"/>
                </a:solidFill>
                <a:latin typeface="Monotype Corsiva" pitchFamily="66" charset="0"/>
                <a:cs typeface="Simplified Arabic" pitchFamily="2" charset="-78"/>
              </a:rPr>
              <a:t>  </a:t>
            </a:r>
            <a:r>
              <a:rPr lang="ar-SA" sz="2400" b="1">
                <a:latin typeface="Monotype Corsiva" pitchFamily="66" charset="0"/>
                <a:cs typeface="Simplified Arabic" pitchFamily="2" charset="-78"/>
                <a:sym typeface="Wingdings 2" pitchFamily="18" charset="2"/>
              </a:rPr>
              <a:t>(1) مخاطر تتعلَّق بالمنشأة موضوع المشاركة:</a:t>
            </a:r>
          </a:p>
          <a:p>
            <a:pPr algn="r" rtl="1" eaLnBrk="1" hangingPunct="1">
              <a:lnSpc>
                <a:spcPct val="115000"/>
              </a:lnSpc>
              <a:spcBef>
                <a:spcPct val="10000"/>
              </a:spcBef>
              <a:spcAft>
                <a:spcPct val="10000"/>
              </a:spcAft>
              <a:defRPr/>
            </a:pPr>
            <a:r>
              <a:rPr lang="ar-SA" sz="2400" b="1">
                <a:latin typeface="Monotype Corsiva" pitchFamily="66" charset="0"/>
                <a:cs typeface="Simplified Arabic" pitchFamily="2" charset="-78"/>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الشكل القانوني للمنشأة.</a:t>
            </a:r>
          </a:p>
          <a:p>
            <a:pPr algn="r" rtl="1" eaLnBrk="1" hangingPunct="1">
              <a:lnSpc>
                <a:spcPct val="115000"/>
              </a:lnSpc>
              <a:spcBef>
                <a:spcPct val="10000"/>
              </a:spcBef>
              <a:spcAft>
                <a:spcPct val="10000"/>
              </a:spcAft>
              <a:defRPr/>
            </a:pPr>
            <a:r>
              <a:rPr lang="ar-SA" sz="2400" b="1">
                <a:latin typeface="Monotype Corsiva" pitchFamily="66" charset="0"/>
                <a:cs typeface="Simplified Arabic" pitchFamily="2" charset="-78"/>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مرحلة نمو المنشأة.</a:t>
            </a:r>
          </a:p>
          <a:p>
            <a:pPr algn="r" rtl="1" eaLnBrk="1" hangingPunct="1">
              <a:lnSpc>
                <a:spcPct val="115000"/>
              </a:lnSpc>
              <a:spcBef>
                <a:spcPct val="10000"/>
              </a:spcBef>
              <a:spcAft>
                <a:spcPct val="10000"/>
              </a:spcAft>
              <a:defRPr/>
            </a:pPr>
            <a:r>
              <a:rPr lang="ar-SA" sz="2400" b="1">
                <a:latin typeface="Monotype Corsiva" pitchFamily="66" charset="0"/>
                <a:cs typeface="Simplified Arabic" pitchFamily="2" charset="-78"/>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حجم المنشأة.</a:t>
            </a:r>
          </a:p>
          <a:p>
            <a:pPr algn="r" rtl="1" eaLnBrk="1" hangingPunct="1">
              <a:lnSpc>
                <a:spcPct val="115000"/>
              </a:lnSpc>
              <a:spcBef>
                <a:spcPct val="10000"/>
              </a:spcBef>
              <a:spcAft>
                <a:spcPct val="10000"/>
              </a:spcAft>
              <a:defRPr/>
            </a:pPr>
            <a:r>
              <a:rPr lang="ar-SA" sz="2400" b="1">
                <a:latin typeface="Monotype Corsiva" pitchFamily="66" charset="0"/>
                <a:cs typeface="Simplified Arabic" pitchFamily="2" charset="-78"/>
                <a:sym typeface="Wingdings 2" pitchFamily="18" charset="2"/>
              </a:rPr>
              <a:t>  (2) مخاطر تتعلَّق بالمصرف مقدِّم التمويل بالمشاركة:</a:t>
            </a:r>
          </a:p>
          <a:p>
            <a:pPr algn="r" rtl="1" eaLnBrk="1" hangingPunct="1">
              <a:lnSpc>
                <a:spcPct val="115000"/>
              </a:lnSpc>
              <a:spcBef>
                <a:spcPct val="10000"/>
              </a:spcBef>
              <a:spcAft>
                <a:spcPct val="10000"/>
              </a:spcAft>
              <a:defRPr/>
            </a:pPr>
            <a:r>
              <a:rPr lang="ar-SA" sz="2400" b="1">
                <a:latin typeface="Monotype Corsiva" pitchFamily="66" charset="0"/>
                <a:cs typeface="Simplified Arabic" pitchFamily="2" charset="-78"/>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سيولة مصادر أموال المصرف.</a:t>
            </a:r>
          </a:p>
          <a:p>
            <a:pPr algn="r" rtl="1" eaLnBrk="1" hangingPunct="1">
              <a:lnSpc>
                <a:spcPct val="115000"/>
              </a:lnSpc>
              <a:spcBef>
                <a:spcPct val="10000"/>
              </a:spcBef>
              <a:spcAft>
                <a:spcPct val="10000"/>
              </a:spcAft>
              <a:defRPr/>
            </a:pPr>
            <a:r>
              <a:rPr lang="ar-SA" sz="2400" b="1">
                <a:latin typeface="Monotype Corsiva" pitchFamily="66" charset="0"/>
                <a:cs typeface="Simplified Arabic" pitchFamily="2" charset="-78"/>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قدرة المصرف على الانسحاب والمرتبط بقابليَّة أسهم الشركة</a:t>
            </a:r>
          </a:p>
          <a:p>
            <a:pPr algn="r" rtl="1" eaLnBrk="1" hangingPunct="1">
              <a:lnSpc>
                <a:spcPct val="115000"/>
              </a:lnSpc>
              <a:spcBef>
                <a:spcPct val="10000"/>
              </a:spcBef>
              <a:spcAft>
                <a:spcPct val="10000"/>
              </a:spcAft>
              <a:defRPr/>
            </a:pPr>
            <a:r>
              <a:rPr lang="ar-SA" sz="2400" b="1">
                <a:latin typeface="Monotype Corsiva" pitchFamily="66" charset="0"/>
                <a:cs typeface="Simplified Arabic" pitchFamily="2" charset="-78"/>
                <a:sym typeface="Wingdings 2" pitchFamily="18" charset="2"/>
              </a:rPr>
              <a:t>          للتداول.</a:t>
            </a:r>
          </a:p>
          <a:p>
            <a:pPr algn="r" rtl="1" eaLnBrk="1" hangingPunct="1">
              <a:lnSpc>
                <a:spcPct val="115000"/>
              </a:lnSpc>
              <a:spcBef>
                <a:spcPct val="10000"/>
              </a:spcBef>
              <a:spcAft>
                <a:spcPct val="10000"/>
              </a:spcAft>
              <a:defRPr/>
            </a:pPr>
            <a:r>
              <a:rPr lang="ar-SA" sz="2400" b="1">
                <a:latin typeface="Monotype Corsiva" pitchFamily="66" charset="0"/>
                <a:cs typeface="Simplified Arabic" pitchFamily="2" charset="-78"/>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ضعف كفاءة المصرف في تقييم المشروعات.</a:t>
            </a:r>
          </a:p>
          <a:p>
            <a:pPr algn="r" rtl="1" eaLnBrk="1" hangingPunct="1">
              <a:lnSpc>
                <a:spcPct val="115000"/>
              </a:lnSpc>
              <a:spcBef>
                <a:spcPct val="10000"/>
              </a:spcBef>
              <a:spcAft>
                <a:spcPct val="10000"/>
              </a:spcAft>
              <a:defRPr/>
            </a:pPr>
            <a:r>
              <a:rPr lang="ar-SA" sz="2400" b="1">
                <a:latin typeface="Monotype Corsiva" pitchFamily="66" charset="0"/>
                <a:cs typeface="Simplified Arabic" pitchFamily="2" charset="-78"/>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التقييم الدوري والمتابعة.</a:t>
            </a:r>
          </a:p>
          <a:p>
            <a:pPr algn="r" rtl="1" eaLnBrk="1" hangingPunct="1">
              <a:defRPr/>
            </a:pPr>
            <a:r>
              <a:rPr lang="ar-SA" sz="2400" b="1">
                <a:latin typeface="Monotype Corsiva" pitchFamily="66" charset="0"/>
                <a:cs typeface="Simplified Arabic" pitchFamily="2" charset="-78"/>
                <a:sym typeface="Wingdings 2" pitchFamily="18" charset="2"/>
              </a:rPr>
              <a:t>  </a:t>
            </a:r>
            <a:endParaRPr lang="en-US" sz="2400" b="1">
              <a:latin typeface="Monotype Corsiva" pitchFamily="66" charset="0"/>
              <a:cs typeface="Simplified Arabic" pitchFamily="2" charset="-78"/>
              <a:sym typeface="Wingdings 2" pitchFamily="18" charset="2"/>
            </a:endParaRP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3D533A99-6017-40E3-AA1F-81883861C0A3}" type="slidenum">
              <a:rPr lang="ar-JO" smtClean="0"/>
              <a:pPr/>
              <a:t>34</a:t>
            </a:fld>
            <a:r>
              <a:rPr lang="ar-JO" smtClean="0"/>
              <a:t>  </a:t>
            </a:r>
            <a:r>
              <a:rPr lang="en-US" smtClean="0"/>
              <a:t>)</a:t>
            </a:r>
          </a:p>
        </p:txBody>
      </p:sp>
      <p:sp>
        <p:nvSpPr>
          <p:cNvPr id="37891" name="Text Box 3"/>
          <p:cNvSpPr txBox="1">
            <a:spLocks noChangeArrowheads="1"/>
          </p:cNvSpPr>
          <p:nvPr/>
        </p:nvSpPr>
        <p:spPr bwMode="auto">
          <a:xfrm>
            <a:off x="685800" y="928688"/>
            <a:ext cx="8458200" cy="5776912"/>
          </a:xfrm>
          <a:prstGeom prst="rect">
            <a:avLst/>
          </a:prstGeom>
          <a:noFill/>
          <a:ln w="9525">
            <a:noFill/>
            <a:miter lim="800000"/>
            <a:headEnd/>
            <a:tailEnd/>
          </a:ln>
        </p:spPr>
        <p:txBody>
          <a:bodyPr>
            <a:spAutoFit/>
          </a:bodyPr>
          <a:lstStyle/>
          <a:p>
            <a:pPr algn="r" rtl="1">
              <a:lnSpc>
                <a:spcPct val="115000"/>
              </a:lnSpc>
              <a:spcBef>
                <a:spcPct val="20000"/>
              </a:spcBef>
              <a:spcAft>
                <a:spcPct val="20000"/>
              </a:spcAft>
            </a:pPr>
            <a:r>
              <a:rPr lang="ar-SA" sz="2400" b="1">
                <a:latin typeface="Monotype Corsiva" pitchFamily="66" charset="0"/>
                <a:cs typeface="Simplified Arabic" pitchFamily="2" charset="-78"/>
                <a:sym typeface="Wingdings 2" pitchFamily="18" charset="2"/>
              </a:rPr>
              <a:t>(3) مخاطر تتعلَّق بإدارة المنشأة:</a:t>
            </a:r>
          </a:p>
          <a:p>
            <a:pPr algn="r" rtl="1">
              <a:lnSpc>
                <a:spcPct val="115000"/>
              </a:lnSpc>
              <a:spcBef>
                <a:spcPct val="20000"/>
              </a:spcBef>
              <a:spcAft>
                <a:spcPct val="20000"/>
              </a:spcAft>
            </a:pPr>
            <a:r>
              <a:rPr lang="ar-SA" b="1">
                <a:cs typeface="Arial" pitchFamily="34" charset="0"/>
              </a:rPr>
              <a:t>      </a:t>
            </a:r>
            <a:r>
              <a:rPr lang="ar-JO" b="1">
                <a:cs typeface="Arial" pitchFamily="34" charset="0"/>
              </a:rPr>
              <a:t>   </a:t>
            </a:r>
            <a:r>
              <a:rPr lang="ar-SA" b="1">
                <a:cs typeface="Arial" pitchFamily="34" charset="0"/>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كفاءة المدير وصفاته (حُسن اختيار الشريك).</a:t>
            </a:r>
          </a:p>
          <a:p>
            <a:pPr algn="r" rtl="1">
              <a:lnSpc>
                <a:spcPct val="115000"/>
              </a:lnSpc>
              <a:spcBef>
                <a:spcPct val="20000"/>
              </a:spcBef>
              <a:spcAft>
                <a:spcPct val="20000"/>
              </a:spcAft>
            </a:pPr>
            <a:r>
              <a:rPr lang="ar-SA" sz="2400" b="1">
                <a:latin typeface="Monotype Corsiva" pitchFamily="66" charset="0"/>
                <a:cs typeface="Simplified Arabic" pitchFamily="2" charset="-78"/>
                <a:sym typeface="Wingdings 2" pitchFamily="18" charset="2"/>
              </a:rPr>
              <a:t>    </a:t>
            </a:r>
            <a:r>
              <a:rPr lang="ar-JO" sz="2400" b="1">
                <a:latin typeface="Monotype Corsiva" pitchFamily="66" charset="0"/>
                <a:cs typeface="Simplified Arabic" pitchFamily="2" charset="-78"/>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تكامل خبرات هيئة الإدارة.</a:t>
            </a:r>
          </a:p>
          <a:p>
            <a:pPr algn="r" rtl="1">
              <a:lnSpc>
                <a:spcPct val="115000"/>
              </a:lnSpc>
              <a:spcBef>
                <a:spcPct val="20000"/>
              </a:spcBef>
              <a:spcAft>
                <a:spcPct val="20000"/>
              </a:spcAft>
            </a:pPr>
            <a:r>
              <a:rPr lang="ar-SA" sz="2400" b="1">
                <a:latin typeface="Monotype Corsiva" pitchFamily="66" charset="0"/>
                <a:cs typeface="Simplified Arabic" pitchFamily="2" charset="-78"/>
                <a:sym typeface="Wingdings 2" pitchFamily="18" charset="2"/>
              </a:rPr>
              <a:t>  </a:t>
            </a:r>
            <a:r>
              <a:rPr lang="ar-JO" sz="2400" b="1">
                <a:latin typeface="Monotype Corsiva" pitchFamily="66" charset="0"/>
                <a:cs typeface="Simplified Arabic" pitchFamily="2" charset="-78"/>
                <a:sym typeface="Wingdings 2" pitchFamily="18" charset="2"/>
              </a:rPr>
              <a:t>    </a:t>
            </a:r>
            <a:r>
              <a:rPr lang="ar-SA" sz="2400" b="1">
                <a:latin typeface="Monotype Corsiva" pitchFamily="66" charset="0"/>
                <a:cs typeface="Simplified Arabic" pitchFamily="2" charset="-78"/>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طريقة الإدارة.</a:t>
            </a:r>
            <a:endParaRPr lang="ar-JO" sz="2400" b="1">
              <a:latin typeface="Monotype Corsiva" pitchFamily="66" charset="0"/>
              <a:cs typeface="Simplified Arabic" pitchFamily="2" charset="-78"/>
              <a:sym typeface="Wingdings 2" pitchFamily="18" charset="2"/>
            </a:endParaRPr>
          </a:p>
          <a:p>
            <a:pPr algn="r" rtl="1">
              <a:lnSpc>
                <a:spcPct val="115000"/>
              </a:lnSpc>
              <a:spcBef>
                <a:spcPct val="20000"/>
              </a:spcBef>
              <a:spcAft>
                <a:spcPct val="20000"/>
              </a:spcAft>
            </a:pPr>
            <a:endParaRPr lang="ar-JO" sz="700" b="1">
              <a:latin typeface="Monotype Corsiva" pitchFamily="66" charset="0"/>
              <a:cs typeface="Simplified Arabic" pitchFamily="2" charset="-78"/>
              <a:sym typeface="Wingdings 2" pitchFamily="18" charset="2"/>
            </a:endParaRPr>
          </a:p>
          <a:p>
            <a:pPr algn="r" rtl="1">
              <a:lnSpc>
                <a:spcPct val="115000"/>
              </a:lnSpc>
              <a:spcBef>
                <a:spcPct val="20000"/>
              </a:spcBef>
              <a:spcAft>
                <a:spcPct val="20000"/>
              </a:spcAft>
            </a:pPr>
            <a:r>
              <a:rPr lang="ar-SA" sz="2400" b="1">
                <a:latin typeface="Monotype Corsiva" pitchFamily="66" charset="0"/>
                <a:cs typeface="Simplified Arabic" pitchFamily="2" charset="-78"/>
                <a:sym typeface="Wingdings 2" pitchFamily="18" charset="2"/>
              </a:rPr>
              <a:t>(4) مخاطر تتعلَّق بسوق المنشأة:</a:t>
            </a:r>
          </a:p>
          <a:p>
            <a:pPr algn="r" rtl="1">
              <a:lnSpc>
                <a:spcPct val="115000"/>
              </a:lnSpc>
              <a:spcBef>
                <a:spcPct val="20000"/>
              </a:spcBef>
              <a:spcAft>
                <a:spcPct val="20000"/>
              </a:spcAft>
            </a:pPr>
            <a:r>
              <a:rPr lang="ar-SA" sz="2400" b="1">
                <a:latin typeface="Monotype Corsiva" pitchFamily="66" charset="0"/>
                <a:cs typeface="Simplified Arabic" pitchFamily="2" charset="-78"/>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طبيعة الصناعة.</a:t>
            </a:r>
          </a:p>
          <a:p>
            <a:pPr algn="r" rtl="1">
              <a:lnSpc>
                <a:spcPct val="115000"/>
              </a:lnSpc>
              <a:spcBef>
                <a:spcPct val="20000"/>
              </a:spcBef>
              <a:spcAft>
                <a:spcPct val="20000"/>
              </a:spcAft>
            </a:pPr>
            <a:r>
              <a:rPr lang="ar-SA" sz="2400" b="1">
                <a:latin typeface="Monotype Corsiva" pitchFamily="66" charset="0"/>
                <a:cs typeface="Simplified Arabic" pitchFamily="2" charset="-78"/>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القوانين والأنظمة الرسميَّة.</a:t>
            </a:r>
          </a:p>
          <a:p>
            <a:pPr algn="r" rtl="1">
              <a:lnSpc>
                <a:spcPct val="115000"/>
              </a:lnSpc>
              <a:spcBef>
                <a:spcPct val="20000"/>
              </a:spcBef>
              <a:spcAft>
                <a:spcPct val="20000"/>
              </a:spcAft>
            </a:pPr>
            <a:r>
              <a:rPr lang="ar-SA" sz="2400" b="1">
                <a:latin typeface="Monotype Corsiva" pitchFamily="66" charset="0"/>
                <a:cs typeface="Simplified Arabic" pitchFamily="2" charset="-78"/>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طبيعة السلعة.</a:t>
            </a:r>
          </a:p>
          <a:p>
            <a:pPr algn="r" rtl="1">
              <a:lnSpc>
                <a:spcPct val="115000"/>
              </a:lnSpc>
              <a:spcBef>
                <a:spcPct val="20000"/>
              </a:spcBef>
              <a:spcAft>
                <a:spcPct val="20000"/>
              </a:spcAft>
            </a:pPr>
            <a:r>
              <a:rPr lang="ar-SA" sz="2400" b="1">
                <a:latin typeface="Monotype Corsiva" pitchFamily="66" charset="0"/>
                <a:cs typeface="Simplified Arabic" pitchFamily="2" charset="-78"/>
                <a:sym typeface="Wingdings 2" pitchFamily="18" charset="2"/>
              </a:rPr>
              <a:t>       </a:t>
            </a:r>
            <a:r>
              <a:rPr lang="en-US" sz="2400" b="1">
                <a:latin typeface="Monotype Corsiva" pitchFamily="66" charset="0"/>
                <a:cs typeface="Simplified Arabic" pitchFamily="2" charset="-78"/>
                <a:sym typeface="Wingdings 2" pitchFamily="18" charset="2"/>
              </a:rPr>
              <a:t></a:t>
            </a:r>
            <a:r>
              <a:rPr lang="ar-SA" sz="2400" b="1">
                <a:latin typeface="Monotype Corsiva" pitchFamily="66" charset="0"/>
                <a:cs typeface="Simplified Arabic" pitchFamily="2" charset="-78"/>
                <a:sym typeface="Wingdings 2" pitchFamily="18" charset="2"/>
              </a:rPr>
              <a:t> السِّلع المنافسة والبديلة.</a:t>
            </a:r>
          </a:p>
          <a:p>
            <a:pPr algn="r" rtl="1">
              <a:lnSpc>
                <a:spcPct val="115000"/>
              </a:lnSpc>
              <a:spcBef>
                <a:spcPct val="20000"/>
              </a:spcBef>
              <a:spcAft>
                <a:spcPct val="20000"/>
              </a:spcAft>
            </a:pPr>
            <a:endParaRPr lang="en-US" sz="2400" b="1">
              <a:latin typeface="Monotype Corsiva" pitchFamily="66"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A67F7675-BEDD-4A20-925C-56D21BE9DCB5}" type="slidenum">
              <a:rPr lang="ar-JO" smtClean="0"/>
              <a:pPr/>
              <a:t>35</a:t>
            </a:fld>
            <a:r>
              <a:rPr lang="ar-JO" smtClean="0"/>
              <a:t>  </a:t>
            </a:r>
            <a:r>
              <a:rPr lang="en-US" smtClean="0"/>
              <a:t>)</a:t>
            </a:r>
          </a:p>
        </p:txBody>
      </p:sp>
      <p:sp>
        <p:nvSpPr>
          <p:cNvPr id="34819" name="Text Box 3"/>
          <p:cNvSpPr txBox="1">
            <a:spLocks noChangeArrowheads="1"/>
          </p:cNvSpPr>
          <p:nvPr/>
        </p:nvSpPr>
        <p:spPr bwMode="auto">
          <a:xfrm>
            <a:off x="533400" y="604838"/>
            <a:ext cx="8915400" cy="5948362"/>
          </a:xfrm>
          <a:prstGeom prst="rect">
            <a:avLst/>
          </a:prstGeom>
          <a:noFill/>
          <a:ln w="9525">
            <a:noFill/>
            <a:miter lim="800000"/>
            <a:headEnd/>
            <a:tailEnd/>
          </a:ln>
        </p:spPr>
        <p:txBody>
          <a:bodyPr>
            <a:spAutoFit/>
          </a:bodyPr>
          <a:lstStyle/>
          <a:p>
            <a:pPr algn="r" rtl="1">
              <a:lnSpc>
                <a:spcPct val="135000"/>
              </a:lnSpc>
              <a:spcBef>
                <a:spcPct val="10000"/>
              </a:spcBef>
              <a:spcAft>
                <a:spcPct val="15000"/>
              </a:spcAft>
              <a:defRPr/>
            </a:pPr>
            <a:r>
              <a:rPr lang="ar-SA" sz="2800" b="1">
                <a:solidFill>
                  <a:srgbClr val="FF3300"/>
                </a:solidFill>
                <a:effectLst>
                  <a:outerShdw blurRad="38100" dist="38100" dir="2700000" algn="tl">
                    <a:srgbClr val="C0C0C0"/>
                  </a:outerShdw>
                </a:effectLst>
                <a:cs typeface="Simplified Arabic" pitchFamily="2" charset="-78"/>
                <a:sym typeface="Wingdings 2" pitchFamily="18" charset="2"/>
              </a:rPr>
              <a:t>سادسا: </a:t>
            </a:r>
            <a:r>
              <a:rPr lang="ar-JO" sz="2800" b="1">
                <a:solidFill>
                  <a:srgbClr val="FF3300"/>
                </a:solidFill>
                <a:effectLst>
                  <a:outerShdw blurRad="38100" dist="38100" dir="2700000" algn="tl">
                    <a:srgbClr val="C0C0C0"/>
                  </a:outerShdw>
                </a:effectLst>
                <a:cs typeface="Simplified Arabic" pitchFamily="2" charset="-78"/>
                <a:sym typeface="Wingdings 2" pitchFamily="18" charset="2"/>
              </a:rPr>
              <a:t>الإجارة </a:t>
            </a:r>
            <a:r>
              <a:rPr lang="ar-SA" sz="2800" b="1">
                <a:solidFill>
                  <a:srgbClr val="FF3300"/>
                </a:solidFill>
                <a:effectLst>
                  <a:outerShdw blurRad="38100" dist="38100" dir="2700000" algn="tl">
                    <a:srgbClr val="C0C0C0"/>
                  </a:outerShdw>
                </a:effectLst>
                <a:cs typeface="Simplified Arabic" pitchFamily="2" charset="-78"/>
                <a:sym typeface="Wingdings 2" pitchFamily="18" charset="2"/>
              </a:rPr>
              <a:t>:</a:t>
            </a:r>
          </a:p>
          <a:p>
            <a:pPr algn="r" rtl="1">
              <a:lnSpc>
                <a:spcPct val="135000"/>
              </a:lnSpc>
              <a:spcBef>
                <a:spcPct val="10000"/>
              </a:spcBef>
              <a:spcAft>
                <a:spcPct val="15000"/>
              </a:spcAft>
              <a:defRPr/>
            </a:pPr>
            <a:r>
              <a:rPr lang="ar-SA" sz="2400" b="1">
                <a:solidFill>
                  <a:srgbClr val="000000"/>
                </a:solidFill>
                <a:cs typeface="Simplified Arabic" pitchFamily="2" charset="-78"/>
                <a:sym typeface="Wingdings 2" pitchFamily="18" charset="2"/>
              </a:rPr>
              <a:t>       </a:t>
            </a:r>
            <a:r>
              <a:rPr lang="en-US" sz="2400" b="1">
                <a:cs typeface="Simplified Arabic" pitchFamily="2" charset="-78"/>
                <a:sym typeface="Wingdings 2" pitchFamily="18" charset="2"/>
              </a:rPr>
              <a:t></a:t>
            </a:r>
            <a:r>
              <a:rPr lang="ar-SA" sz="2400" b="1">
                <a:cs typeface="Simplified Arabic" pitchFamily="2" charset="-78"/>
                <a:sym typeface="Wingdings 2" pitchFamily="18" charset="2"/>
              </a:rPr>
              <a:t> </a:t>
            </a:r>
            <a:r>
              <a:rPr lang="ar-JO" sz="2400" b="1">
                <a:cs typeface="Simplified Arabic" pitchFamily="2" charset="-78"/>
                <a:sym typeface="Wingdings 2" pitchFamily="18" charset="2"/>
              </a:rPr>
              <a:t>مخاطر تقلبات اسعار الموجودات </a:t>
            </a:r>
            <a:r>
              <a:rPr lang="ar-SA" sz="2400" b="1">
                <a:cs typeface="Simplified Arabic" pitchFamily="2" charset="-78"/>
                <a:sym typeface="Wingdings 2" pitchFamily="18" charset="2"/>
              </a:rPr>
              <a:t>.</a:t>
            </a:r>
          </a:p>
          <a:p>
            <a:pPr algn="r" rtl="1">
              <a:lnSpc>
                <a:spcPct val="135000"/>
              </a:lnSpc>
              <a:spcBef>
                <a:spcPct val="10000"/>
              </a:spcBef>
              <a:spcAft>
                <a:spcPct val="15000"/>
              </a:spcAft>
              <a:defRPr/>
            </a:pPr>
            <a:r>
              <a:rPr lang="ar-SA" sz="2400" b="1">
                <a:cs typeface="Simplified Arabic" pitchFamily="2" charset="-78"/>
                <a:sym typeface="Wingdings 2" pitchFamily="18" charset="2"/>
              </a:rPr>
              <a:t>       </a:t>
            </a:r>
            <a:r>
              <a:rPr lang="en-US" sz="2400" b="1">
                <a:cs typeface="Simplified Arabic" pitchFamily="2" charset="-78"/>
                <a:sym typeface="Wingdings 2" pitchFamily="18" charset="2"/>
              </a:rPr>
              <a:t></a:t>
            </a:r>
            <a:r>
              <a:rPr lang="ar-SA" sz="2400" b="1">
                <a:cs typeface="Simplified Arabic" pitchFamily="2" charset="-78"/>
                <a:sym typeface="Wingdings 2" pitchFamily="18" charset="2"/>
              </a:rPr>
              <a:t> </a:t>
            </a:r>
            <a:r>
              <a:rPr lang="ar-JO" sz="2400" b="1">
                <a:cs typeface="Simplified Arabic" pitchFamily="2" charset="-78"/>
                <a:sym typeface="Wingdings 2" pitchFamily="18" charset="2"/>
              </a:rPr>
              <a:t>مخاطر ائتمانية في الإجارة المنتهية بالتمليك </a:t>
            </a:r>
            <a:r>
              <a:rPr lang="ar-SA" sz="2400" b="1">
                <a:cs typeface="Simplified Arabic" pitchFamily="2" charset="-78"/>
                <a:sym typeface="Wingdings 2" pitchFamily="18" charset="2"/>
              </a:rPr>
              <a:t>.</a:t>
            </a:r>
          </a:p>
          <a:p>
            <a:pPr algn="r" rtl="1">
              <a:lnSpc>
                <a:spcPct val="135000"/>
              </a:lnSpc>
              <a:spcBef>
                <a:spcPct val="10000"/>
              </a:spcBef>
              <a:spcAft>
                <a:spcPct val="15000"/>
              </a:spcAft>
              <a:defRPr/>
            </a:pPr>
            <a:r>
              <a:rPr lang="ar-SA" sz="2400" b="1">
                <a:cs typeface="Simplified Arabic" pitchFamily="2" charset="-78"/>
                <a:sym typeface="Wingdings 2" pitchFamily="18" charset="2"/>
              </a:rPr>
              <a:t>       </a:t>
            </a:r>
            <a:r>
              <a:rPr lang="en-US" sz="2400" b="1">
                <a:cs typeface="Simplified Arabic" pitchFamily="2" charset="-78"/>
                <a:sym typeface="Wingdings 2" pitchFamily="18" charset="2"/>
              </a:rPr>
              <a:t></a:t>
            </a:r>
            <a:r>
              <a:rPr lang="ar-SA" sz="2400" b="1">
                <a:cs typeface="Simplified Arabic" pitchFamily="2" charset="-78"/>
                <a:sym typeface="Wingdings 2" pitchFamily="18" charset="2"/>
              </a:rPr>
              <a:t> </a:t>
            </a:r>
            <a:r>
              <a:rPr lang="ar-JO" sz="2400" b="1">
                <a:cs typeface="Simplified Arabic" pitchFamily="2" charset="-78"/>
                <a:sym typeface="Wingdings 2" pitchFamily="18" charset="2"/>
              </a:rPr>
              <a:t>تعويض المستأجر في حالة الضرر </a:t>
            </a:r>
            <a:r>
              <a:rPr lang="ar-SA" sz="2400" b="1">
                <a:cs typeface="Simplified Arabic" pitchFamily="2" charset="-78"/>
                <a:sym typeface="Wingdings 2" pitchFamily="18" charset="2"/>
              </a:rPr>
              <a:t>.</a:t>
            </a:r>
          </a:p>
          <a:p>
            <a:pPr algn="r" rtl="1">
              <a:lnSpc>
                <a:spcPct val="135000"/>
              </a:lnSpc>
              <a:spcBef>
                <a:spcPct val="10000"/>
              </a:spcBef>
              <a:spcAft>
                <a:spcPct val="15000"/>
              </a:spcAft>
              <a:defRPr/>
            </a:pPr>
            <a:r>
              <a:rPr lang="ar-SA" sz="2400" b="1">
                <a:cs typeface="Simplified Arabic" pitchFamily="2" charset="-78"/>
                <a:sym typeface="Wingdings 2" pitchFamily="18" charset="2"/>
              </a:rPr>
              <a:t>       </a:t>
            </a:r>
            <a:r>
              <a:rPr lang="en-US" sz="2400" b="1">
                <a:cs typeface="Simplified Arabic" pitchFamily="2" charset="-78"/>
                <a:sym typeface="Wingdings 2" pitchFamily="18" charset="2"/>
              </a:rPr>
              <a:t></a:t>
            </a:r>
            <a:r>
              <a:rPr lang="ar-SA" sz="2400" b="1">
                <a:cs typeface="Simplified Arabic" pitchFamily="2" charset="-78"/>
                <a:sym typeface="Wingdings 2" pitchFamily="18" charset="2"/>
              </a:rPr>
              <a:t> </a:t>
            </a:r>
            <a:r>
              <a:rPr lang="ar-JO" sz="2400" b="1">
                <a:cs typeface="Simplified Arabic" pitchFamily="2" charset="-78"/>
                <a:sym typeface="Wingdings 2" pitchFamily="18" charset="2"/>
              </a:rPr>
              <a:t>عدم رغبة المستأجر في تنفيذ العقد (إعادة الأقساط الرأسمالية</a:t>
            </a:r>
          </a:p>
          <a:p>
            <a:pPr algn="r" rtl="1">
              <a:lnSpc>
                <a:spcPct val="135000"/>
              </a:lnSpc>
              <a:spcBef>
                <a:spcPct val="10000"/>
              </a:spcBef>
              <a:spcAft>
                <a:spcPct val="15000"/>
              </a:spcAft>
              <a:defRPr/>
            </a:pPr>
            <a:r>
              <a:rPr lang="ar-JO" sz="2400" b="1">
                <a:cs typeface="Simplified Arabic" pitchFamily="2" charset="-78"/>
                <a:sym typeface="Wingdings 2" pitchFamily="18" charset="2"/>
              </a:rPr>
              <a:t>           في الإجارة المنتهية بالتمليك) </a:t>
            </a:r>
            <a:r>
              <a:rPr lang="ar-SA" sz="2400" b="1">
                <a:cs typeface="Simplified Arabic" pitchFamily="2" charset="-78"/>
                <a:sym typeface="Wingdings 2" pitchFamily="18" charset="2"/>
              </a:rPr>
              <a:t>.</a:t>
            </a:r>
            <a:endParaRPr lang="ar-JO" sz="2400" b="1">
              <a:cs typeface="Simplified Arabic" pitchFamily="2" charset="-78"/>
              <a:sym typeface="Wingdings 2" pitchFamily="18" charset="2"/>
            </a:endParaRPr>
          </a:p>
          <a:p>
            <a:pPr lvl="1" algn="r" rtl="1">
              <a:lnSpc>
                <a:spcPct val="135000"/>
              </a:lnSpc>
              <a:spcBef>
                <a:spcPct val="10000"/>
              </a:spcBef>
              <a:spcAft>
                <a:spcPct val="15000"/>
              </a:spcAft>
              <a:defRPr/>
            </a:pPr>
            <a:r>
              <a:rPr lang="ar-JO" sz="2400" b="1">
                <a:cs typeface="Simplified Arabic" pitchFamily="2" charset="-78"/>
                <a:sym typeface="Wingdings 2" pitchFamily="18" charset="2"/>
              </a:rPr>
              <a:t>  </a:t>
            </a:r>
            <a:r>
              <a:rPr lang="en-US" sz="2400" b="1">
                <a:cs typeface="Simplified Arabic" pitchFamily="2" charset="-78"/>
                <a:sym typeface="Wingdings 2" pitchFamily="18" charset="2"/>
              </a:rPr>
              <a:t></a:t>
            </a:r>
            <a:r>
              <a:rPr lang="ar-JO" sz="2400" b="1">
                <a:cs typeface="Simplified Arabic" pitchFamily="2" charset="-78"/>
                <a:sym typeface="Wingdings 2" pitchFamily="18" charset="2"/>
              </a:rPr>
              <a:t> مخاطر فقدان / تلف الأصل </a:t>
            </a:r>
            <a:r>
              <a:rPr lang="ar-SA" sz="2400" b="1">
                <a:cs typeface="Simplified Arabic" pitchFamily="2" charset="-78"/>
                <a:sym typeface="Wingdings 2" pitchFamily="18" charset="2"/>
              </a:rPr>
              <a:t>.</a:t>
            </a:r>
          </a:p>
          <a:p>
            <a:pPr lvl="1" algn="r" rtl="1">
              <a:lnSpc>
                <a:spcPct val="135000"/>
              </a:lnSpc>
              <a:spcBef>
                <a:spcPct val="10000"/>
              </a:spcBef>
              <a:spcAft>
                <a:spcPct val="15000"/>
              </a:spcAft>
              <a:defRPr/>
            </a:pPr>
            <a:r>
              <a:rPr lang="ar-JO" sz="2400" b="1">
                <a:cs typeface="Simplified Arabic" pitchFamily="2" charset="-78"/>
                <a:sym typeface="Wingdings 2" pitchFamily="18" charset="2"/>
              </a:rPr>
              <a:t>  </a:t>
            </a:r>
            <a:r>
              <a:rPr lang="en-US" sz="2400" b="1">
                <a:cs typeface="Simplified Arabic" pitchFamily="2" charset="-78"/>
                <a:sym typeface="Wingdings 2" pitchFamily="18" charset="2"/>
              </a:rPr>
              <a:t></a:t>
            </a:r>
            <a:r>
              <a:rPr lang="ar-SA" sz="2400" b="1">
                <a:cs typeface="Simplified Arabic" pitchFamily="2" charset="-78"/>
                <a:sym typeface="Wingdings 2" pitchFamily="18" charset="2"/>
              </a:rPr>
              <a:t> </a:t>
            </a:r>
            <a:r>
              <a:rPr lang="ar-JO" sz="2400" b="1">
                <a:cs typeface="Simplified Arabic" pitchFamily="2" charset="-78"/>
                <a:sym typeface="Wingdings 2" pitchFamily="18" charset="2"/>
              </a:rPr>
              <a:t>مخاطر الاعطاب </a:t>
            </a:r>
            <a:r>
              <a:rPr lang="ar-SA" sz="2400" b="1">
                <a:cs typeface="Simplified Arabic" pitchFamily="2" charset="-78"/>
                <a:sym typeface="Wingdings 2" pitchFamily="18" charset="2"/>
              </a:rPr>
              <a:t>.</a:t>
            </a:r>
          </a:p>
          <a:p>
            <a:pPr lvl="1" algn="r" rtl="1">
              <a:lnSpc>
                <a:spcPct val="135000"/>
              </a:lnSpc>
              <a:spcBef>
                <a:spcPct val="10000"/>
              </a:spcBef>
              <a:spcAft>
                <a:spcPct val="15000"/>
              </a:spcAft>
              <a:defRPr/>
            </a:pPr>
            <a:r>
              <a:rPr lang="ar-JO" sz="2400" b="1">
                <a:cs typeface="Simplified Arabic" pitchFamily="2" charset="-78"/>
                <a:sym typeface="Wingdings 2" pitchFamily="18" charset="2"/>
              </a:rPr>
              <a:t>  </a:t>
            </a:r>
            <a:r>
              <a:rPr lang="en-US" sz="2400" b="1">
                <a:cs typeface="Simplified Arabic" pitchFamily="2" charset="-78"/>
                <a:sym typeface="Wingdings 2" pitchFamily="18" charset="2"/>
              </a:rPr>
              <a:t></a:t>
            </a:r>
            <a:r>
              <a:rPr lang="ar-SA" sz="2400" b="1">
                <a:cs typeface="Simplified Arabic" pitchFamily="2" charset="-78"/>
                <a:sym typeface="Wingdings 2" pitchFamily="18" charset="2"/>
              </a:rPr>
              <a:t> </a:t>
            </a:r>
            <a:r>
              <a:rPr lang="ar-JO" sz="2400" b="1">
                <a:cs typeface="Simplified Arabic" pitchFamily="2" charset="-78"/>
                <a:sym typeface="Wingdings 2" pitchFamily="18" charset="2"/>
              </a:rPr>
              <a:t>مخاطر الإدارة والتسويق </a:t>
            </a:r>
            <a:r>
              <a:rPr lang="ar-SA" sz="2400" b="1">
                <a:cs typeface="Simplified Arabic" pitchFamily="2" charset="-78"/>
                <a:sym typeface="Wingdings 2" pitchFamily="18" charset="2"/>
              </a:rPr>
              <a:t>.</a:t>
            </a:r>
          </a:p>
          <a:p>
            <a:pPr lvl="1" algn="r" rtl="1">
              <a:lnSpc>
                <a:spcPct val="135000"/>
              </a:lnSpc>
              <a:spcBef>
                <a:spcPct val="10000"/>
              </a:spcBef>
              <a:spcAft>
                <a:spcPct val="15000"/>
              </a:spcAft>
              <a:defRPr/>
            </a:pPr>
            <a:r>
              <a:rPr lang="ar-JO" sz="2400" b="1">
                <a:cs typeface="Simplified Arabic" pitchFamily="2" charset="-78"/>
                <a:sym typeface="Wingdings 2" pitchFamily="18" charset="2"/>
              </a:rPr>
              <a:t>  </a:t>
            </a:r>
            <a:r>
              <a:rPr lang="en-US" sz="2400" b="1">
                <a:cs typeface="Simplified Arabic" pitchFamily="2" charset="-78"/>
                <a:sym typeface="Wingdings 2" pitchFamily="18" charset="2"/>
              </a:rPr>
              <a:t></a:t>
            </a:r>
            <a:r>
              <a:rPr lang="ar-SA" sz="2400" b="1">
                <a:cs typeface="Simplified Arabic" pitchFamily="2" charset="-78"/>
                <a:sym typeface="Wingdings 2" pitchFamily="18" charset="2"/>
              </a:rPr>
              <a:t> </a:t>
            </a:r>
            <a:r>
              <a:rPr lang="ar-JO" sz="2400" b="1">
                <a:cs typeface="Simplified Arabic" pitchFamily="2" charset="-78"/>
                <a:sym typeface="Wingdings 2" pitchFamily="18" charset="2"/>
              </a:rPr>
              <a:t>ضعف الصيانة الدورية للمعدات </a:t>
            </a:r>
            <a:r>
              <a:rPr lang="ar-SA" sz="2400" b="1">
                <a:cs typeface="Simplified Arabic" pitchFamily="2" charset="-78"/>
                <a:sym typeface="Wingdings 2" pitchFamily="18" charset="2"/>
              </a:rPr>
              <a:t>.</a:t>
            </a:r>
            <a:endParaRPr lang="en-US" sz="240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E2669985-D1B3-4D81-8B05-DD321EA2147B}" type="slidenum">
              <a:rPr lang="ar-JO" smtClean="0"/>
              <a:pPr/>
              <a:t>36</a:t>
            </a:fld>
            <a:r>
              <a:rPr lang="ar-JO" smtClean="0"/>
              <a:t>  </a:t>
            </a:r>
            <a:r>
              <a:rPr lang="en-US" smtClean="0"/>
              <a:t>)</a:t>
            </a:r>
          </a:p>
        </p:txBody>
      </p:sp>
      <p:sp>
        <p:nvSpPr>
          <p:cNvPr id="306178" name="Rectangle 2"/>
          <p:cNvSpPr>
            <a:spLocks noChangeArrowheads="1"/>
          </p:cNvSpPr>
          <p:nvPr/>
        </p:nvSpPr>
        <p:spPr bwMode="auto">
          <a:xfrm>
            <a:off x="1143000" y="76200"/>
            <a:ext cx="8343900" cy="6172200"/>
          </a:xfrm>
          <a:prstGeom prst="rect">
            <a:avLst/>
          </a:prstGeom>
          <a:noFill/>
          <a:ln w="9525">
            <a:noFill/>
            <a:miter lim="800000"/>
            <a:headEnd/>
            <a:tailEnd/>
          </a:ln>
        </p:spPr>
        <p:txBody>
          <a:bodyPr wrap="none" anchor="ctr"/>
          <a:lstStyle/>
          <a:p>
            <a:pPr algn="r" rtl="1" eaLnBrk="1" hangingPunct="1">
              <a:defRPr/>
            </a:pPr>
            <a:r>
              <a:rPr lang="ar-SA" sz="2800" b="1">
                <a:solidFill>
                  <a:srgbClr val="000000"/>
                </a:solidFill>
                <a:latin typeface="Monotype Corsiva" pitchFamily="66" charset="0"/>
                <a:cs typeface="Simplified Arabic" pitchFamily="2" charset="-78"/>
                <a:sym typeface="Wingdings 2" pitchFamily="18" charset="2"/>
              </a:rPr>
              <a:t>      </a:t>
            </a:r>
            <a:endParaRPr lang="ar-SA" sz="500" b="1">
              <a:solidFill>
                <a:srgbClr val="000000"/>
              </a:solidFill>
              <a:latin typeface="Monotype Corsiva" pitchFamily="66" charset="0"/>
              <a:cs typeface="Simplified Arabic" pitchFamily="2" charset="-78"/>
              <a:sym typeface="Wingdings 2" pitchFamily="18" charset="2"/>
            </a:endParaRPr>
          </a:p>
          <a:p>
            <a:pPr algn="r" rtl="1" eaLnBrk="1" hangingPunct="1">
              <a:defRPr/>
            </a:pPr>
            <a:r>
              <a:rPr lang="ar-SA" sz="2800" b="1">
                <a:solidFill>
                  <a:srgbClr val="FF3300"/>
                </a:solidFill>
                <a:effectLst>
                  <a:outerShdw blurRad="38100" dist="38100" dir="2700000" algn="tl">
                    <a:srgbClr val="C0C0C0"/>
                  </a:outerShdw>
                </a:effectLst>
                <a:latin typeface="Monotype Corsiva" pitchFamily="66" charset="0"/>
                <a:cs typeface="Simplified Arabic" pitchFamily="2" charset="-78"/>
                <a:sym typeface="Wingdings 2" pitchFamily="18" charset="2"/>
              </a:rPr>
              <a:t> </a:t>
            </a:r>
            <a:r>
              <a:rPr lang="ar-JO" sz="2800" b="1">
                <a:solidFill>
                  <a:srgbClr val="FF3300"/>
                </a:solidFill>
                <a:effectLst>
                  <a:outerShdw blurRad="38100" dist="38100" dir="2700000" algn="tl">
                    <a:srgbClr val="C0C0C0"/>
                  </a:outerShdw>
                </a:effectLst>
                <a:latin typeface="Garamond" pitchFamily="18" charset="0"/>
                <a:cs typeface="Arial" pitchFamily="34" charset="0"/>
                <a:sym typeface="Wingdings 2" pitchFamily="18" charset="2"/>
              </a:rPr>
              <a:t>سابعاً </a:t>
            </a:r>
            <a:r>
              <a:rPr lang="ar-SA" sz="2800" b="1">
                <a:solidFill>
                  <a:srgbClr val="FF3300"/>
                </a:solidFill>
                <a:effectLst>
                  <a:outerShdw blurRad="38100" dist="38100" dir="2700000" algn="tl">
                    <a:srgbClr val="C0C0C0"/>
                  </a:outerShdw>
                </a:effectLst>
                <a:latin typeface="Garamond" pitchFamily="18" charset="0"/>
                <a:cs typeface="Arial" pitchFamily="34" charset="0"/>
                <a:sym typeface="Wingdings 2" pitchFamily="18" charset="2"/>
              </a:rPr>
              <a:t>: الاستثمارات الخارجيَّة:</a:t>
            </a:r>
          </a:p>
          <a:p>
            <a:pPr algn="r" rtl="1" eaLnBrk="1" hangingPunct="1">
              <a:defRPr/>
            </a:pPr>
            <a:endParaRPr lang="ar-SA" b="1">
              <a:solidFill>
                <a:srgbClr val="FF3300"/>
              </a:solidFill>
              <a:effectLst>
                <a:outerShdw blurRad="38100" dist="38100" dir="2700000" algn="tl">
                  <a:srgbClr val="C0C0C0"/>
                </a:outerShdw>
              </a:effectLst>
              <a:latin typeface="Garamond" pitchFamily="18" charset="0"/>
              <a:cs typeface="Arial" pitchFamily="34" charset="0"/>
              <a:sym typeface="Wingdings 2" pitchFamily="18" charset="2"/>
            </a:endParaRPr>
          </a:p>
          <a:p>
            <a:pPr algn="r" rtl="1" eaLnBrk="1" hangingPunct="1">
              <a:defRPr/>
            </a:pPr>
            <a:endParaRPr lang="ar-SA" sz="500" b="1">
              <a:solidFill>
                <a:srgbClr val="000000"/>
              </a:solidFill>
              <a:latin typeface="Monotype Corsiva" pitchFamily="66" charset="0"/>
              <a:cs typeface="Simplified Arabic" pitchFamily="2" charset="-78"/>
              <a:sym typeface="Wingdings 2" pitchFamily="18" charset="2"/>
            </a:endParaRPr>
          </a:p>
          <a:p>
            <a:pPr algn="r" rtl="1" eaLnBrk="1" hangingPunct="1">
              <a:lnSpc>
                <a:spcPct val="110000"/>
              </a:lnSpc>
              <a:spcBef>
                <a:spcPct val="15000"/>
              </a:spcBef>
              <a:spcAft>
                <a:spcPct val="15000"/>
              </a:spcAft>
              <a:defRPr/>
            </a:pPr>
            <a:r>
              <a:rPr lang="ar-SA" sz="2800" b="1">
                <a:solidFill>
                  <a:srgbClr val="000000"/>
                </a:solidFill>
                <a:latin typeface="Monotype Corsiva" pitchFamily="66" charset="0"/>
                <a:cs typeface="Simplified Arabic" pitchFamily="2" charset="-78"/>
                <a:sym typeface="Wingdings 2" pitchFamily="18" charset="2"/>
              </a:rPr>
              <a:t>       </a:t>
            </a:r>
            <a:r>
              <a:rPr lang="en-US" sz="2800" b="1">
                <a:latin typeface="Monotype Corsiva" pitchFamily="66" charset="0"/>
                <a:cs typeface="Simplified Arabic" pitchFamily="2" charset="-78"/>
                <a:sym typeface="Wingdings 2" pitchFamily="18" charset="2"/>
              </a:rPr>
              <a:t></a:t>
            </a:r>
            <a:r>
              <a:rPr lang="ar-SA" sz="2800" b="1">
                <a:latin typeface="Monotype Corsiva" pitchFamily="66" charset="0"/>
                <a:cs typeface="Simplified Arabic" pitchFamily="2" charset="-78"/>
                <a:sym typeface="Wingdings 2" pitchFamily="18" charset="2"/>
              </a:rPr>
              <a:t> المخاطر السياسيَّة.</a:t>
            </a:r>
          </a:p>
          <a:p>
            <a:pPr algn="r" rtl="1" eaLnBrk="1" hangingPunct="1">
              <a:lnSpc>
                <a:spcPct val="110000"/>
              </a:lnSpc>
              <a:spcBef>
                <a:spcPct val="15000"/>
              </a:spcBef>
              <a:spcAft>
                <a:spcPct val="15000"/>
              </a:spcAft>
              <a:defRPr/>
            </a:pPr>
            <a:endParaRPr lang="ar-SA" sz="500" b="1">
              <a:latin typeface="Monotype Corsiva" pitchFamily="66" charset="0"/>
              <a:cs typeface="Simplified Arabic" pitchFamily="2" charset="-78"/>
              <a:sym typeface="Wingdings 2" pitchFamily="18" charset="2"/>
            </a:endParaRPr>
          </a:p>
          <a:p>
            <a:pPr algn="r" rtl="1" eaLnBrk="1" hangingPunct="1">
              <a:lnSpc>
                <a:spcPct val="110000"/>
              </a:lnSpc>
              <a:spcBef>
                <a:spcPct val="15000"/>
              </a:spcBef>
              <a:spcAft>
                <a:spcPct val="15000"/>
              </a:spcAft>
              <a:defRPr/>
            </a:pPr>
            <a:r>
              <a:rPr lang="ar-SA" sz="2800" b="1">
                <a:latin typeface="Monotype Corsiva" pitchFamily="66" charset="0"/>
                <a:cs typeface="Simplified Arabic" pitchFamily="2" charset="-78"/>
                <a:sym typeface="Wingdings 2" pitchFamily="18" charset="2"/>
              </a:rPr>
              <a:t>       </a:t>
            </a:r>
            <a:r>
              <a:rPr lang="en-US" sz="2800" b="1">
                <a:latin typeface="Monotype Corsiva" pitchFamily="66" charset="0"/>
                <a:cs typeface="Simplified Arabic" pitchFamily="2" charset="-78"/>
                <a:sym typeface="Wingdings 2" pitchFamily="18" charset="2"/>
              </a:rPr>
              <a:t></a:t>
            </a:r>
            <a:r>
              <a:rPr lang="ar-SA" sz="2800" b="1">
                <a:latin typeface="Monotype Corsiva" pitchFamily="66" charset="0"/>
                <a:cs typeface="Simplified Arabic" pitchFamily="2" charset="-78"/>
                <a:sym typeface="Wingdings 2" pitchFamily="18" charset="2"/>
              </a:rPr>
              <a:t> مخاطر البلدان.</a:t>
            </a:r>
          </a:p>
          <a:p>
            <a:pPr algn="r" rtl="1" eaLnBrk="1" hangingPunct="1">
              <a:lnSpc>
                <a:spcPct val="110000"/>
              </a:lnSpc>
              <a:spcBef>
                <a:spcPct val="15000"/>
              </a:spcBef>
              <a:spcAft>
                <a:spcPct val="15000"/>
              </a:spcAft>
              <a:defRPr/>
            </a:pPr>
            <a:r>
              <a:rPr lang="ar-SA" sz="2800" b="1">
                <a:latin typeface="Monotype Corsiva" pitchFamily="66" charset="0"/>
                <a:cs typeface="Simplified Arabic" pitchFamily="2" charset="-78"/>
                <a:sym typeface="Wingdings 2" pitchFamily="18" charset="2"/>
              </a:rPr>
              <a:t>       </a:t>
            </a:r>
            <a:r>
              <a:rPr lang="en-US" sz="2800" b="1">
                <a:latin typeface="Monotype Corsiva" pitchFamily="66" charset="0"/>
                <a:cs typeface="Simplified Arabic" pitchFamily="2" charset="-78"/>
                <a:sym typeface="Wingdings 2" pitchFamily="18" charset="2"/>
              </a:rPr>
              <a:t></a:t>
            </a:r>
            <a:r>
              <a:rPr lang="ar-SA" sz="2800" b="1">
                <a:latin typeface="Monotype Corsiva" pitchFamily="66" charset="0"/>
                <a:cs typeface="Simplified Arabic" pitchFamily="2" charset="-78"/>
                <a:sym typeface="Wingdings 2" pitchFamily="18" charset="2"/>
              </a:rPr>
              <a:t> مخاطر تقلُّب أسعار الصرف.</a:t>
            </a:r>
          </a:p>
          <a:p>
            <a:pPr algn="r" rtl="1" eaLnBrk="1" hangingPunct="1">
              <a:lnSpc>
                <a:spcPct val="110000"/>
              </a:lnSpc>
              <a:spcBef>
                <a:spcPct val="15000"/>
              </a:spcBef>
              <a:spcAft>
                <a:spcPct val="15000"/>
              </a:spcAft>
              <a:defRPr/>
            </a:pPr>
            <a:endParaRPr lang="ar-SA" sz="500" b="1">
              <a:latin typeface="Monotype Corsiva" pitchFamily="66" charset="0"/>
              <a:cs typeface="Simplified Arabic" pitchFamily="2" charset="-78"/>
              <a:sym typeface="Wingdings 2" pitchFamily="18" charset="2"/>
            </a:endParaRPr>
          </a:p>
          <a:p>
            <a:pPr algn="r" rtl="1" eaLnBrk="1" hangingPunct="1">
              <a:lnSpc>
                <a:spcPct val="110000"/>
              </a:lnSpc>
              <a:spcBef>
                <a:spcPct val="15000"/>
              </a:spcBef>
              <a:spcAft>
                <a:spcPct val="15000"/>
              </a:spcAft>
              <a:defRPr/>
            </a:pPr>
            <a:r>
              <a:rPr lang="ar-SA" sz="2800" b="1">
                <a:latin typeface="Monotype Corsiva" pitchFamily="66" charset="0"/>
                <a:cs typeface="Simplified Arabic" pitchFamily="2" charset="-78"/>
                <a:sym typeface="Wingdings 2" pitchFamily="18" charset="2"/>
              </a:rPr>
              <a:t>       </a:t>
            </a:r>
            <a:r>
              <a:rPr lang="en-US" sz="2800" b="1">
                <a:latin typeface="Monotype Corsiva" pitchFamily="66" charset="0"/>
                <a:cs typeface="Simplified Arabic" pitchFamily="2" charset="-78"/>
                <a:sym typeface="Wingdings 2" pitchFamily="18" charset="2"/>
              </a:rPr>
              <a:t></a:t>
            </a:r>
            <a:r>
              <a:rPr lang="ar-SA" sz="2800" b="1">
                <a:latin typeface="Monotype Corsiva" pitchFamily="66" charset="0"/>
                <a:cs typeface="Simplified Arabic" pitchFamily="2" charset="-78"/>
                <a:sym typeface="Wingdings 2" pitchFamily="18" charset="2"/>
              </a:rPr>
              <a:t> مخاطر حرمان الدول الاستفادة من هذه الاستثمارات.</a:t>
            </a:r>
          </a:p>
          <a:p>
            <a:pPr algn="r" rtl="1" eaLnBrk="1" hangingPunct="1">
              <a:lnSpc>
                <a:spcPct val="110000"/>
              </a:lnSpc>
              <a:spcBef>
                <a:spcPct val="15000"/>
              </a:spcBef>
              <a:spcAft>
                <a:spcPct val="15000"/>
              </a:spcAft>
              <a:defRPr/>
            </a:pPr>
            <a:endParaRPr lang="en-US" sz="2800" b="1">
              <a:latin typeface="Monotype Corsiva" pitchFamily="66" charset="0"/>
              <a:cs typeface="Simplified Arabic" pitchFamily="2" charset="-78"/>
              <a:sym typeface="Wingdings 2" pitchFamily="18" charset="2"/>
            </a:endParaRP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E5056E3A-99DE-4A53-A90E-40E59A3CC603}" type="slidenum">
              <a:rPr lang="ar-JO" smtClean="0"/>
              <a:pPr/>
              <a:t>37</a:t>
            </a:fld>
            <a:r>
              <a:rPr lang="ar-JO" smtClean="0"/>
              <a:t>  </a:t>
            </a:r>
            <a:r>
              <a:rPr lang="en-US" smtClean="0"/>
              <a:t>)</a:t>
            </a:r>
          </a:p>
        </p:txBody>
      </p:sp>
      <p:sp>
        <p:nvSpPr>
          <p:cNvPr id="43011" name="Text Box 3"/>
          <p:cNvSpPr txBox="1">
            <a:spLocks noChangeArrowheads="1"/>
          </p:cNvSpPr>
          <p:nvPr/>
        </p:nvSpPr>
        <p:spPr bwMode="auto">
          <a:xfrm>
            <a:off x="533400" y="768350"/>
            <a:ext cx="8915400" cy="5370513"/>
          </a:xfrm>
          <a:prstGeom prst="rect">
            <a:avLst/>
          </a:prstGeom>
          <a:noFill/>
          <a:ln w="9525">
            <a:noFill/>
            <a:miter lim="800000"/>
            <a:headEnd/>
            <a:tailEnd/>
          </a:ln>
        </p:spPr>
        <p:txBody>
          <a:bodyPr>
            <a:spAutoFit/>
          </a:bodyPr>
          <a:lstStyle/>
          <a:p>
            <a:pPr algn="ctr" rtl="1">
              <a:defRPr/>
            </a:pPr>
            <a:r>
              <a:rPr lang="ar-SA" sz="3600" b="1">
                <a:effectLst>
                  <a:outerShdw blurRad="38100" dist="38100" dir="2700000" algn="tl">
                    <a:srgbClr val="C0C0C0"/>
                  </a:outerShdw>
                </a:effectLst>
                <a:cs typeface="PT Bold Heading" pitchFamily="2" charset="-78"/>
              </a:rPr>
              <a:t>إدارة المخاطر</a:t>
            </a:r>
            <a:endParaRPr lang="ar-JO" sz="3600" b="1">
              <a:effectLst>
                <a:outerShdw blurRad="38100" dist="38100" dir="2700000" algn="tl">
                  <a:srgbClr val="C0C0C0"/>
                </a:outerShdw>
              </a:effectLst>
              <a:cs typeface="PT Bold Heading" pitchFamily="2" charset="-78"/>
            </a:endParaRPr>
          </a:p>
          <a:p>
            <a:pPr algn="ctr" rtl="1">
              <a:defRPr/>
            </a:pPr>
            <a:endParaRPr lang="ar-SA" sz="1400" b="1">
              <a:effectLst>
                <a:outerShdw blurRad="38100" dist="38100" dir="2700000" algn="tl">
                  <a:srgbClr val="C0C0C0"/>
                </a:outerShdw>
              </a:effectLst>
              <a:cs typeface="PT Bold Heading" pitchFamily="2" charset="-78"/>
            </a:endParaRPr>
          </a:p>
          <a:p>
            <a:pPr marL="723900" lvl="1" indent="-544513" algn="just" rtl="1">
              <a:spcBef>
                <a:spcPct val="15000"/>
              </a:spcBef>
              <a:spcAft>
                <a:spcPct val="15000"/>
              </a:spcAft>
              <a:defRPr/>
            </a:pPr>
            <a:r>
              <a:rPr lang="ar-SA" sz="2400" b="1">
                <a:cs typeface="Simplified Arabic" pitchFamily="2" charset="-78"/>
              </a:rPr>
              <a:t>(1) </a:t>
            </a:r>
            <a:r>
              <a:rPr lang="ar-JO" sz="2400" b="1">
                <a:cs typeface="Simplified Arabic" pitchFamily="2" charset="-78"/>
              </a:rPr>
              <a:t>نظام متكامل وشامل لتهيئة البيئة المناسبة والأدوات اللازمة لتوقع ودراسة المخاطر المحتملة وتحديدها وقياسها وتحديد مقدار آثارها المحتملة على أعمال البنك وأصوله وإيراداته ووضع الخطط المناسبة لما يلزم ولما يمكن القيام به لتجنب هذه المخاطر أو لكبحها والسيطرة عليها وضبطها للتخفيف من آثارها إن لم يمكن القضاء على مصادرها </a:t>
            </a:r>
            <a:r>
              <a:rPr lang="ar-SA" sz="2400" b="1">
                <a:cs typeface="Simplified Arabic" pitchFamily="2" charset="-78"/>
              </a:rPr>
              <a:t>.</a:t>
            </a:r>
          </a:p>
          <a:p>
            <a:pPr marL="723900" lvl="1" indent="-544513" algn="just" rtl="1">
              <a:spcBef>
                <a:spcPct val="15000"/>
              </a:spcBef>
              <a:spcAft>
                <a:spcPct val="15000"/>
              </a:spcAft>
              <a:defRPr/>
            </a:pPr>
            <a:r>
              <a:rPr lang="ar-SA" sz="2400" b="1">
                <a:cs typeface="Simplified Arabic" pitchFamily="2" charset="-78"/>
              </a:rPr>
              <a:t>(</a:t>
            </a:r>
            <a:r>
              <a:rPr lang="ar-JO" sz="2400" b="1">
                <a:cs typeface="Simplified Arabic" pitchFamily="2" charset="-78"/>
              </a:rPr>
              <a:t>2</a:t>
            </a:r>
            <a:r>
              <a:rPr lang="ar-SA" sz="2400" b="1">
                <a:cs typeface="Simplified Arabic" pitchFamily="2" charset="-78"/>
              </a:rPr>
              <a:t>)  هي جميع الإجراءات التي تقوم بها الإدارة للحَد مـن الآثار السلبيَّة</a:t>
            </a:r>
            <a:r>
              <a:rPr lang="ar-JO" sz="2400" b="1">
                <a:cs typeface="Simplified Arabic" pitchFamily="2" charset="-78"/>
              </a:rPr>
              <a:t> </a:t>
            </a:r>
            <a:r>
              <a:rPr lang="ar-SA" sz="2400" b="1">
                <a:cs typeface="Simplified Arabic" pitchFamily="2" charset="-78"/>
              </a:rPr>
              <a:t>الناتجة عن المخاطر للمحافظة عليها في أدنى حد ممكن.</a:t>
            </a:r>
          </a:p>
          <a:p>
            <a:pPr marL="723900" lvl="1" indent="-544513" algn="just" rtl="1">
              <a:spcBef>
                <a:spcPct val="15000"/>
              </a:spcBef>
              <a:spcAft>
                <a:spcPct val="15000"/>
              </a:spcAft>
              <a:defRPr/>
            </a:pPr>
            <a:r>
              <a:rPr lang="ar-SA" sz="2400" b="1">
                <a:cs typeface="Simplified Arabic" pitchFamily="2" charset="-78"/>
              </a:rPr>
              <a:t>(</a:t>
            </a:r>
            <a:r>
              <a:rPr lang="ar-JO" sz="2400" b="1">
                <a:cs typeface="Simplified Arabic" pitchFamily="2" charset="-78"/>
              </a:rPr>
              <a:t>3</a:t>
            </a:r>
            <a:r>
              <a:rPr lang="ar-SA" sz="2400" b="1">
                <a:cs typeface="Simplified Arabic" pitchFamily="2" charset="-78"/>
              </a:rPr>
              <a:t>)  هي عمليَّة يتم من خلالهـا تعريف المخاطر وتحديدهـا وقياسهـا</a:t>
            </a:r>
            <a:r>
              <a:rPr lang="ar-JO" sz="2400" b="1">
                <a:cs typeface="Simplified Arabic" pitchFamily="2" charset="-78"/>
              </a:rPr>
              <a:t> </a:t>
            </a:r>
            <a:r>
              <a:rPr lang="ar-SA" sz="2400" b="1">
                <a:cs typeface="Simplified Arabic" pitchFamily="2" charset="-78"/>
              </a:rPr>
              <a:t>ومراقبتها والرقابة عليها وذلك بهدف ما يلي:</a:t>
            </a:r>
          </a:p>
          <a:p>
            <a:pPr algn="just" rtl="1">
              <a:spcBef>
                <a:spcPct val="15000"/>
              </a:spcBef>
              <a:spcAft>
                <a:spcPct val="15000"/>
              </a:spcAft>
              <a:defRPr/>
            </a:pPr>
            <a:r>
              <a:rPr lang="ar-SA" sz="2400" b="1">
                <a:cs typeface="Simplified Arabic" pitchFamily="2" charset="-78"/>
              </a:rPr>
              <a:t>       *  فهم المخاطر.</a:t>
            </a:r>
          </a:p>
          <a:p>
            <a:pPr algn="just" rtl="1">
              <a:spcBef>
                <a:spcPct val="15000"/>
              </a:spcBef>
              <a:spcAft>
                <a:spcPct val="15000"/>
              </a:spcAft>
              <a:defRPr/>
            </a:pPr>
            <a:r>
              <a:rPr lang="ar-SA" sz="2400" b="1">
                <a:cs typeface="Simplified Arabic" pitchFamily="2" charset="-78"/>
              </a:rPr>
              <a:t>       *  أنَّ المخاطر ضمن الإطار الموافق عليه من قبل مجلس الإدارة.      </a:t>
            </a:r>
            <a:endParaRPr lang="en-US" sz="2400" b="1">
              <a:cs typeface="Simplified Arabic" pitchFamily="2" charset="-78"/>
            </a:endParaRP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4628D05C-EB9C-44FF-B8AD-E1254DD410C7}" type="slidenum">
              <a:rPr lang="ar-JO" smtClean="0"/>
              <a:pPr/>
              <a:t>38</a:t>
            </a:fld>
            <a:r>
              <a:rPr lang="ar-JO" smtClean="0"/>
              <a:t>  </a:t>
            </a:r>
            <a:r>
              <a:rPr lang="en-US" smtClean="0"/>
              <a:t>)</a:t>
            </a:r>
          </a:p>
        </p:txBody>
      </p:sp>
      <p:sp>
        <p:nvSpPr>
          <p:cNvPr id="41987" name="Text Box 3"/>
          <p:cNvSpPr txBox="1">
            <a:spLocks noChangeArrowheads="1"/>
          </p:cNvSpPr>
          <p:nvPr/>
        </p:nvSpPr>
        <p:spPr bwMode="auto">
          <a:xfrm>
            <a:off x="457200" y="838200"/>
            <a:ext cx="8915400" cy="2306638"/>
          </a:xfrm>
          <a:prstGeom prst="rect">
            <a:avLst/>
          </a:prstGeom>
          <a:noFill/>
          <a:ln w="9525">
            <a:noFill/>
            <a:miter lim="800000"/>
            <a:headEnd/>
            <a:tailEnd/>
          </a:ln>
        </p:spPr>
        <p:txBody>
          <a:bodyPr>
            <a:spAutoFit/>
          </a:bodyPr>
          <a:lstStyle/>
          <a:p>
            <a:pPr algn="ctr" rtl="1"/>
            <a:r>
              <a:rPr lang="ar-JO" sz="2400" b="1">
                <a:cs typeface="Simplified Arabic" pitchFamily="2" charset="-78"/>
              </a:rPr>
              <a:t>       </a:t>
            </a:r>
            <a:r>
              <a:rPr lang="ar-SA" sz="2400" b="1">
                <a:cs typeface="Simplified Arabic" pitchFamily="2" charset="-78"/>
              </a:rPr>
              <a:t>*  </a:t>
            </a:r>
            <a:r>
              <a:rPr lang="ar-SA" sz="2200" b="1">
                <a:cs typeface="Simplified Arabic" pitchFamily="2" charset="-78"/>
              </a:rPr>
              <a:t>أنَّ عمليَّة القرارات المتعلِّقة بتحمُّل المخاطر تتَّفق مع الأهداف</a:t>
            </a:r>
            <a:r>
              <a:rPr lang="ar-JO" sz="2200" b="1">
                <a:cs typeface="Simplified Arabic" pitchFamily="2" charset="-78"/>
              </a:rPr>
              <a:t> </a:t>
            </a:r>
            <a:r>
              <a:rPr lang="ar-SA" sz="2200" b="1">
                <a:cs typeface="Simplified Arabic" pitchFamily="2" charset="-78"/>
              </a:rPr>
              <a:t>الاستراتيجيَّة للمصرف.</a:t>
            </a:r>
          </a:p>
          <a:p>
            <a:pPr algn="just" rtl="1">
              <a:spcBef>
                <a:spcPct val="15000"/>
              </a:spcBef>
              <a:spcAft>
                <a:spcPct val="15000"/>
              </a:spcAft>
            </a:pPr>
            <a:r>
              <a:rPr lang="ar-SA" sz="2400" b="1">
                <a:cs typeface="Simplified Arabic" pitchFamily="2" charset="-78"/>
              </a:rPr>
              <a:t>       *  أنَّ العائد المتوقَّع يتناسب مع درجة الخطر.</a:t>
            </a:r>
          </a:p>
          <a:p>
            <a:pPr algn="just" rtl="1">
              <a:spcBef>
                <a:spcPct val="15000"/>
              </a:spcBef>
              <a:spcAft>
                <a:spcPct val="15000"/>
              </a:spcAft>
            </a:pPr>
            <a:r>
              <a:rPr lang="ar-SA" sz="2400" b="1">
                <a:cs typeface="Simplified Arabic" pitchFamily="2" charset="-78"/>
              </a:rPr>
              <a:t>       *  أنَّ تخصيص رأس المال والموارد يتناسب مع مستوى المخاطر.</a:t>
            </a:r>
          </a:p>
          <a:p>
            <a:pPr algn="just" rtl="1">
              <a:spcBef>
                <a:spcPct val="15000"/>
              </a:spcBef>
              <a:spcAft>
                <a:spcPct val="15000"/>
              </a:spcAft>
            </a:pPr>
            <a:r>
              <a:rPr lang="ar-SA" sz="2400" b="1">
                <a:cs typeface="Simplified Arabic" pitchFamily="2" charset="-78"/>
              </a:rPr>
              <a:t>       *  أنَّ القرارات المتعلِّقة بتحمُّل المخاطر واضحة وسهلة الفهم.</a:t>
            </a:r>
          </a:p>
          <a:p>
            <a:pPr algn="just" rtl="1">
              <a:spcBef>
                <a:spcPct val="15000"/>
              </a:spcBef>
              <a:spcAft>
                <a:spcPct val="15000"/>
              </a:spcAft>
            </a:pPr>
            <a:r>
              <a:rPr lang="ar-SA" sz="2400" b="1">
                <a:cs typeface="Simplified Arabic" pitchFamily="2" charset="-78"/>
              </a:rPr>
              <a:t>       *  أنَّ حوافز الأداء المطبَّقة فـي المصرف مُنسجمة مـع مستوى</a:t>
            </a:r>
            <a:r>
              <a:rPr lang="ar-JO" sz="2400" b="1">
                <a:cs typeface="Simplified Arabic" pitchFamily="2" charset="-78"/>
              </a:rPr>
              <a:t> </a:t>
            </a:r>
            <a:r>
              <a:rPr lang="ar-SA" sz="2400" b="1">
                <a:cs typeface="Simplified Arabic" pitchFamily="2" charset="-78"/>
              </a:rPr>
              <a:t>المخاطر.</a:t>
            </a:r>
            <a:endParaRPr lang="en-US" sz="2400" b="1">
              <a:cs typeface="Simplified Arabic" pitchFamily="2" charset="-78"/>
            </a:endParaRPr>
          </a:p>
        </p:txBody>
      </p:sp>
      <p:sp>
        <p:nvSpPr>
          <p:cNvPr id="146436" name="Text Box 3"/>
          <p:cNvSpPr txBox="1">
            <a:spLocks noChangeArrowheads="1"/>
          </p:cNvSpPr>
          <p:nvPr/>
        </p:nvSpPr>
        <p:spPr bwMode="auto">
          <a:xfrm>
            <a:off x="495300" y="3200400"/>
            <a:ext cx="8915400" cy="3143250"/>
          </a:xfrm>
          <a:prstGeom prst="rect">
            <a:avLst/>
          </a:prstGeom>
          <a:noFill/>
          <a:ln w="9525">
            <a:noFill/>
            <a:miter lim="800000"/>
            <a:headEnd/>
            <a:tailEnd/>
          </a:ln>
        </p:spPr>
        <p:txBody>
          <a:bodyPr>
            <a:spAutoFit/>
          </a:bodyPr>
          <a:lstStyle/>
          <a:p>
            <a:pPr marL="457200" indent="-457200" algn="r" rtl="1" eaLnBrk="1" hangingPunct="1">
              <a:lnSpc>
                <a:spcPct val="105000"/>
              </a:lnSpc>
              <a:spcBef>
                <a:spcPct val="5000"/>
              </a:spcBef>
              <a:spcAft>
                <a:spcPct val="5000"/>
              </a:spcAft>
              <a:defRPr/>
            </a:pPr>
            <a:r>
              <a:rPr lang="ar-SA" sz="2800" b="1" dirty="0">
                <a:solidFill>
                  <a:srgbClr val="FF3300"/>
                </a:solidFill>
                <a:effectLst>
                  <a:outerShdw blurRad="38100" dist="38100" dir="2700000" algn="tl">
                    <a:srgbClr val="C0C0C0"/>
                  </a:outerShdw>
                </a:effectLst>
                <a:latin typeface="Garamond" pitchFamily="18" charset="0"/>
                <a:cs typeface="Arial" pitchFamily="34" charset="0"/>
              </a:rPr>
              <a:t>أهداف إدارة المخاطر </a:t>
            </a:r>
            <a:r>
              <a:rPr lang="ar-JO" sz="2800" b="1" dirty="0">
                <a:solidFill>
                  <a:srgbClr val="FF3300"/>
                </a:solidFill>
                <a:effectLst>
                  <a:outerShdw blurRad="38100" dist="38100" dir="2700000" algn="tl">
                    <a:srgbClr val="C0C0C0"/>
                  </a:outerShdw>
                </a:effectLst>
                <a:latin typeface="Garamond" pitchFamily="18" charset="0"/>
                <a:cs typeface="Arial" pitchFamily="34" charset="0"/>
              </a:rPr>
              <a:t>بشكل عام :</a:t>
            </a:r>
            <a:endParaRPr lang="ar-SA" sz="2400" b="1" dirty="0">
              <a:solidFill>
                <a:srgbClr val="FF3300"/>
              </a:solidFill>
              <a:effectLst>
                <a:outerShdw blurRad="38100" dist="38100" dir="2700000" algn="tl">
                  <a:srgbClr val="C0C0C0"/>
                </a:outerShdw>
              </a:effectLst>
              <a:latin typeface="Garamond" pitchFamily="18" charset="0"/>
              <a:cs typeface="PT Bold Heading" pitchFamily="2" charset="-78"/>
            </a:endParaRPr>
          </a:p>
          <a:p>
            <a:pPr marL="457200" indent="-457200" algn="r" rtl="1" eaLnBrk="1" hangingPunct="1">
              <a:lnSpc>
                <a:spcPct val="105000"/>
              </a:lnSpc>
              <a:spcBef>
                <a:spcPct val="5000"/>
              </a:spcBef>
              <a:spcAft>
                <a:spcPct val="5000"/>
              </a:spcAft>
              <a:defRPr/>
            </a:pPr>
            <a:endParaRPr lang="ar-SA" sz="600" b="1" dirty="0">
              <a:solidFill>
                <a:srgbClr val="FF3300"/>
              </a:solidFill>
              <a:effectLst>
                <a:outerShdw blurRad="38100" dist="38100" dir="2700000" algn="tl">
                  <a:srgbClr val="C0C0C0"/>
                </a:outerShdw>
              </a:effectLst>
              <a:latin typeface="Garamond" pitchFamily="18" charset="0"/>
              <a:cs typeface="PT Bold Heading" pitchFamily="2" charset="-78"/>
            </a:endParaRPr>
          </a:p>
          <a:p>
            <a:pPr marL="457200" indent="-457200" algn="r" rtl="1" eaLnBrk="1" hangingPunct="1">
              <a:lnSpc>
                <a:spcPct val="105000"/>
              </a:lnSpc>
              <a:spcBef>
                <a:spcPct val="5000"/>
              </a:spcBef>
              <a:spcAft>
                <a:spcPct val="5000"/>
              </a:spcAft>
              <a:defRPr/>
            </a:pPr>
            <a:r>
              <a:rPr lang="ar-SA" sz="2400" b="1" dirty="0">
                <a:latin typeface="Garamond" pitchFamily="18" charset="0"/>
                <a:cs typeface="Simplified Arabic" pitchFamily="2" charset="-78"/>
              </a:rPr>
              <a:t>(1)  التعرُّف على مصدر الخطر.</a:t>
            </a:r>
          </a:p>
          <a:p>
            <a:pPr marL="457200" indent="-457200" algn="r" rtl="1" eaLnBrk="1" hangingPunct="1">
              <a:lnSpc>
                <a:spcPct val="105000"/>
              </a:lnSpc>
              <a:spcBef>
                <a:spcPct val="5000"/>
              </a:spcBef>
              <a:spcAft>
                <a:spcPct val="5000"/>
              </a:spcAft>
              <a:defRPr/>
            </a:pPr>
            <a:r>
              <a:rPr lang="ar-SA" sz="2400" b="1" dirty="0">
                <a:latin typeface="Garamond" pitchFamily="18" charset="0"/>
                <a:cs typeface="Simplified Arabic" pitchFamily="2" charset="-78"/>
              </a:rPr>
              <a:t>(2)  قياس احتماليَّة وقوع الخطر.</a:t>
            </a:r>
          </a:p>
          <a:p>
            <a:pPr marL="457200" indent="-457200" algn="r" rtl="1" eaLnBrk="1" hangingPunct="1">
              <a:lnSpc>
                <a:spcPct val="105000"/>
              </a:lnSpc>
              <a:spcBef>
                <a:spcPct val="5000"/>
              </a:spcBef>
              <a:spcAft>
                <a:spcPct val="5000"/>
              </a:spcAft>
              <a:defRPr/>
            </a:pPr>
            <a:r>
              <a:rPr lang="ar-SA" sz="2400" b="1" dirty="0">
                <a:latin typeface="Garamond" pitchFamily="18" charset="0"/>
                <a:cs typeface="Simplified Arabic" pitchFamily="2" charset="-78"/>
              </a:rPr>
              <a:t>(3)  تحديد التأثير على (الإيرادات، الدخل، الأصول).</a:t>
            </a:r>
          </a:p>
          <a:p>
            <a:pPr marL="457200" indent="-457200" algn="r" rtl="1" eaLnBrk="1" hangingPunct="1">
              <a:lnSpc>
                <a:spcPct val="105000"/>
              </a:lnSpc>
              <a:spcBef>
                <a:spcPct val="5000"/>
              </a:spcBef>
              <a:spcAft>
                <a:spcPct val="5000"/>
              </a:spcAft>
              <a:defRPr/>
            </a:pPr>
            <a:r>
              <a:rPr lang="ar-JO" sz="2400" b="1" dirty="0">
                <a:latin typeface="Garamond" pitchFamily="18" charset="0"/>
                <a:cs typeface="Simplified Arabic" pitchFamily="2" charset="-78"/>
              </a:rPr>
              <a:t>(4)  </a:t>
            </a:r>
            <a:r>
              <a:rPr lang="ar-SA" sz="2400" b="1" dirty="0">
                <a:latin typeface="Garamond" pitchFamily="18" charset="0"/>
                <a:cs typeface="Simplified Arabic" pitchFamily="2" charset="-78"/>
              </a:rPr>
              <a:t>تقييم الأثر المحتمل على أعمال المصرف.</a:t>
            </a:r>
            <a:endParaRPr lang="ar-JO" sz="2400" b="1" dirty="0">
              <a:latin typeface="Garamond" pitchFamily="18" charset="0"/>
              <a:cs typeface="Simplified Arabic" pitchFamily="2" charset="-78"/>
            </a:endParaRPr>
          </a:p>
          <a:p>
            <a:pPr marL="457200" indent="-457200" algn="r" rtl="1" eaLnBrk="1" hangingPunct="1">
              <a:lnSpc>
                <a:spcPct val="105000"/>
              </a:lnSpc>
              <a:spcBef>
                <a:spcPct val="5000"/>
              </a:spcBef>
              <a:spcAft>
                <a:spcPct val="5000"/>
              </a:spcAft>
              <a:defRPr/>
            </a:pPr>
            <a:r>
              <a:rPr lang="ar-JO" sz="2400" b="1" dirty="0">
                <a:latin typeface="Garamond" pitchFamily="18" charset="0"/>
                <a:cs typeface="Simplified Arabic" pitchFamily="2" charset="-78"/>
              </a:rPr>
              <a:t>(5)  </a:t>
            </a:r>
            <a:r>
              <a:rPr lang="ar-SA" sz="2400" b="1" dirty="0">
                <a:latin typeface="Garamond" pitchFamily="18" charset="0"/>
                <a:cs typeface="Simplified Arabic" pitchFamily="2" charset="-78"/>
              </a:rPr>
              <a:t>تخطيط ما يجب القيام به في مجالات الرقابة والسيطرة لتقليل (تحييد)</a:t>
            </a:r>
            <a:r>
              <a:rPr lang="ar-JO" sz="2400" b="1" dirty="0">
                <a:latin typeface="Garamond" pitchFamily="18" charset="0"/>
                <a:cs typeface="Simplified Arabic" pitchFamily="2" charset="-78"/>
              </a:rPr>
              <a:t> </a:t>
            </a:r>
            <a:r>
              <a:rPr lang="ar-SA" sz="2400" b="1" dirty="0">
                <a:latin typeface="Garamond" pitchFamily="18" charset="0"/>
                <a:cs typeface="Simplified Arabic" pitchFamily="2" charset="-78"/>
              </a:rPr>
              <a:t>الأثر، أو إلغاء مصادر الخطر.</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E758A5B1-55D3-4148-A275-5727871CFB0E}" type="slidenum">
              <a:rPr lang="ar-JO" smtClean="0"/>
              <a:pPr/>
              <a:t>39</a:t>
            </a:fld>
            <a:r>
              <a:rPr lang="ar-JO" smtClean="0"/>
              <a:t>  </a:t>
            </a:r>
            <a:r>
              <a:rPr lang="en-US" smtClean="0"/>
              <a:t>)</a:t>
            </a:r>
          </a:p>
        </p:txBody>
      </p:sp>
      <p:sp>
        <p:nvSpPr>
          <p:cNvPr id="43011" name="Rectangle 2"/>
          <p:cNvSpPr>
            <a:spLocks noChangeArrowheads="1"/>
          </p:cNvSpPr>
          <p:nvPr/>
        </p:nvSpPr>
        <p:spPr bwMode="auto">
          <a:xfrm>
            <a:off x="1295400" y="762000"/>
            <a:ext cx="7346950" cy="990600"/>
          </a:xfrm>
          <a:prstGeom prst="rect">
            <a:avLst/>
          </a:prstGeom>
          <a:solidFill>
            <a:schemeClr val="bg2"/>
          </a:solidFill>
          <a:ln w="38100" algn="ctr">
            <a:solidFill>
              <a:schemeClr val="tx1"/>
            </a:solidFill>
            <a:miter lim="800000"/>
            <a:headEnd/>
            <a:tailEnd/>
          </a:ln>
        </p:spPr>
        <p:txBody>
          <a:bodyPr wrap="none" lIns="92075" tIns="46038" rIns="92075" bIns="46038" anchor="ctr"/>
          <a:lstStyle/>
          <a:p>
            <a:pPr algn="ctr" rtl="1" eaLnBrk="1" hangingPunct="1"/>
            <a:r>
              <a:rPr lang="ar-SA" sz="4400">
                <a:latin typeface="Times New Roman" pitchFamily="18" charset="0"/>
                <a:cs typeface="Monotype Koufi" pitchFamily="2" charset="-78"/>
              </a:rPr>
              <a:t>الاجراءات المتبعة للحد من المخاطر</a:t>
            </a:r>
            <a:endParaRPr lang="en-US" sz="4400">
              <a:latin typeface="Times New Roman" pitchFamily="18" charset="0"/>
              <a:cs typeface="Monotype Koufi" pitchFamily="2" charset="-78"/>
            </a:endParaRPr>
          </a:p>
        </p:txBody>
      </p:sp>
      <p:sp>
        <p:nvSpPr>
          <p:cNvPr id="43012" name="AutoShape 3"/>
          <p:cNvSpPr>
            <a:spLocks noChangeArrowheads="1"/>
          </p:cNvSpPr>
          <p:nvPr/>
        </p:nvSpPr>
        <p:spPr bwMode="auto">
          <a:xfrm>
            <a:off x="6264275" y="2133600"/>
            <a:ext cx="2146300" cy="1447800"/>
          </a:xfrm>
          <a:prstGeom prst="roundRect">
            <a:avLst>
              <a:gd name="adj" fmla="val 16667"/>
            </a:avLst>
          </a:prstGeom>
          <a:solidFill>
            <a:srgbClr val="FFCC66"/>
          </a:solidFill>
          <a:ln w="9525" algn="ctr">
            <a:solidFill>
              <a:schemeClr val="tx1"/>
            </a:solidFill>
            <a:round/>
            <a:headEnd/>
            <a:tailEnd/>
          </a:ln>
        </p:spPr>
        <p:txBody>
          <a:bodyPr lIns="92075" tIns="46038" rIns="92075" bIns="46038" anchor="ctr"/>
          <a:lstStyle/>
          <a:p>
            <a:pPr algn="ctr" rtl="1" eaLnBrk="1" hangingPunct="1"/>
            <a:r>
              <a:rPr lang="ar-SA" sz="2400" b="1">
                <a:latin typeface="Times New Roman" pitchFamily="18" charset="0"/>
              </a:rPr>
              <a:t>الرقابة </a:t>
            </a:r>
          </a:p>
          <a:p>
            <a:pPr algn="ctr" rtl="1" eaLnBrk="1" hangingPunct="1"/>
            <a:r>
              <a:rPr lang="en-US" sz="2100" b="1">
                <a:latin typeface="Monotype Corsiva" pitchFamily="66" charset="0"/>
              </a:rPr>
              <a:t>Control</a:t>
            </a:r>
          </a:p>
        </p:txBody>
      </p:sp>
      <p:sp>
        <p:nvSpPr>
          <p:cNvPr id="43013" name="AutoShape 4"/>
          <p:cNvSpPr>
            <a:spLocks noChangeArrowheads="1"/>
          </p:cNvSpPr>
          <p:nvPr/>
        </p:nvSpPr>
        <p:spPr bwMode="auto">
          <a:xfrm>
            <a:off x="3932238" y="2133600"/>
            <a:ext cx="2146300" cy="1447800"/>
          </a:xfrm>
          <a:prstGeom prst="roundRect">
            <a:avLst>
              <a:gd name="adj" fmla="val 16667"/>
            </a:avLst>
          </a:prstGeom>
          <a:solidFill>
            <a:srgbClr val="FFCC66"/>
          </a:solidFill>
          <a:ln w="9525" algn="ctr">
            <a:solidFill>
              <a:schemeClr val="tx1"/>
            </a:solidFill>
            <a:round/>
            <a:headEnd/>
            <a:tailEnd/>
          </a:ln>
        </p:spPr>
        <p:txBody>
          <a:bodyPr lIns="92075" tIns="46038" rIns="92075" bIns="46038" anchor="ctr"/>
          <a:lstStyle/>
          <a:p>
            <a:pPr algn="ctr" rtl="1" eaLnBrk="1" hangingPunct="1"/>
            <a:r>
              <a:rPr lang="ar-SA" sz="2400" b="1">
                <a:latin typeface="Times New Roman" pitchFamily="18" charset="0"/>
              </a:rPr>
              <a:t>التنويع </a:t>
            </a:r>
          </a:p>
          <a:p>
            <a:pPr algn="ctr" rtl="1" eaLnBrk="1" hangingPunct="1"/>
            <a:r>
              <a:rPr lang="en-US" sz="2100" b="1">
                <a:latin typeface="Monotype Corsiva" pitchFamily="66" charset="0"/>
              </a:rPr>
              <a:t>Diversification</a:t>
            </a:r>
          </a:p>
        </p:txBody>
      </p:sp>
      <p:sp>
        <p:nvSpPr>
          <p:cNvPr id="43014" name="AutoShape 5"/>
          <p:cNvSpPr>
            <a:spLocks noChangeArrowheads="1"/>
          </p:cNvSpPr>
          <p:nvPr/>
        </p:nvSpPr>
        <p:spPr bwMode="auto">
          <a:xfrm>
            <a:off x="1600200" y="2133600"/>
            <a:ext cx="2146300" cy="1447800"/>
          </a:xfrm>
          <a:prstGeom prst="roundRect">
            <a:avLst>
              <a:gd name="adj" fmla="val 16667"/>
            </a:avLst>
          </a:prstGeom>
          <a:solidFill>
            <a:srgbClr val="FFCC66"/>
          </a:solidFill>
          <a:ln w="9525" algn="ctr">
            <a:solidFill>
              <a:schemeClr val="tx1"/>
            </a:solidFill>
            <a:round/>
            <a:headEnd/>
            <a:tailEnd/>
          </a:ln>
        </p:spPr>
        <p:txBody>
          <a:bodyPr lIns="92075" tIns="46038" rIns="92075" bIns="46038" anchor="ctr"/>
          <a:lstStyle/>
          <a:p>
            <a:pPr algn="ctr" rtl="1" eaLnBrk="1" hangingPunct="1"/>
            <a:r>
              <a:rPr lang="ar-SA" sz="2400" b="1">
                <a:latin typeface="Times New Roman" pitchFamily="18" charset="0"/>
              </a:rPr>
              <a:t>المشاركة </a:t>
            </a:r>
          </a:p>
          <a:p>
            <a:pPr algn="ctr" rtl="1" eaLnBrk="1" hangingPunct="1"/>
            <a:r>
              <a:rPr lang="en-US" sz="2100" b="1">
                <a:latin typeface="Monotype Corsiva" pitchFamily="66" charset="0"/>
              </a:rPr>
              <a:t>Share</a:t>
            </a:r>
          </a:p>
        </p:txBody>
      </p:sp>
      <p:sp>
        <p:nvSpPr>
          <p:cNvPr id="43015" name="Rectangle 6"/>
          <p:cNvSpPr>
            <a:spLocks noChangeArrowheads="1"/>
          </p:cNvSpPr>
          <p:nvPr/>
        </p:nvSpPr>
        <p:spPr bwMode="auto">
          <a:xfrm>
            <a:off x="6264275" y="3962400"/>
            <a:ext cx="2146300" cy="2743200"/>
          </a:xfrm>
          <a:prstGeom prst="rect">
            <a:avLst/>
          </a:prstGeom>
          <a:noFill/>
          <a:ln w="38100">
            <a:solidFill>
              <a:schemeClr val="tx1"/>
            </a:solidFill>
            <a:miter lim="800000"/>
            <a:headEnd/>
            <a:tailEnd/>
          </a:ln>
        </p:spPr>
        <p:txBody>
          <a:bodyPr lIns="92075" tIns="46038" rIns="92075" bIns="46038" anchor="ctr"/>
          <a:lstStyle/>
          <a:p>
            <a:pPr algn="ctr" rtl="1" eaLnBrk="1" hangingPunct="1"/>
            <a:r>
              <a:rPr lang="ar-SA" sz="2400" b="1">
                <a:latin typeface="Times New Roman" pitchFamily="18" charset="0"/>
              </a:rPr>
              <a:t>وضع اجراءات رقابية تضمن عدم وقوع المخاطر أو تقليلها إلى أدنى حد ممكن</a:t>
            </a:r>
            <a:endParaRPr lang="en-US" sz="2400" b="1">
              <a:latin typeface="Times New Roman" pitchFamily="18" charset="0"/>
            </a:endParaRPr>
          </a:p>
        </p:txBody>
      </p:sp>
      <p:sp>
        <p:nvSpPr>
          <p:cNvPr id="43016" name="Rectangle 7"/>
          <p:cNvSpPr>
            <a:spLocks noChangeArrowheads="1"/>
          </p:cNvSpPr>
          <p:nvPr/>
        </p:nvSpPr>
        <p:spPr bwMode="auto">
          <a:xfrm>
            <a:off x="3932238" y="3962400"/>
            <a:ext cx="2146300" cy="2743200"/>
          </a:xfrm>
          <a:prstGeom prst="rect">
            <a:avLst/>
          </a:prstGeom>
          <a:noFill/>
          <a:ln w="38100">
            <a:solidFill>
              <a:schemeClr val="tx1"/>
            </a:solidFill>
            <a:miter lim="800000"/>
            <a:headEnd/>
            <a:tailEnd/>
          </a:ln>
        </p:spPr>
        <p:txBody>
          <a:bodyPr lIns="92075" tIns="46038" rIns="92075" bIns="46038" anchor="ctr"/>
          <a:lstStyle/>
          <a:p>
            <a:pPr algn="ctr" rtl="1" eaLnBrk="1" hangingPunct="1"/>
            <a:r>
              <a:rPr lang="ar-SA" sz="2400" b="1">
                <a:latin typeface="Times New Roman" pitchFamily="18" charset="0"/>
              </a:rPr>
              <a:t>تنويع مصادر التمويل والاستثمارات والعمليات لتقليل المخاطر</a:t>
            </a:r>
            <a:endParaRPr lang="en-US" sz="2400" b="1">
              <a:latin typeface="Times New Roman" pitchFamily="18" charset="0"/>
            </a:endParaRPr>
          </a:p>
        </p:txBody>
      </p:sp>
      <p:sp>
        <p:nvSpPr>
          <p:cNvPr id="43017" name="Rectangle 8"/>
          <p:cNvSpPr>
            <a:spLocks noChangeArrowheads="1"/>
          </p:cNvSpPr>
          <p:nvPr/>
        </p:nvSpPr>
        <p:spPr bwMode="auto">
          <a:xfrm>
            <a:off x="1600200" y="3962400"/>
            <a:ext cx="2146300" cy="2743200"/>
          </a:xfrm>
          <a:prstGeom prst="rect">
            <a:avLst/>
          </a:prstGeom>
          <a:noFill/>
          <a:ln w="38100">
            <a:solidFill>
              <a:schemeClr val="tx1"/>
            </a:solidFill>
            <a:miter lim="800000"/>
            <a:headEnd/>
            <a:tailEnd/>
          </a:ln>
        </p:spPr>
        <p:txBody>
          <a:bodyPr lIns="92075" tIns="46038" rIns="92075" bIns="46038" anchor="ctr"/>
          <a:lstStyle/>
          <a:p>
            <a:pPr algn="ctr" rtl="1" eaLnBrk="1" hangingPunct="1"/>
            <a:r>
              <a:rPr lang="ar-SA" sz="2400" b="1">
                <a:latin typeface="Times New Roman" pitchFamily="18" charset="0"/>
              </a:rPr>
              <a:t>مشاركة أطراف أخرى في تحمل هذه المخاطر مثل التأمين، والكفالات ... الخ</a:t>
            </a:r>
            <a:endParaRPr lang="en-US" sz="2400" b="1">
              <a:latin typeface="Times New Roman" pitchFamily="18" charset="0"/>
            </a:endParaRPr>
          </a:p>
        </p:txBody>
      </p:sp>
      <p:grpSp>
        <p:nvGrpSpPr>
          <p:cNvPr id="43018" name="Group 9"/>
          <p:cNvGrpSpPr>
            <a:grpSpLocks/>
          </p:cNvGrpSpPr>
          <p:nvPr/>
        </p:nvGrpSpPr>
        <p:grpSpPr bwMode="auto">
          <a:xfrm>
            <a:off x="2714625" y="1752600"/>
            <a:ext cx="4622800" cy="381000"/>
            <a:chOff x="864" y="912"/>
            <a:chExt cx="2688" cy="240"/>
          </a:xfrm>
        </p:grpSpPr>
        <p:sp>
          <p:nvSpPr>
            <p:cNvPr id="43022" name="Line 10"/>
            <p:cNvSpPr>
              <a:spLocks noChangeShapeType="1"/>
            </p:cNvSpPr>
            <p:nvPr/>
          </p:nvSpPr>
          <p:spPr bwMode="auto">
            <a:xfrm flipH="1">
              <a:off x="864" y="1056"/>
              <a:ext cx="2688" cy="0"/>
            </a:xfrm>
            <a:prstGeom prst="line">
              <a:avLst/>
            </a:prstGeom>
            <a:noFill/>
            <a:ln w="38100">
              <a:solidFill>
                <a:schemeClr val="tx1"/>
              </a:solidFill>
              <a:round/>
              <a:headEnd/>
              <a:tailEnd/>
            </a:ln>
          </p:spPr>
          <p:txBody>
            <a:bodyPr lIns="92075" tIns="46038" rIns="92075" bIns="46038" anchor="ctr"/>
            <a:lstStyle/>
            <a:p>
              <a:endParaRPr lang="ar-SA"/>
            </a:p>
          </p:txBody>
        </p:sp>
        <p:sp>
          <p:nvSpPr>
            <p:cNvPr id="43023" name="Line 11"/>
            <p:cNvSpPr>
              <a:spLocks noChangeShapeType="1"/>
            </p:cNvSpPr>
            <p:nvPr/>
          </p:nvSpPr>
          <p:spPr bwMode="auto">
            <a:xfrm>
              <a:off x="2208" y="912"/>
              <a:ext cx="0" cy="240"/>
            </a:xfrm>
            <a:prstGeom prst="line">
              <a:avLst/>
            </a:prstGeom>
            <a:noFill/>
            <a:ln w="38100">
              <a:solidFill>
                <a:schemeClr val="tx1"/>
              </a:solidFill>
              <a:round/>
              <a:headEnd/>
              <a:tailEnd/>
            </a:ln>
          </p:spPr>
          <p:txBody>
            <a:bodyPr lIns="92075" tIns="46038" rIns="92075" bIns="46038" anchor="ctr"/>
            <a:lstStyle/>
            <a:p>
              <a:endParaRPr lang="ar-SA"/>
            </a:p>
          </p:txBody>
        </p:sp>
        <p:sp>
          <p:nvSpPr>
            <p:cNvPr id="43024" name="Line 12"/>
            <p:cNvSpPr>
              <a:spLocks noChangeShapeType="1"/>
            </p:cNvSpPr>
            <p:nvPr/>
          </p:nvSpPr>
          <p:spPr bwMode="auto">
            <a:xfrm>
              <a:off x="864" y="1056"/>
              <a:ext cx="0" cy="96"/>
            </a:xfrm>
            <a:prstGeom prst="line">
              <a:avLst/>
            </a:prstGeom>
            <a:noFill/>
            <a:ln w="38100">
              <a:solidFill>
                <a:schemeClr val="tx1"/>
              </a:solidFill>
              <a:round/>
              <a:headEnd/>
              <a:tailEnd/>
            </a:ln>
          </p:spPr>
          <p:txBody>
            <a:bodyPr lIns="92075" tIns="46038" rIns="92075" bIns="46038" anchor="ctr"/>
            <a:lstStyle/>
            <a:p>
              <a:endParaRPr lang="ar-SA"/>
            </a:p>
          </p:txBody>
        </p:sp>
        <p:sp>
          <p:nvSpPr>
            <p:cNvPr id="43025" name="Line 13"/>
            <p:cNvSpPr>
              <a:spLocks noChangeShapeType="1"/>
            </p:cNvSpPr>
            <p:nvPr/>
          </p:nvSpPr>
          <p:spPr bwMode="auto">
            <a:xfrm>
              <a:off x="3552" y="1056"/>
              <a:ext cx="0" cy="96"/>
            </a:xfrm>
            <a:prstGeom prst="line">
              <a:avLst/>
            </a:prstGeom>
            <a:noFill/>
            <a:ln w="38100">
              <a:solidFill>
                <a:schemeClr val="tx1"/>
              </a:solidFill>
              <a:round/>
              <a:headEnd/>
              <a:tailEnd/>
            </a:ln>
          </p:spPr>
          <p:txBody>
            <a:bodyPr lIns="92075" tIns="46038" rIns="92075" bIns="46038" anchor="ctr"/>
            <a:lstStyle/>
            <a:p>
              <a:endParaRPr lang="ar-SA"/>
            </a:p>
          </p:txBody>
        </p:sp>
      </p:grpSp>
      <p:sp>
        <p:nvSpPr>
          <p:cNvPr id="43019" name="Line 14"/>
          <p:cNvSpPr>
            <a:spLocks noChangeShapeType="1"/>
          </p:cNvSpPr>
          <p:nvPr/>
        </p:nvSpPr>
        <p:spPr bwMode="auto">
          <a:xfrm>
            <a:off x="7337425" y="3581400"/>
            <a:ext cx="0" cy="381000"/>
          </a:xfrm>
          <a:prstGeom prst="line">
            <a:avLst/>
          </a:prstGeom>
          <a:noFill/>
          <a:ln w="38100">
            <a:solidFill>
              <a:schemeClr val="tx1"/>
            </a:solidFill>
            <a:round/>
            <a:headEnd/>
            <a:tailEnd type="triangle" w="med" len="med"/>
          </a:ln>
        </p:spPr>
        <p:txBody>
          <a:bodyPr lIns="92075" tIns="46038" rIns="92075" bIns="46038" anchor="ctr"/>
          <a:lstStyle/>
          <a:p>
            <a:endParaRPr lang="ar-SA"/>
          </a:p>
        </p:txBody>
      </p:sp>
      <p:sp>
        <p:nvSpPr>
          <p:cNvPr id="43020" name="Line 15"/>
          <p:cNvSpPr>
            <a:spLocks noChangeShapeType="1"/>
          </p:cNvSpPr>
          <p:nvPr/>
        </p:nvSpPr>
        <p:spPr bwMode="auto">
          <a:xfrm>
            <a:off x="5026025" y="3581400"/>
            <a:ext cx="0" cy="381000"/>
          </a:xfrm>
          <a:prstGeom prst="line">
            <a:avLst/>
          </a:prstGeom>
          <a:noFill/>
          <a:ln w="38100">
            <a:solidFill>
              <a:schemeClr val="tx1"/>
            </a:solidFill>
            <a:round/>
            <a:headEnd/>
            <a:tailEnd type="triangle" w="med" len="med"/>
          </a:ln>
        </p:spPr>
        <p:txBody>
          <a:bodyPr lIns="92075" tIns="46038" rIns="92075" bIns="46038" anchor="ctr"/>
          <a:lstStyle/>
          <a:p>
            <a:endParaRPr lang="ar-SA"/>
          </a:p>
        </p:txBody>
      </p:sp>
      <p:sp>
        <p:nvSpPr>
          <p:cNvPr id="43021" name="Line 16"/>
          <p:cNvSpPr>
            <a:spLocks noChangeShapeType="1"/>
          </p:cNvSpPr>
          <p:nvPr/>
        </p:nvSpPr>
        <p:spPr bwMode="auto">
          <a:xfrm>
            <a:off x="2632075" y="3581400"/>
            <a:ext cx="0" cy="381000"/>
          </a:xfrm>
          <a:prstGeom prst="line">
            <a:avLst/>
          </a:prstGeom>
          <a:noFill/>
          <a:ln w="38100">
            <a:solidFill>
              <a:schemeClr val="tx1"/>
            </a:solidFill>
            <a:round/>
            <a:headEnd/>
            <a:tailEnd type="triangle" w="med" len="med"/>
          </a:ln>
        </p:spPr>
        <p:txBody>
          <a:bodyPr lIns="92075" tIns="46038" rIns="92075" bIns="46038" anchor="ctr"/>
          <a:lstStyle/>
          <a:p>
            <a:endParaRPr lang="ar-SA"/>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371600" y="2057400"/>
            <a:ext cx="1905000" cy="533400"/>
          </a:xfrm>
          <a:prstGeom prst="roundRect">
            <a:avLst/>
          </a:prstGeom>
          <a:ln/>
        </p:spPr>
        <p:style>
          <a:lnRef idx="0">
            <a:schemeClr val="accent3"/>
          </a:lnRef>
          <a:fillRef idx="3">
            <a:schemeClr val="accent3"/>
          </a:fillRef>
          <a:effectRef idx="3">
            <a:schemeClr val="accent3"/>
          </a:effectRef>
          <a:fontRef idx="minor">
            <a:schemeClr val="lt1"/>
          </a:fontRef>
        </p:style>
        <p:txBody>
          <a:bodyPr rtlCol="1" anchor="ctr"/>
          <a:lstStyle/>
          <a:p>
            <a:pPr algn="ctr">
              <a:defRPr/>
            </a:pPr>
            <a:endParaRPr lang="ar-JO"/>
          </a:p>
        </p:txBody>
      </p:sp>
      <p:sp>
        <p:nvSpPr>
          <p:cNvPr id="7" name="Rectangle 6"/>
          <p:cNvSpPr/>
          <p:nvPr/>
        </p:nvSpPr>
        <p:spPr>
          <a:xfrm>
            <a:off x="1295400" y="2057400"/>
            <a:ext cx="1981200" cy="533400"/>
          </a:xfrm>
          <a:prstGeom prst="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defRPr/>
            </a:pPr>
            <a:endParaRPr lang="ar-JO"/>
          </a:p>
        </p:txBody>
      </p:sp>
      <p:sp>
        <p:nvSpPr>
          <p:cNvPr id="6" name="Rounded Rectangle 5"/>
          <p:cNvSpPr/>
          <p:nvPr/>
        </p:nvSpPr>
        <p:spPr>
          <a:xfrm>
            <a:off x="1295400" y="2057400"/>
            <a:ext cx="1981200" cy="533400"/>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defRPr/>
            </a:pPr>
            <a:endParaRPr lang="ar-JO"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Rectangle 4"/>
          <p:cNvSpPr/>
          <p:nvPr/>
        </p:nvSpPr>
        <p:spPr>
          <a:xfrm>
            <a:off x="6172200" y="3124200"/>
            <a:ext cx="1600200" cy="4572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endParaRPr lang="ar-JO"/>
          </a:p>
        </p:txBody>
      </p:sp>
      <p:sp>
        <p:nvSpPr>
          <p:cNvPr id="4" name="Rectangle 3"/>
          <p:cNvSpPr/>
          <p:nvPr/>
        </p:nvSpPr>
        <p:spPr>
          <a:xfrm>
            <a:off x="1371600" y="2057400"/>
            <a:ext cx="1905000" cy="457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defRPr/>
            </a:pPr>
            <a:endParaRPr lang="ar-JO"/>
          </a:p>
        </p:txBody>
      </p:sp>
      <p:sp>
        <p:nvSpPr>
          <p:cNvPr id="7179"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900BCC0E-38D0-4667-9299-A0500D6A47B1}" type="slidenum">
              <a:rPr lang="ar-JO" smtClean="0"/>
              <a:pPr/>
              <a:t>4</a:t>
            </a:fld>
            <a:r>
              <a:rPr lang="ar-JO" smtClean="0"/>
              <a:t>  </a:t>
            </a:r>
            <a:r>
              <a:rPr lang="en-US" smtClean="0"/>
              <a:t>)</a:t>
            </a:r>
          </a:p>
        </p:txBody>
      </p:sp>
      <p:sp>
        <p:nvSpPr>
          <p:cNvPr id="7171" name="Text Box 3"/>
          <p:cNvSpPr txBox="1">
            <a:spLocks noChangeArrowheads="1"/>
          </p:cNvSpPr>
          <p:nvPr/>
        </p:nvSpPr>
        <p:spPr bwMode="auto">
          <a:xfrm>
            <a:off x="660400" y="914400"/>
            <a:ext cx="8832850" cy="5584825"/>
          </a:xfrm>
          <a:prstGeom prst="rect">
            <a:avLst/>
          </a:prstGeom>
          <a:ln>
            <a:solidFill>
              <a:schemeClr val="bg1"/>
            </a:solidFill>
            <a:headEnd/>
            <a:tailEnd/>
          </a:ln>
        </p:spPr>
        <p:style>
          <a:lnRef idx="2">
            <a:schemeClr val="accent3"/>
          </a:lnRef>
          <a:fillRef idx="1">
            <a:schemeClr val="lt1"/>
          </a:fillRef>
          <a:effectRef idx="0">
            <a:schemeClr val="accent3"/>
          </a:effectRef>
          <a:fontRef idx="minor">
            <a:schemeClr val="dk1"/>
          </a:fontRef>
        </p:style>
        <p:txBody>
          <a:bodyPr>
            <a:spAutoFit/>
          </a:bodyPr>
          <a:lstStyle/>
          <a:p>
            <a:pPr marL="688975" indent="-688975" algn="just" rtl="1" eaLnBrk="1" hangingPunct="1">
              <a:tabLst>
                <a:tab pos="688975" algn="l"/>
              </a:tabLst>
              <a:defRPr/>
            </a:pPr>
            <a:r>
              <a:rPr lang="ar-JO" sz="3600" b="1" dirty="0">
                <a:latin typeface="Garamond" pitchFamily="18" charset="0"/>
                <a:cs typeface="Simplified Arabic" pitchFamily="2" charset="-78"/>
              </a:rPr>
              <a:t>02</a:t>
            </a:r>
            <a:r>
              <a:rPr lang="ar-SA" sz="3600" b="1" dirty="0">
                <a:latin typeface="Garamond" pitchFamily="18" charset="0"/>
                <a:cs typeface="Simplified Arabic" pitchFamily="2" charset="-78"/>
              </a:rPr>
              <a:t>عرَّف</a:t>
            </a:r>
            <a:r>
              <a:rPr lang="ar-JO" sz="3600" b="1" dirty="0">
                <a:latin typeface="Garamond" pitchFamily="18" charset="0"/>
                <a:cs typeface="Simplified Arabic" pitchFamily="2" charset="-78"/>
              </a:rPr>
              <a:t>ت لجنة التنظيم المصرفي المُنبثقة عن هيئة قطاع المصارف في الولايات المتَّحدة الأمريكيَّة المخاطر بأنَّها: ”</a:t>
            </a:r>
            <a:r>
              <a:rPr lang="ar-JO" sz="3600" b="1" dirty="0" err="1">
                <a:latin typeface="Garamond" pitchFamily="18" charset="0"/>
                <a:cs typeface="Simplified Arabic" pitchFamily="2" charset="-78"/>
              </a:rPr>
              <a:t>إحتمال</a:t>
            </a:r>
            <a:r>
              <a:rPr lang="ar-JO" sz="3600" b="1" dirty="0">
                <a:latin typeface="Garamond" pitchFamily="18" charset="0"/>
                <a:cs typeface="Simplified Arabic" pitchFamily="2" charset="-78"/>
              </a:rPr>
              <a:t> حصول الخسارة إمَّا بشكل مباشر من خلال خسائر في نتائج الأعمال أو في رأس المال ، أو بشكل غير مباشر من خلال وجود قيود تُحِد من قدرة المصرف على تحقيق أهدافه وغاياته ، حيث أنَّ مثل هذه القيود تؤدِّي إلى إضعاف قُدرة المصرف على </a:t>
            </a:r>
            <a:r>
              <a:rPr lang="ar-JO" sz="3600" b="1" dirty="0" err="1">
                <a:latin typeface="Garamond" pitchFamily="18" charset="0"/>
                <a:cs typeface="Simplified Arabic" pitchFamily="2" charset="-78"/>
              </a:rPr>
              <a:t>الإستمرار</a:t>
            </a:r>
            <a:r>
              <a:rPr lang="ar-JO" sz="3600" b="1" dirty="0">
                <a:latin typeface="Garamond" pitchFamily="18" charset="0"/>
                <a:cs typeface="Simplified Arabic" pitchFamily="2" charset="-78"/>
              </a:rPr>
              <a:t> في تقديم أعماله وممارسة نشاطاته من جهة ، وتُحِد من قُدرته على استغلال الفرص المتاحة في بيئة العمل المصرفي من جهة أُخرى“ </a:t>
            </a:r>
            <a:r>
              <a:rPr lang="ar-SA" sz="3600" b="1" dirty="0">
                <a:latin typeface="Garamond" pitchFamily="18" charset="0"/>
                <a:cs typeface="Simplified Arabic" pitchFamily="2" charset="-78"/>
              </a:rPr>
              <a:t>.</a:t>
            </a:r>
            <a:endParaRPr lang="en-US" sz="3600" dirty="0">
              <a:latin typeface="Garamond" pitchFamily="18"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6A8B2F76-ADC4-40BE-9190-AFA93212B739}" type="slidenum">
              <a:rPr lang="ar-JO" smtClean="0"/>
              <a:pPr/>
              <a:t>40</a:t>
            </a:fld>
            <a:r>
              <a:rPr lang="ar-JO" smtClean="0"/>
              <a:t>  </a:t>
            </a:r>
            <a:r>
              <a:rPr lang="en-US" smtClean="0"/>
              <a:t>)</a:t>
            </a:r>
          </a:p>
        </p:txBody>
      </p:sp>
      <p:sp>
        <p:nvSpPr>
          <p:cNvPr id="44035" name="Rectangle 2"/>
          <p:cNvSpPr>
            <a:spLocks noChangeArrowheads="1"/>
          </p:cNvSpPr>
          <p:nvPr/>
        </p:nvSpPr>
        <p:spPr bwMode="auto">
          <a:xfrm>
            <a:off x="1295400" y="457200"/>
            <a:ext cx="7346950" cy="990600"/>
          </a:xfrm>
          <a:prstGeom prst="rect">
            <a:avLst/>
          </a:prstGeom>
          <a:solidFill>
            <a:schemeClr val="bg2"/>
          </a:solidFill>
          <a:ln w="38100" algn="ctr">
            <a:solidFill>
              <a:schemeClr val="tx1"/>
            </a:solidFill>
            <a:miter lim="800000"/>
            <a:headEnd/>
            <a:tailEnd/>
          </a:ln>
        </p:spPr>
        <p:txBody>
          <a:bodyPr wrap="none" lIns="92075" tIns="46038" rIns="92075" bIns="46038" anchor="ctr"/>
          <a:lstStyle/>
          <a:p>
            <a:pPr algn="ctr" rtl="1" eaLnBrk="1" hangingPunct="1"/>
            <a:r>
              <a:rPr lang="ar-SA" sz="4400">
                <a:latin typeface="Times New Roman" pitchFamily="18" charset="0"/>
                <a:cs typeface="Monotype Koufi" pitchFamily="2" charset="-78"/>
              </a:rPr>
              <a:t>الاجراءات المتبعة للحد من المخاطر</a:t>
            </a:r>
            <a:endParaRPr lang="en-US" sz="4400">
              <a:latin typeface="Times New Roman" pitchFamily="18" charset="0"/>
              <a:cs typeface="Monotype Koufi" pitchFamily="2" charset="-78"/>
            </a:endParaRPr>
          </a:p>
        </p:txBody>
      </p:sp>
      <p:sp>
        <p:nvSpPr>
          <p:cNvPr id="44036" name="AutoShape 3"/>
          <p:cNvSpPr>
            <a:spLocks noChangeArrowheads="1"/>
          </p:cNvSpPr>
          <p:nvPr/>
        </p:nvSpPr>
        <p:spPr bwMode="auto">
          <a:xfrm>
            <a:off x="6273800" y="1828800"/>
            <a:ext cx="2146300" cy="1447800"/>
          </a:xfrm>
          <a:prstGeom prst="roundRect">
            <a:avLst>
              <a:gd name="adj" fmla="val 16667"/>
            </a:avLst>
          </a:prstGeom>
          <a:solidFill>
            <a:srgbClr val="FFCC66"/>
          </a:solidFill>
          <a:ln w="9525" algn="ctr">
            <a:solidFill>
              <a:schemeClr val="tx1"/>
            </a:solidFill>
            <a:round/>
            <a:headEnd/>
            <a:tailEnd/>
          </a:ln>
        </p:spPr>
        <p:txBody>
          <a:bodyPr lIns="92075" tIns="46038" rIns="92075" bIns="46038" anchor="ctr"/>
          <a:lstStyle/>
          <a:p>
            <a:pPr algn="ctr" rtl="1" eaLnBrk="1" hangingPunct="1"/>
            <a:r>
              <a:rPr lang="ar-SA" sz="2400" b="1">
                <a:latin typeface="Times New Roman" pitchFamily="18" charset="0"/>
              </a:rPr>
              <a:t>النقل</a:t>
            </a:r>
          </a:p>
          <a:p>
            <a:pPr algn="ctr" rtl="1" eaLnBrk="1" hangingPunct="1"/>
            <a:r>
              <a:rPr lang="en-US" sz="2100" b="1">
                <a:latin typeface="Monotype Corsiva" pitchFamily="66" charset="0"/>
              </a:rPr>
              <a:t>Transfer</a:t>
            </a:r>
          </a:p>
        </p:txBody>
      </p:sp>
      <p:sp>
        <p:nvSpPr>
          <p:cNvPr id="44037" name="AutoShape 4"/>
          <p:cNvSpPr>
            <a:spLocks noChangeArrowheads="1"/>
          </p:cNvSpPr>
          <p:nvPr/>
        </p:nvSpPr>
        <p:spPr bwMode="auto">
          <a:xfrm>
            <a:off x="3941763" y="1828800"/>
            <a:ext cx="2146300" cy="1447800"/>
          </a:xfrm>
          <a:prstGeom prst="roundRect">
            <a:avLst>
              <a:gd name="adj" fmla="val 16667"/>
            </a:avLst>
          </a:prstGeom>
          <a:solidFill>
            <a:srgbClr val="FFCC66"/>
          </a:solidFill>
          <a:ln w="9525" algn="ctr">
            <a:solidFill>
              <a:schemeClr val="tx1"/>
            </a:solidFill>
            <a:round/>
            <a:headEnd/>
            <a:tailEnd/>
          </a:ln>
        </p:spPr>
        <p:txBody>
          <a:bodyPr lIns="92075" tIns="46038" rIns="92075" bIns="46038" anchor="ctr"/>
          <a:lstStyle/>
          <a:p>
            <a:pPr algn="ctr" rtl="1" eaLnBrk="1" hangingPunct="1"/>
            <a:r>
              <a:rPr lang="ar-SA" sz="2400" b="1">
                <a:latin typeface="Times New Roman" pitchFamily="18" charset="0"/>
              </a:rPr>
              <a:t>قبول الخطر</a:t>
            </a:r>
          </a:p>
          <a:p>
            <a:pPr algn="ctr" rtl="1" eaLnBrk="1" hangingPunct="1"/>
            <a:r>
              <a:rPr lang="en-US" sz="2100" b="1">
                <a:latin typeface="Monotype Corsiva" pitchFamily="66" charset="0"/>
              </a:rPr>
              <a:t>Accept</a:t>
            </a:r>
          </a:p>
        </p:txBody>
      </p:sp>
      <p:sp>
        <p:nvSpPr>
          <p:cNvPr id="44038" name="AutoShape 5"/>
          <p:cNvSpPr>
            <a:spLocks noChangeArrowheads="1"/>
          </p:cNvSpPr>
          <p:nvPr/>
        </p:nvSpPr>
        <p:spPr bwMode="auto">
          <a:xfrm>
            <a:off x="1609725" y="1828800"/>
            <a:ext cx="2146300" cy="1447800"/>
          </a:xfrm>
          <a:prstGeom prst="roundRect">
            <a:avLst>
              <a:gd name="adj" fmla="val 16667"/>
            </a:avLst>
          </a:prstGeom>
          <a:solidFill>
            <a:srgbClr val="FFCC66"/>
          </a:solidFill>
          <a:ln w="9525" algn="ctr">
            <a:solidFill>
              <a:schemeClr val="tx1"/>
            </a:solidFill>
            <a:round/>
            <a:headEnd/>
            <a:tailEnd/>
          </a:ln>
        </p:spPr>
        <p:txBody>
          <a:bodyPr lIns="92075" tIns="46038" rIns="92075" bIns="46038" anchor="ctr"/>
          <a:lstStyle/>
          <a:p>
            <a:pPr algn="ctr" rtl="1" eaLnBrk="1" hangingPunct="1"/>
            <a:r>
              <a:rPr lang="ar-SA" sz="2400" b="1">
                <a:latin typeface="Times New Roman" pitchFamily="18" charset="0"/>
              </a:rPr>
              <a:t>تجنب المخاطر</a:t>
            </a:r>
          </a:p>
          <a:p>
            <a:pPr algn="ctr" rtl="1" eaLnBrk="1" hangingPunct="1"/>
            <a:r>
              <a:rPr lang="en-US" sz="2100" b="1">
                <a:latin typeface="Monotype Corsiva" pitchFamily="66" charset="0"/>
              </a:rPr>
              <a:t>Avoid</a:t>
            </a:r>
          </a:p>
        </p:txBody>
      </p:sp>
      <p:sp>
        <p:nvSpPr>
          <p:cNvPr id="44039" name="Rectangle 6"/>
          <p:cNvSpPr>
            <a:spLocks noChangeArrowheads="1"/>
          </p:cNvSpPr>
          <p:nvPr/>
        </p:nvSpPr>
        <p:spPr bwMode="auto">
          <a:xfrm>
            <a:off x="6273800" y="3657600"/>
            <a:ext cx="2146300" cy="2743200"/>
          </a:xfrm>
          <a:prstGeom prst="rect">
            <a:avLst/>
          </a:prstGeom>
          <a:noFill/>
          <a:ln w="38100">
            <a:solidFill>
              <a:schemeClr val="tx1"/>
            </a:solidFill>
            <a:miter lim="800000"/>
            <a:headEnd/>
            <a:tailEnd/>
          </a:ln>
        </p:spPr>
        <p:txBody>
          <a:bodyPr lIns="92075" tIns="46038" rIns="92075" bIns="46038" anchor="ctr"/>
          <a:lstStyle/>
          <a:p>
            <a:pPr algn="ctr" rtl="1" eaLnBrk="1" hangingPunct="1"/>
            <a:r>
              <a:rPr lang="ar-SA" sz="2400" b="1">
                <a:latin typeface="Times New Roman" pitchFamily="18" charset="0"/>
              </a:rPr>
              <a:t>توزيع المخاطر بنقلها إلى طرف آخر </a:t>
            </a:r>
            <a:r>
              <a:rPr lang="ar-JO" sz="2400" b="1">
                <a:latin typeface="Times New Roman" pitchFamily="18" charset="0"/>
              </a:rPr>
              <a:t>.</a:t>
            </a:r>
          </a:p>
          <a:p>
            <a:pPr algn="ctr" rtl="1" eaLnBrk="1" hangingPunct="1"/>
            <a:endParaRPr lang="en-US" sz="2100" b="1">
              <a:latin typeface="Monotype Corsiva" pitchFamily="66" charset="0"/>
            </a:endParaRPr>
          </a:p>
        </p:txBody>
      </p:sp>
      <p:sp>
        <p:nvSpPr>
          <p:cNvPr id="44040" name="Rectangle 7"/>
          <p:cNvSpPr>
            <a:spLocks noChangeArrowheads="1"/>
          </p:cNvSpPr>
          <p:nvPr/>
        </p:nvSpPr>
        <p:spPr bwMode="auto">
          <a:xfrm>
            <a:off x="3941763" y="3657600"/>
            <a:ext cx="2146300" cy="2743200"/>
          </a:xfrm>
          <a:prstGeom prst="rect">
            <a:avLst/>
          </a:prstGeom>
          <a:noFill/>
          <a:ln w="38100">
            <a:solidFill>
              <a:schemeClr val="tx1"/>
            </a:solidFill>
            <a:miter lim="800000"/>
            <a:headEnd/>
            <a:tailEnd/>
          </a:ln>
        </p:spPr>
        <p:txBody>
          <a:bodyPr lIns="92075" tIns="46038" rIns="92075" bIns="46038" anchor="ctr"/>
          <a:lstStyle/>
          <a:p>
            <a:pPr algn="ctr" rtl="1" eaLnBrk="1" hangingPunct="1"/>
            <a:r>
              <a:rPr lang="ar-SA" sz="2200" b="1">
                <a:latin typeface="Times New Roman" pitchFamily="18" charset="0"/>
              </a:rPr>
              <a:t>قبول الادارة لمستوى معين من المخاطر وهذا يتم في الحالات التي تكون آثار المخاطر السلبية قليلة وكلفة معالجتها عالية</a:t>
            </a:r>
            <a:endParaRPr lang="en-US" sz="2200" b="1">
              <a:latin typeface="Times New Roman" pitchFamily="18" charset="0"/>
            </a:endParaRPr>
          </a:p>
        </p:txBody>
      </p:sp>
      <p:sp>
        <p:nvSpPr>
          <p:cNvPr id="44041" name="Rectangle 8"/>
          <p:cNvSpPr>
            <a:spLocks noChangeArrowheads="1"/>
          </p:cNvSpPr>
          <p:nvPr/>
        </p:nvSpPr>
        <p:spPr bwMode="auto">
          <a:xfrm>
            <a:off x="1609725" y="3657600"/>
            <a:ext cx="2146300" cy="2743200"/>
          </a:xfrm>
          <a:prstGeom prst="rect">
            <a:avLst/>
          </a:prstGeom>
          <a:noFill/>
          <a:ln w="38100">
            <a:solidFill>
              <a:schemeClr val="tx1"/>
            </a:solidFill>
            <a:miter lim="800000"/>
            <a:headEnd/>
            <a:tailEnd/>
          </a:ln>
        </p:spPr>
        <p:txBody>
          <a:bodyPr lIns="92075" tIns="46038" rIns="92075" bIns="46038" anchor="ctr"/>
          <a:lstStyle/>
          <a:p>
            <a:pPr algn="ctr" rtl="1" eaLnBrk="1" hangingPunct="1"/>
            <a:r>
              <a:rPr lang="ar-SA" sz="2400" b="1">
                <a:latin typeface="Times New Roman" pitchFamily="18" charset="0"/>
              </a:rPr>
              <a:t>تصميم عمليات لتجنب المخاطر وفق خطط معينة لتقليلها</a:t>
            </a:r>
            <a:endParaRPr lang="en-US" sz="2400" b="1">
              <a:latin typeface="Times New Roman" pitchFamily="18" charset="0"/>
            </a:endParaRPr>
          </a:p>
        </p:txBody>
      </p:sp>
      <p:grpSp>
        <p:nvGrpSpPr>
          <p:cNvPr id="44042" name="Group 9"/>
          <p:cNvGrpSpPr>
            <a:grpSpLocks/>
          </p:cNvGrpSpPr>
          <p:nvPr/>
        </p:nvGrpSpPr>
        <p:grpSpPr bwMode="auto">
          <a:xfrm>
            <a:off x="2724150" y="1447800"/>
            <a:ext cx="4622800" cy="381000"/>
            <a:chOff x="864" y="912"/>
            <a:chExt cx="2688" cy="240"/>
          </a:xfrm>
        </p:grpSpPr>
        <p:sp>
          <p:nvSpPr>
            <p:cNvPr id="44046" name="Line 10"/>
            <p:cNvSpPr>
              <a:spLocks noChangeShapeType="1"/>
            </p:cNvSpPr>
            <p:nvPr/>
          </p:nvSpPr>
          <p:spPr bwMode="auto">
            <a:xfrm flipH="1">
              <a:off x="864" y="1056"/>
              <a:ext cx="2688" cy="0"/>
            </a:xfrm>
            <a:prstGeom prst="line">
              <a:avLst/>
            </a:prstGeom>
            <a:noFill/>
            <a:ln w="38100">
              <a:solidFill>
                <a:schemeClr val="tx1"/>
              </a:solidFill>
              <a:round/>
              <a:headEnd/>
              <a:tailEnd/>
            </a:ln>
          </p:spPr>
          <p:txBody>
            <a:bodyPr lIns="92075" tIns="46038" rIns="92075" bIns="46038" anchor="ctr"/>
            <a:lstStyle/>
            <a:p>
              <a:endParaRPr lang="ar-SA"/>
            </a:p>
          </p:txBody>
        </p:sp>
        <p:sp>
          <p:nvSpPr>
            <p:cNvPr id="44047" name="Line 11"/>
            <p:cNvSpPr>
              <a:spLocks noChangeShapeType="1"/>
            </p:cNvSpPr>
            <p:nvPr/>
          </p:nvSpPr>
          <p:spPr bwMode="auto">
            <a:xfrm>
              <a:off x="2208" y="912"/>
              <a:ext cx="0" cy="240"/>
            </a:xfrm>
            <a:prstGeom prst="line">
              <a:avLst/>
            </a:prstGeom>
            <a:noFill/>
            <a:ln w="38100">
              <a:solidFill>
                <a:schemeClr val="tx1"/>
              </a:solidFill>
              <a:round/>
              <a:headEnd/>
              <a:tailEnd/>
            </a:ln>
          </p:spPr>
          <p:txBody>
            <a:bodyPr lIns="92075" tIns="46038" rIns="92075" bIns="46038" anchor="ctr"/>
            <a:lstStyle/>
            <a:p>
              <a:endParaRPr lang="ar-SA"/>
            </a:p>
          </p:txBody>
        </p:sp>
        <p:sp>
          <p:nvSpPr>
            <p:cNvPr id="44048" name="Line 12"/>
            <p:cNvSpPr>
              <a:spLocks noChangeShapeType="1"/>
            </p:cNvSpPr>
            <p:nvPr/>
          </p:nvSpPr>
          <p:spPr bwMode="auto">
            <a:xfrm>
              <a:off x="864" y="1056"/>
              <a:ext cx="0" cy="96"/>
            </a:xfrm>
            <a:prstGeom prst="line">
              <a:avLst/>
            </a:prstGeom>
            <a:noFill/>
            <a:ln w="38100">
              <a:solidFill>
                <a:schemeClr val="tx1"/>
              </a:solidFill>
              <a:round/>
              <a:headEnd/>
              <a:tailEnd/>
            </a:ln>
          </p:spPr>
          <p:txBody>
            <a:bodyPr lIns="92075" tIns="46038" rIns="92075" bIns="46038" anchor="ctr"/>
            <a:lstStyle/>
            <a:p>
              <a:endParaRPr lang="ar-SA"/>
            </a:p>
          </p:txBody>
        </p:sp>
        <p:sp>
          <p:nvSpPr>
            <p:cNvPr id="44049" name="Line 13"/>
            <p:cNvSpPr>
              <a:spLocks noChangeShapeType="1"/>
            </p:cNvSpPr>
            <p:nvPr/>
          </p:nvSpPr>
          <p:spPr bwMode="auto">
            <a:xfrm>
              <a:off x="3552" y="1056"/>
              <a:ext cx="0" cy="96"/>
            </a:xfrm>
            <a:prstGeom prst="line">
              <a:avLst/>
            </a:prstGeom>
            <a:noFill/>
            <a:ln w="38100">
              <a:solidFill>
                <a:schemeClr val="tx1"/>
              </a:solidFill>
              <a:round/>
              <a:headEnd/>
              <a:tailEnd/>
            </a:ln>
          </p:spPr>
          <p:txBody>
            <a:bodyPr lIns="92075" tIns="46038" rIns="92075" bIns="46038" anchor="ctr"/>
            <a:lstStyle/>
            <a:p>
              <a:endParaRPr lang="ar-SA"/>
            </a:p>
          </p:txBody>
        </p:sp>
      </p:grpSp>
      <p:sp>
        <p:nvSpPr>
          <p:cNvPr id="44043" name="Line 14"/>
          <p:cNvSpPr>
            <a:spLocks noChangeShapeType="1"/>
          </p:cNvSpPr>
          <p:nvPr/>
        </p:nvSpPr>
        <p:spPr bwMode="auto">
          <a:xfrm>
            <a:off x="7346950" y="3276600"/>
            <a:ext cx="0" cy="381000"/>
          </a:xfrm>
          <a:prstGeom prst="line">
            <a:avLst/>
          </a:prstGeom>
          <a:noFill/>
          <a:ln w="38100">
            <a:solidFill>
              <a:schemeClr val="tx1"/>
            </a:solidFill>
            <a:round/>
            <a:headEnd/>
            <a:tailEnd type="triangle" w="med" len="med"/>
          </a:ln>
        </p:spPr>
        <p:txBody>
          <a:bodyPr lIns="92075" tIns="46038" rIns="92075" bIns="46038" anchor="ctr"/>
          <a:lstStyle/>
          <a:p>
            <a:endParaRPr lang="ar-SA"/>
          </a:p>
        </p:txBody>
      </p:sp>
      <p:sp>
        <p:nvSpPr>
          <p:cNvPr id="44044" name="Line 15"/>
          <p:cNvSpPr>
            <a:spLocks noChangeShapeType="1"/>
          </p:cNvSpPr>
          <p:nvPr/>
        </p:nvSpPr>
        <p:spPr bwMode="auto">
          <a:xfrm>
            <a:off x="5035550" y="3276600"/>
            <a:ext cx="0" cy="381000"/>
          </a:xfrm>
          <a:prstGeom prst="line">
            <a:avLst/>
          </a:prstGeom>
          <a:noFill/>
          <a:ln w="38100">
            <a:solidFill>
              <a:schemeClr val="tx1"/>
            </a:solidFill>
            <a:round/>
            <a:headEnd/>
            <a:tailEnd type="triangle" w="med" len="med"/>
          </a:ln>
        </p:spPr>
        <p:txBody>
          <a:bodyPr lIns="92075" tIns="46038" rIns="92075" bIns="46038" anchor="ctr"/>
          <a:lstStyle/>
          <a:p>
            <a:endParaRPr lang="ar-SA"/>
          </a:p>
        </p:txBody>
      </p:sp>
      <p:sp>
        <p:nvSpPr>
          <p:cNvPr id="44045" name="Line 16"/>
          <p:cNvSpPr>
            <a:spLocks noChangeShapeType="1"/>
          </p:cNvSpPr>
          <p:nvPr/>
        </p:nvSpPr>
        <p:spPr bwMode="auto">
          <a:xfrm>
            <a:off x="2641600" y="3276600"/>
            <a:ext cx="0" cy="381000"/>
          </a:xfrm>
          <a:prstGeom prst="line">
            <a:avLst/>
          </a:prstGeom>
          <a:noFill/>
          <a:ln w="38100">
            <a:solidFill>
              <a:schemeClr val="tx1"/>
            </a:solidFill>
            <a:round/>
            <a:headEnd/>
            <a:tailEnd type="triangle" w="med" len="med"/>
          </a:ln>
        </p:spPr>
        <p:txBody>
          <a:bodyPr lIns="92075" tIns="46038" rIns="92075" bIns="46038" anchor="ctr"/>
          <a:lstStyle/>
          <a:p>
            <a:endParaRPr lang="ar-SA"/>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39AE8469-7A14-496A-A79E-A790942D845A}" type="slidenum">
              <a:rPr lang="ar-JO" smtClean="0"/>
              <a:pPr/>
              <a:t>41</a:t>
            </a:fld>
            <a:r>
              <a:rPr lang="ar-JO" smtClean="0"/>
              <a:t>  </a:t>
            </a:r>
            <a:r>
              <a:rPr lang="en-US" smtClean="0"/>
              <a:t>)</a:t>
            </a:r>
          </a:p>
        </p:txBody>
      </p:sp>
      <p:sp>
        <p:nvSpPr>
          <p:cNvPr id="45059" name="Rectangle 2"/>
          <p:cNvSpPr>
            <a:spLocks noChangeArrowheads="1"/>
          </p:cNvSpPr>
          <p:nvPr/>
        </p:nvSpPr>
        <p:spPr bwMode="auto">
          <a:xfrm>
            <a:off x="1981200" y="914400"/>
            <a:ext cx="5861050" cy="1066800"/>
          </a:xfrm>
          <a:prstGeom prst="rect">
            <a:avLst/>
          </a:prstGeom>
          <a:solidFill>
            <a:schemeClr val="bg2"/>
          </a:solidFill>
          <a:ln w="38100" algn="ctr">
            <a:solidFill>
              <a:schemeClr val="tx1"/>
            </a:solidFill>
            <a:miter lim="800000"/>
            <a:headEnd/>
            <a:tailEnd/>
          </a:ln>
        </p:spPr>
        <p:txBody>
          <a:bodyPr wrap="none" lIns="92075" tIns="46038" rIns="92075" bIns="46038" anchor="ctr"/>
          <a:lstStyle/>
          <a:p>
            <a:pPr algn="ctr" rtl="1" eaLnBrk="1" hangingPunct="1"/>
            <a:r>
              <a:rPr lang="ar-SA" sz="4400">
                <a:latin typeface="Times New Roman" pitchFamily="18" charset="0"/>
                <a:cs typeface="Monotype Koufi" pitchFamily="2" charset="-78"/>
              </a:rPr>
              <a:t>نتائج عملية ادارة المخاطر</a:t>
            </a:r>
            <a:endParaRPr lang="en-US" sz="4400">
              <a:latin typeface="Times New Roman" pitchFamily="18" charset="0"/>
              <a:cs typeface="Monotype Koufi" pitchFamily="2" charset="-78"/>
            </a:endParaRPr>
          </a:p>
        </p:txBody>
      </p:sp>
      <p:sp>
        <p:nvSpPr>
          <p:cNvPr id="45060" name="Oval 3"/>
          <p:cNvSpPr>
            <a:spLocks noChangeArrowheads="1"/>
          </p:cNvSpPr>
          <p:nvPr/>
        </p:nvSpPr>
        <p:spPr bwMode="auto">
          <a:xfrm>
            <a:off x="6521450" y="3200400"/>
            <a:ext cx="2476500" cy="2895600"/>
          </a:xfrm>
          <a:prstGeom prst="ellipse">
            <a:avLst/>
          </a:prstGeom>
          <a:solidFill>
            <a:srgbClr val="FFCC66"/>
          </a:solidFill>
          <a:ln w="9525" algn="ctr">
            <a:solidFill>
              <a:schemeClr val="tx1"/>
            </a:solidFill>
            <a:round/>
            <a:headEnd/>
            <a:tailEnd/>
          </a:ln>
        </p:spPr>
        <p:txBody>
          <a:bodyPr lIns="92075" tIns="46038" rIns="92075" bIns="46038" anchor="ctr"/>
          <a:lstStyle/>
          <a:p>
            <a:pPr algn="ctr" rtl="1" eaLnBrk="1" hangingPunct="1"/>
            <a:r>
              <a:rPr lang="ar-SA" sz="2100" b="1">
                <a:latin typeface="Monotype Corsiva" pitchFamily="66" charset="0"/>
              </a:rPr>
              <a:t>مسيطرة عليها بشكل كاف</a:t>
            </a:r>
          </a:p>
          <a:p>
            <a:pPr algn="ctr" rtl="1" eaLnBrk="1" hangingPunct="1"/>
            <a:endParaRPr lang="ar-SA" sz="2100" b="1">
              <a:latin typeface="Monotype Corsiva" pitchFamily="66" charset="0"/>
            </a:endParaRPr>
          </a:p>
          <a:p>
            <a:pPr algn="ctr" rtl="1" eaLnBrk="1" hangingPunct="1"/>
            <a:r>
              <a:rPr lang="en-US" sz="2100" b="1">
                <a:latin typeface="Monotype Corsiva" pitchFamily="66" charset="0"/>
              </a:rPr>
              <a:t>Adequately Controlled</a:t>
            </a:r>
          </a:p>
        </p:txBody>
      </p:sp>
      <p:sp>
        <p:nvSpPr>
          <p:cNvPr id="45061" name="Oval 4"/>
          <p:cNvSpPr>
            <a:spLocks noChangeArrowheads="1"/>
          </p:cNvSpPr>
          <p:nvPr/>
        </p:nvSpPr>
        <p:spPr bwMode="auto">
          <a:xfrm>
            <a:off x="3879850" y="3200400"/>
            <a:ext cx="2476500" cy="2895600"/>
          </a:xfrm>
          <a:prstGeom prst="ellipse">
            <a:avLst/>
          </a:prstGeom>
          <a:solidFill>
            <a:srgbClr val="FFCC66"/>
          </a:solidFill>
          <a:ln w="9525" algn="ctr">
            <a:solidFill>
              <a:schemeClr val="tx1"/>
            </a:solidFill>
            <a:round/>
            <a:headEnd/>
            <a:tailEnd/>
          </a:ln>
        </p:spPr>
        <p:txBody>
          <a:bodyPr lIns="92075" tIns="46038" rIns="92075" bIns="46038" anchor="ctr"/>
          <a:lstStyle/>
          <a:p>
            <a:pPr algn="ctr" rtl="1" eaLnBrk="1" hangingPunct="1"/>
            <a:r>
              <a:rPr lang="ar-SA" sz="2100" b="1">
                <a:latin typeface="Monotype Corsiva" pitchFamily="66" charset="0"/>
              </a:rPr>
              <a:t>مؤمن عليها</a:t>
            </a:r>
          </a:p>
          <a:p>
            <a:pPr algn="ctr" rtl="1" eaLnBrk="1" hangingPunct="1"/>
            <a:endParaRPr lang="ar-SA" sz="2100" b="1">
              <a:latin typeface="Monotype Corsiva" pitchFamily="66" charset="0"/>
            </a:endParaRPr>
          </a:p>
          <a:p>
            <a:pPr algn="ctr" rtl="1" eaLnBrk="1" hangingPunct="1"/>
            <a:r>
              <a:rPr lang="en-US" sz="2100" b="1">
                <a:latin typeface="Monotype Corsiva" pitchFamily="66" charset="0"/>
              </a:rPr>
              <a:t>Insured</a:t>
            </a:r>
          </a:p>
        </p:txBody>
      </p:sp>
      <p:sp>
        <p:nvSpPr>
          <p:cNvPr id="45062" name="Oval 5"/>
          <p:cNvSpPr>
            <a:spLocks noChangeArrowheads="1"/>
          </p:cNvSpPr>
          <p:nvPr/>
        </p:nvSpPr>
        <p:spPr bwMode="auto">
          <a:xfrm>
            <a:off x="1238250" y="3200400"/>
            <a:ext cx="2476500" cy="2895600"/>
          </a:xfrm>
          <a:prstGeom prst="ellipse">
            <a:avLst/>
          </a:prstGeom>
          <a:solidFill>
            <a:srgbClr val="FFCC66"/>
          </a:solidFill>
          <a:ln w="9525" algn="ctr">
            <a:solidFill>
              <a:schemeClr val="tx1"/>
            </a:solidFill>
            <a:round/>
            <a:headEnd/>
            <a:tailEnd/>
          </a:ln>
        </p:spPr>
        <p:txBody>
          <a:bodyPr lIns="92075" tIns="46038" rIns="92075" bIns="46038" anchor="ctr"/>
          <a:lstStyle/>
          <a:p>
            <a:pPr algn="ctr" rtl="1" eaLnBrk="1" hangingPunct="1"/>
            <a:r>
              <a:rPr lang="ar-SA" sz="2100" b="1">
                <a:latin typeface="Monotype Corsiva" pitchFamily="66" charset="0"/>
              </a:rPr>
              <a:t>مقبولة</a:t>
            </a:r>
          </a:p>
          <a:p>
            <a:pPr algn="ctr" rtl="1" eaLnBrk="1" hangingPunct="1"/>
            <a:endParaRPr lang="ar-SA" sz="2100" b="1">
              <a:latin typeface="Monotype Corsiva" pitchFamily="66" charset="0"/>
            </a:endParaRPr>
          </a:p>
          <a:p>
            <a:pPr algn="ctr" rtl="1" eaLnBrk="1" hangingPunct="1"/>
            <a:r>
              <a:rPr lang="en-US" sz="2100" b="1">
                <a:latin typeface="Monotype Corsiva" pitchFamily="66" charset="0"/>
              </a:rPr>
              <a:t>Accepted</a:t>
            </a:r>
          </a:p>
        </p:txBody>
      </p:sp>
      <p:grpSp>
        <p:nvGrpSpPr>
          <p:cNvPr id="45063" name="Group 6"/>
          <p:cNvGrpSpPr>
            <a:grpSpLocks/>
          </p:cNvGrpSpPr>
          <p:nvPr/>
        </p:nvGrpSpPr>
        <p:grpSpPr bwMode="auto">
          <a:xfrm>
            <a:off x="2476500" y="1981200"/>
            <a:ext cx="5283200" cy="1219200"/>
            <a:chOff x="912" y="1392"/>
            <a:chExt cx="3072" cy="768"/>
          </a:xfrm>
        </p:grpSpPr>
        <p:sp>
          <p:nvSpPr>
            <p:cNvPr id="45064" name="Line 7"/>
            <p:cNvSpPr>
              <a:spLocks noChangeShapeType="1"/>
            </p:cNvSpPr>
            <p:nvPr/>
          </p:nvSpPr>
          <p:spPr bwMode="auto">
            <a:xfrm flipH="1">
              <a:off x="912" y="1824"/>
              <a:ext cx="3072" cy="0"/>
            </a:xfrm>
            <a:prstGeom prst="line">
              <a:avLst/>
            </a:prstGeom>
            <a:noFill/>
            <a:ln w="38100">
              <a:solidFill>
                <a:schemeClr val="tx1"/>
              </a:solidFill>
              <a:round/>
              <a:headEnd/>
              <a:tailEnd/>
            </a:ln>
          </p:spPr>
          <p:txBody>
            <a:bodyPr lIns="92075" tIns="46038" rIns="92075" bIns="46038" anchor="ctr"/>
            <a:lstStyle/>
            <a:p>
              <a:endParaRPr lang="ar-SA"/>
            </a:p>
          </p:txBody>
        </p:sp>
        <p:sp>
          <p:nvSpPr>
            <p:cNvPr id="45065" name="Line 8"/>
            <p:cNvSpPr>
              <a:spLocks noChangeShapeType="1"/>
            </p:cNvSpPr>
            <p:nvPr/>
          </p:nvSpPr>
          <p:spPr bwMode="auto">
            <a:xfrm>
              <a:off x="2448" y="1392"/>
              <a:ext cx="0" cy="768"/>
            </a:xfrm>
            <a:prstGeom prst="line">
              <a:avLst/>
            </a:prstGeom>
            <a:noFill/>
            <a:ln w="38100">
              <a:solidFill>
                <a:schemeClr val="tx1"/>
              </a:solidFill>
              <a:round/>
              <a:headEnd/>
              <a:tailEnd/>
            </a:ln>
          </p:spPr>
          <p:txBody>
            <a:bodyPr lIns="92075" tIns="46038" rIns="92075" bIns="46038" anchor="ctr"/>
            <a:lstStyle/>
            <a:p>
              <a:endParaRPr lang="ar-SA"/>
            </a:p>
          </p:txBody>
        </p:sp>
        <p:sp>
          <p:nvSpPr>
            <p:cNvPr id="45066" name="Line 9"/>
            <p:cNvSpPr>
              <a:spLocks noChangeShapeType="1"/>
            </p:cNvSpPr>
            <p:nvPr/>
          </p:nvSpPr>
          <p:spPr bwMode="auto">
            <a:xfrm>
              <a:off x="912" y="1824"/>
              <a:ext cx="0" cy="336"/>
            </a:xfrm>
            <a:prstGeom prst="line">
              <a:avLst/>
            </a:prstGeom>
            <a:noFill/>
            <a:ln w="38100">
              <a:solidFill>
                <a:schemeClr val="tx1"/>
              </a:solidFill>
              <a:round/>
              <a:headEnd/>
              <a:tailEnd/>
            </a:ln>
          </p:spPr>
          <p:txBody>
            <a:bodyPr lIns="92075" tIns="46038" rIns="92075" bIns="46038" anchor="ctr"/>
            <a:lstStyle/>
            <a:p>
              <a:endParaRPr lang="ar-SA"/>
            </a:p>
          </p:txBody>
        </p:sp>
        <p:sp>
          <p:nvSpPr>
            <p:cNvPr id="45067" name="Line 10"/>
            <p:cNvSpPr>
              <a:spLocks noChangeShapeType="1"/>
            </p:cNvSpPr>
            <p:nvPr/>
          </p:nvSpPr>
          <p:spPr bwMode="auto">
            <a:xfrm>
              <a:off x="3984" y="1824"/>
              <a:ext cx="0" cy="336"/>
            </a:xfrm>
            <a:prstGeom prst="line">
              <a:avLst/>
            </a:prstGeom>
            <a:noFill/>
            <a:ln w="38100">
              <a:solidFill>
                <a:schemeClr val="tx1"/>
              </a:solidFill>
              <a:round/>
              <a:headEnd/>
              <a:tailEnd/>
            </a:ln>
          </p:spPr>
          <p:txBody>
            <a:bodyPr lIns="92075" tIns="46038" rIns="92075" bIns="46038" anchor="ctr"/>
            <a:lstStyle/>
            <a:p>
              <a:endParaRPr lang="ar-SA"/>
            </a:p>
          </p:txBody>
        </p:sp>
      </p:gr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9427E4A1-C77E-484B-8653-14AE3D015C0B}" type="slidenum">
              <a:rPr lang="ar-JO" smtClean="0"/>
              <a:pPr/>
              <a:t>42</a:t>
            </a:fld>
            <a:r>
              <a:rPr lang="ar-JO" smtClean="0"/>
              <a:t>  </a:t>
            </a:r>
            <a:r>
              <a:rPr lang="en-US" smtClean="0"/>
              <a:t>)</a:t>
            </a:r>
          </a:p>
        </p:txBody>
      </p:sp>
      <p:sp>
        <p:nvSpPr>
          <p:cNvPr id="46083" name="Title 1"/>
          <p:cNvSpPr>
            <a:spLocks noGrp="1"/>
          </p:cNvSpPr>
          <p:nvPr>
            <p:ph type="title" idx="4294967295"/>
          </p:nvPr>
        </p:nvSpPr>
        <p:spPr>
          <a:xfrm>
            <a:off x="228600" y="228600"/>
            <a:ext cx="8915400" cy="944563"/>
          </a:xfrm>
        </p:spPr>
        <p:txBody>
          <a:bodyPr/>
          <a:lstStyle/>
          <a:p>
            <a:pPr algn="ctr" eaLnBrk="1" hangingPunct="1"/>
            <a:r>
              <a:rPr lang="ar-JO" sz="2800" b="1" smtClean="0">
                <a:solidFill>
                  <a:schemeClr val="tx1"/>
                </a:solidFill>
                <a:latin typeface="Garamond" pitchFamily="18" charset="0"/>
                <a:cs typeface="PT Bold Heading" pitchFamily="2" charset="-78"/>
              </a:rPr>
              <a:t>إدارة المخاطر في المصارف الإسلامية</a:t>
            </a:r>
            <a:r>
              <a:rPr lang="ar-JO" sz="2800" smtClean="0">
                <a:solidFill>
                  <a:schemeClr val="folHlink"/>
                </a:solidFill>
              </a:rPr>
              <a:t> </a:t>
            </a:r>
          </a:p>
        </p:txBody>
      </p:sp>
      <p:sp>
        <p:nvSpPr>
          <p:cNvPr id="58372" name="Content Placeholder 2"/>
          <p:cNvSpPr>
            <a:spLocks noGrp="1"/>
          </p:cNvSpPr>
          <p:nvPr>
            <p:ph idx="4294967295"/>
          </p:nvPr>
        </p:nvSpPr>
        <p:spPr>
          <a:xfrm>
            <a:off x="238125" y="838200"/>
            <a:ext cx="9363075" cy="5562600"/>
          </a:xfrm>
        </p:spPr>
        <p:txBody>
          <a:bodyPr/>
          <a:lstStyle/>
          <a:p>
            <a:pPr algn="just" eaLnBrk="1" hangingPunct="1">
              <a:lnSpc>
                <a:spcPct val="110000"/>
              </a:lnSpc>
              <a:buFontTx/>
              <a:buNone/>
              <a:defRPr/>
            </a:pPr>
            <a:r>
              <a:rPr lang="en-US" sz="5000" b="1" dirty="0" smtClean="0">
                <a:solidFill>
                  <a:srgbClr val="FF3300"/>
                </a:solidFill>
                <a:effectLst>
                  <a:outerShdw blurRad="38100" dist="38100" dir="2700000" algn="tl">
                    <a:srgbClr val="C0C0C0"/>
                  </a:outerShdw>
                </a:effectLst>
                <a:cs typeface="Simplified Arabic" pitchFamily="2" charset="-78"/>
                <a:sym typeface="AGA Arabesque" pitchFamily="2" charset="2"/>
              </a:rPr>
              <a:t></a:t>
            </a:r>
          </a:p>
          <a:p>
            <a:pPr algn="just" eaLnBrk="1" hangingPunct="1">
              <a:lnSpc>
                <a:spcPct val="110000"/>
              </a:lnSpc>
              <a:defRPr/>
            </a:pPr>
            <a:r>
              <a:rPr lang="ar-JO" sz="2200" b="1" dirty="0" smtClean="0">
                <a:latin typeface="Arabic Typesetting" pitchFamily="66" charset="-78"/>
                <a:cs typeface="Simplified Arabic" pitchFamily="2" charset="-78"/>
              </a:rPr>
              <a:t>إدارة المخاطر يجب أن لا تشكل عائقاً أمام المصارف الإسلامية للعمل وتنفيذ </a:t>
            </a:r>
            <a:r>
              <a:rPr lang="ar-JO" sz="2200" b="1" dirty="0" err="1" smtClean="0">
                <a:latin typeface="Arabic Typesetting" pitchFamily="66" charset="-78"/>
                <a:cs typeface="Simplified Arabic" pitchFamily="2" charset="-78"/>
              </a:rPr>
              <a:t>اهدافها</a:t>
            </a:r>
            <a:r>
              <a:rPr lang="ar-JO" sz="2200" b="1" dirty="0" smtClean="0">
                <a:latin typeface="Arabic Typesetting" pitchFamily="66" charset="-78"/>
                <a:cs typeface="Simplified Arabic" pitchFamily="2" charset="-78"/>
              </a:rPr>
              <a:t> ، وليس الهدف من إدارة المخاطر القضاء عليها ، وإنما العناية بتحسين أداء المصرف الإسلامي والحد من آثار هذه المخاطر وضبطها ، والكشف المبكر أداة رئيسة لإدارة المخاطر والسيطرة عليها. </a:t>
            </a:r>
          </a:p>
          <a:p>
            <a:pPr algn="just" eaLnBrk="1" hangingPunct="1">
              <a:lnSpc>
                <a:spcPct val="110000"/>
              </a:lnSpc>
              <a:defRPr/>
            </a:pPr>
            <a:r>
              <a:rPr lang="ar-JO" sz="2200" b="1" dirty="0" smtClean="0">
                <a:latin typeface="Arabic Typesetting" pitchFamily="66" charset="-78"/>
                <a:cs typeface="Simplified Arabic" pitchFamily="2" charset="-78"/>
              </a:rPr>
              <a:t>إن قاعدتي (الخراج بالضمان) </a:t>
            </a:r>
            <a:r>
              <a:rPr lang="ar-JO" sz="2200" b="1" dirty="0" err="1" smtClean="0">
                <a:latin typeface="Arabic Typesetting" pitchFamily="66" charset="-78"/>
                <a:cs typeface="Simplified Arabic" pitchFamily="2" charset="-78"/>
              </a:rPr>
              <a:t>و</a:t>
            </a:r>
            <a:r>
              <a:rPr lang="ar-JO" sz="2200" b="1" dirty="0" smtClean="0">
                <a:latin typeface="Arabic Typesetting" pitchFamily="66" charset="-78"/>
                <a:cs typeface="Simplified Arabic" pitchFamily="2" charset="-78"/>
              </a:rPr>
              <a:t> (الغنم بالغرم) تفترض في طبيعة المعاملات المصرفية الإسلامية وجود مخاطر . </a:t>
            </a:r>
          </a:p>
          <a:p>
            <a:pPr algn="just" eaLnBrk="1" hangingPunct="1">
              <a:lnSpc>
                <a:spcPct val="110000"/>
              </a:lnSpc>
              <a:buFontTx/>
              <a:buNone/>
              <a:defRPr/>
            </a:pPr>
            <a:r>
              <a:rPr lang="ar-JO" sz="2200" b="1" dirty="0" smtClean="0">
                <a:latin typeface="Arabic Typesetting" pitchFamily="66" charset="-78"/>
                <a:cs typeface="Simplified Arabic" pitchFamily="2" charset="-78"/>
              </a:rPr>
              <a:t>	إدارة المخاطر تعني : تعظيم العائد وتقليل المخاطر والتخفيف من آثارها . </a:t>
            </a:r>
          </a:p>
          <a:p>
            <a:pPr algn="just" eaLnBrk="1" hangingPunct="1">
              <a:lnSpc>
                <a:spcPct val="110000"/>
              </a:lnSpc>
              <a:defRPr/>
            </a:pPr>
            <a:r>
              <a:rPr lang="ar-JO" sz="2200" b="1" dirty="0" smtClean="0">
                <a:latin typeface="Arabic Typesetting" pitchFamily="66" charset="-78"/>
                <a:cs typeface="Simplified Arabic" pitchFamily="2" charset="-78"/>
              </a:rPr>
              <a:t>عدم زيادة كلفة درء الخطر عن قيمته . </a:t>
            </a:r>
          </a:p>
          <a:p>
            <a:pPr algn="just" eaLnBrk="1" hangingPunct="1">
              <a:lnSpc>
                <a:spcPct val="110000"/>
              </a:lnSpc>
              <a:defRPr/>
            </a:pPr>
            <a:r>
              <a:rPr lang="ar-JO" sz="2200" b="1" dirty="0" smtClean="0">
                <a:cs typeface="Simplified Arabic" pitchFamily="2" charset="-78"/>
              </a:rPr>
              <a:t>التفريق بين قياس المخاطر بمعنى كشفها وقياس شدتها وتأثيرها وحجم التأثر بها وبين إدارتها بمعنى محاولة التخفيف من آثارها وكبحها والسيطرة عليها . </a:t>
            </a:r>
          </a:p>
          <a:p>
            <a:pPr algn="just" eaLnBrk="1" hangingPunct="1">
              <a:lnSpc>
                <a:spcPct val="110000"/>
              </a:lnSpc>
              <a:defRPr/>
            </a:pPr>
            <a:r>
              <a:rPr lang="ar-JO" sz="2200" b="1" dirty="0" smtClean="0">
                <a:cs typeface="Simplified Arabic" pitchFamily="2" charset="-78"/>
              </a:rPr>
              <a:t>مفهوم إدارة المخاطر (الوقاية من المخاطر المحتملة ، والاكتشاف المبكر للمشاكل حال وقوعها ، والعمل على تصحيحها) . </a:t>
            </a:r>
            <a:endParaRPr lang="ar-JO" sz="2200" b="1" dirty="0" smtClean="0">
              <a:latin typeface="Arabic Typesetting" pitchFamily="66" charset="-78"/>
              <a:cs typeface="Simplified Arabic" pitchFamily="2" charset="-78"/>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6D873F20-3726-4969-B95A-4A1A6348B1AA}" type="slidenum">
              <a:rPr lang="ar-JO" smtClean="0"/>
              <a:pPr/>
              <a:t>43</a:t>
            </a:fld>
            <a:r>
              <a:rPr lang="ar-JO" smtClean="0"/>
              <a:t>  </a:t>
            </a:r>
            <a:r>
              <a:rPr lang="en-US" smtClean="0"/>
              <a:t>)</a:t>
            </a:r>
          </a:p>
        </p:txBody>
      </p:sp>
      <p:sp>
        <p:nvSpPr>
          <p:cNvPr id="47107" name="Content Placeholder 2"/>
          <p:cNvSpPr txBox="1">
            <a:spLocks/>
          </p:cNvSpPr>
          <p:nvPr/>
        </p:nvSpPr>
        <p:spPr bwMode="auto">
          <a:xfrm>
            <a:off x="238125" y="2112963"/>
            <a:ext cx="9363075" cy="3983037"/>
          </a:xfrm>
          <a:prstGeom prst="rect">
            <a:avLst/>
          </a:prstGeom>
          <a:noFill/>
          <a:ln w="9525">
            <a:noFill/>
            <a:miter lim="800000"/>
            <a:headEnd/>
            <a:tailEnd/>
          </a:ln>
        </p:spPr>
        <p:txBody>
          <a:bodyPr/>
          <a:lstStyle/>
          <a:p>
            <a:pPr marL="342900" indent="-342900" algn="just" rtl="1" eaLnBrk="1" hangingPunct="1">
              <a:spcBef>
                <a:spcPct val="20000"/>
              </a:spcBef>
              <a:buFont typeface="Arial" pitchFamily="34" charset="0"/>
              <a:buChar char="•"/>
            </a:pPr>
            <a:r>
              <a:rPr lang="ar-JO" sz="2400" b="1">
                <a:latin typeface="Arabic Typesetting" pitchFamily="66" charset="-78"/>
                <a:cs typeface="PT Bold Heading" pitchFamily="2" charset="-78"/>
              </a:rPr>
              <a:t>وظيفة وقائية :</a:t>
            </a:r>
            <a:r>
              <a:rPr lang="ar-JO" sz="2400" b="1">
                <a:latin typeface="Arabic Typesetting" pitchFamily="66" charset="-78"/>
                <a:cs typeface="Simplified Arabic" pitchFamily="2" charset="-78"/>
              </a:rPr>
              <a:t> </a:t>
            </a:r>
          </a:p>
          <a:p>
            <a:pPr marL="342900" indent="-342900" algn="just" rtl="1" eaLnBrk="1" hangingPunct="1">
              <a:spcBef>
                <a:spcPct val="20000"/>
              </a:spcBef>
              <a:buFont typeface="Arial" pitchFamily="34" charset="0"/>
              <a:buNone/>
            </a:pPr>
            <a:r>
              <a:rPr lang="ar-JO" sz="2400" b="1">
                <a:latin typeface="Arabic Typesetting" pitchFamily="66" charset="-78"/>
                <a:cs typeface="Simplified Arabic" pitchFamily="2" charset="-78"/>
              </a:rPr>
              <a:t>		للوقاية من المخاطر المتوقعة أو التي يمكن توقعها قبل حدوثها . </a:t>
            </a:r>
          </a:p>
          <a:p>
            <a:pPr marL="342900" indent="-342900" algn="just" rtl="1" eaLnBrk="1" hangingPunct="1">
              <a:spcBef>
                <a:spcPct val="20000"/>
              </a:spcBef>
              <a:buFont typeface="Arial" pitchFamily="34" charset="0"/>
              <a:buChar char="•"/>
            </a:pPr>
            <a:endParaRPr lang="ar-JO" sz="2400" b="1">
              <a:latin typeface="Arabic Typesetting" pitchFamily="66" charset="-78"/>
              <a:cs typeface="Simplified Arabic" pitchFamily="2" charset="-78"/>
            </a:endParaRPr>
          </a:p>
          <a:p>
            <a:pPr marL="342900" indent="-342900" algn="just" rtl="1" eaLnBrk="1" hangingPunct="1">
              <a:spcBef>
                <a:spcPct val="20000"/>
              </a:spcBef>
              <a:buFont typeface="Arial" pitchFamily="34" charset="0"/>
              <a:buChar char="•"/>
            </a:pPr>
            <a:r>
              <a:rPr lang="ar-JO" sz="2400" b="1">
                <a:latin typeface="Arabic Typesetting" pitchFamily="66" charset="-78"/>
                <a:cs typeface="PT Bold Heading" pitchFamily="2" charset="-78"/>
              </a:rPr>
              <a:t>وظيفة اكتشافية :</a:t>
            </a:r>
          </a:p>
          <a:p>
            <a:pPr marL="342900" indent="-342900" algn="just" rtl="1" eaLnBrk="1" hangingPunct="1">
              <a:spcBef>
                <a:spcPct val="20000"/>
              </a:spcBef>
              <a:buFont typeface="Arial" pitchFamily="34" charset="0"/>
              <a:buNone/>
            </a:pPr>
            <a:r>
              <a:rPr lang="ar-JO" sz="2400" b="1">
                <a:latin typeface="Arabic Typesetting" pitchFamily="66" charset="-78"/>
                <a:cs typeface="Simplified Arabic" pitchFamily="2" charset="-78"/>
              </a:rPr>
              <a:t>		لكشف المشاكل حال حدوثها والتعرف على النتائج غير المرغوب بها ودراسة مدى شدة تأثيرها . </a:t>
            </a:r>
          </a:p>
          <a:p>
            <a:pPr marL="342900" indent="-342900" algn="just" rtl="1" eaLnBrk="1" hangingPunct="1">
              <a:spcBef>
                <a:spcPct val="20000"/>
              </a:spcBef>
              <a:buFont typeface="Arial" pitchFamily="34" charset="0"/>
              <a:buChar char="•"/>
            </a:pPr>
            <a:endParaRPr lang="ar-JO" sz="2400" b="1">
              <a:latin typeface="Arabic Typesetting" pitchFamily="66" charset="-78"/>
              <a:cs typeface="Simplified Arabic" pitchFamily="2" charset="-78"/>
            </a:endParaRPr>
          </a:p>
          <a:p>
            <a:pPr marL="342900" indent="-342900" algn="just" rtl="1" eaLnBrk="1" hangingPunct="1">
              <a:spcBef>
                <a:spcPct val="20000"/>
              </a:spcBef>
              <a:buFont typeface="Arial" pitchFamily="34" charset="0"/>
              <a:buChar char="•"/>
            </a:pPr>
            <a:r>
              <a:rPr lang="ar-JO" sz="2400" b="1">
                <a:latin typeface="Arabic Typesetting" pitchFamily="66" charset="-78"/>
                <a:cs typeface="PT Bold Heading" pitchFamily="2" charset="-78"/>
              </a:rPr>
              <a:t>وظيفة تصحيحية :</a:t>
            </a:r>
          </a:p>
          <a:p>
            <a:pPr marL="342900" indent="-342900" algn="just" rtl="1" eaLnBrk="1" hangingPunct="1">
              <a:spcBef>
                <a:spcPct val="20000"/>
              </a:spcBef>
              <a:buFont typeface="Arial" pitchFamily="34" charset="0"/>
              <a:buNone/>
            </a:pPr>
            <a:r>
              <a:rPr lang="ar-JO" sz="2400" b="1">
                <a:latin typeface="Arabic Typesetting" pitchFamily="66" charset="-78"/>
                <a:cs typeface="Simplified Arabic" pitchFamily="2" charset="-78"/>
              </a:rPr>
              <a:t>		لتدارك آثار المخاطر المكتشفة وتلافيها والعمل على عدم تكرارها .    </a:t>
            </a:r>
          </a:p>
        </p:txBody>
      </p:sp>
      <p:sp>
        <p:nvSpPr>
          <p:cNvPr id="47108" name="Title 1"/>
          <p:cNvSpPr txBox="1">
            <a:spLocks/>
          </p:cNvSpPr>
          <p:nvPr/>
        </p:nvSpPr>
        <p:spPr bwMode="auto">
          <a:xfrm>
            <a:off x="461963" y="1066800"/>
            <a:ext cx="8915400" cy="654050"/>
          </a:xfrm>
          <a:prstGeom prst="rect">
            <a:avLst/>
          </a:prstGeom>
          <a:noFill/>
          <a:ln w="9525">
            <a:noFill/>
            <a:miter lim="800000"/>
            <a:headEnd/>
            <a:tailEnd/>
          </a:ln>
        </p:spPr>
        <p:txBody>
          <a:bodyPr/>
          <a:lstStyle/>
          <a:p>
            <a:pPr algn="ctr" rtl="1" eaLnBrk="1" hangingPunct="1"/>
            <a:r>
              <a:rPr lang="ar-JO" sz="2800" b="1">
                <a:solidFill>
                  <a:srgbClr val="FF3300"/>
                </a:solidFill>
                <a:latin typeface="Garamond" pitchFamily="18" charset="0"/>
                <a:cs typeface="Arial" pitchFamily="34" charset="0"/>
              </a:rPr>
              <a:t>الإدارة الفعالة للمخاطر وجدت لتقوم بثلاث وظائف متماسكة مع بعضها :</a:t>
            </a:r>
            <a:r>
              <a:rPr lang="ar-JO" sz="2800">
                <a:solidFill>
                  <a:srgbClr val="FF3300"/>
                </a:solidFill>
                <a:latin typeface="Calibri" pitchFamily="34" charset="0"/>
              </a:rPr>
              <a:t>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3510E842-BAB5-41C9-8D4E-C2A2E52F8818}" type="slidenum">
              <a:rPr lang="ar-JO" smtClean="0"/>
              <a:pPr/>
              <a:t>44</a:t>
            </a:fld>
            <a:r>
              <a:rPr lang="ar-JO" smtClean="0"/>
              <a:t>  </a:t>
            </a:r>
            <a:r>
              <a:rPr lang="en-US" smtClean="0"/>
              <a:t>)</a:t>
            </a:r>
          </a:p>
        </p:txBody>
      </p:sp>
      <p:sp>
        <p:nvSpPr>
          <p:cNvPr id="48131" name="Content Placeholder 2"/>
          <p:cNvSpPr txBox="1">
            <a:spLocks/>
          </p:cNvSpPr>
          <p:nvPr/>
        </p:nvSpPr>
        <p:spPr bwMode="auto">
          <a:xfrm>
            <a:off x="533400" y="1579563"/>
            <a:ext cx="8915400" cy="5126037"/>
          </a:xfrm>
          <a:prstGeom prst="rect">
            <a:avLst/>
          </a:prstGeom>
          <a:noFill/>
          <a:ln w="9525">
            <a:noFill/>
            <a:miter lim="800000"/>
            <a:headEnd/>
            <a:tailEnd/>
          </a:ln>
        </p:spPr>
        <p:txBody>
          <a:bodyPr/>
          <a:lstStyle/>
          <a:p>
            <a:pPr marL="688975" indent="-688975" algn="just" rtl="1" eaLnBrk="1" hangingPunct="1">
              <a:spcBef>
                <a:spcPct val="20000"/>
              </a:spcBef>
            </a:pPr>
            <a:r>
              <a:rPr lang="ar-JO" sz="2800" b="1">
                <a:latin typeface="Arabic Typesetting" pitchFamily="66" charset="-78"/>
                <a:cs typeface="Simplified Arabic" pitchFamily="2" charset="-78"/>
              </a:rPr>
              <a:t>01  تعريف المخاطر التي يتعرض لها المصرف  . </a:t>
            </a:r>
          </a:p>
          <a:p>
            <a:pPr marL="688975" indent="-688975" algn="just" rtl="1" eaLnBrk="1" hangingPunct="1">
              <a:spcBef>
                <a:spcPct val="20000"/>
              </a:spcBef>
            </a:pPr>
            <a:r>
              <a:rPr lang="ar-JO" sz="2800" b="1">
                <a:latin typeface="Arabic Typesetting" pitchFamily="66" charset="-78"/>
                <a:cs typeface="Simplified Arabic" pitchFamily="2" charset="-78"/>
              </a:rPr>
              <a:t>02 	القدرة على قياس تلك المخاطر بصفة مستمرة من خلال نظم معلومات ملائمة. </a:t>
            </a:r>
          </a:p>
          <a:p>
            <a:pPr marL="688975" indent="-688975" algn="just" rtl="1" eaLnBrk="1" hangingPunct="1">
              <a:spcBef>
                <a:spcPct val="20000"/>
              </a:spcBef>
            </a:pPr>
            <a:r>
              <a:rPr lang="ar-JO" sz="2800" b="1">
                <a:latin typeface="Arabic Typesetting" pitchFamily="66" charset="-78"/>
                <a:cs typeface="Simplified Arabic" pitchFamily="2" charset="-78"/>
              </a:rPr>
              <a:t>03	اختيار المخاطر التي يرغب المصرف في التعرض لها ، والتي يمكن لرأس المال تحملها . </a:t>
            </a:r>
          </a:p>
          <a:p>
            <a:pPr marL="688975" indent="-688975" algn="just" rtl="1" eaLnBrk="1" hangingPunct="1">
              <a:spcBef>
                <a:spcPct val="20000"/>
              </a:spcBef>
            </a:pPr>
            <a:r>
              <a:rPr lang="ar-JO" sz="2800" b="1">
                <a:latin typeface="Arabic Typesetting" pitchFamily="66" charset="-78"/>
                <a:cs typeface="Simplified Arabic" pitchFamily="2" charset="-78"/>
              </a:rPr>
              <a:t>04	توزيع وتفويض واضح للمسؤوليات وعدم التدخل في الواجبات .</a:t>
            </a:r>
          </a:p>
          <a:p>
            <a:pPr marL="688975" indent="-688975" algn="just" rtl="1" eaLnBrk="1" hangingPunct="1">
              <a:spcBef>
                <a:spcPct val="20000"/>
              </a:spcBef>
            </a:pPr>
            <a:r>
              <a:rPr lang="ar-JO" sz="2800" b="1">
                <a:latin typeface="Arabic Typesetting" pitchFamily="66" charset="-78"/>
                <a:cs typeface="Simplified Arabic" pitchFamily="2" charset="-78"/>
              </a:rPr>
              <a:t>05	مراقبة الإدارة لتلك المخاطر وقياسها بمعايير مناسبة واتخاذ القرارات الصحيحة في الوقت المناسب لتعظيم العوائد . </a:t>
            </a:r>
          </a:p>
          <a:p>
            <a:pPr marL="688975" indent="-688975" algn="just" rtl="1" eaLnBrk="1" hangingPunct="1">
              <a:spcBef>
                <a:spcPct val="20000"/>
              </a:spcBef>
            </a:pPr>
            <a:r>
              <a:rPr lang="ar-JO" sz="2800" b="1">
                <a:latin typeface="Arabic Typesetting" pitchFamily="66" charset="-78"/>
                <a:cs typeface="Simplified Arabic" pitchFamily="2" charset="-78"/>
              </a:rPr>
              <a:t>06	وجود إدارة مستقلة لإدارة المخاطر .</a:t>
            </a:r>
          </a:p>
        </p:txBody>
      </p:sp>
      <p:sp>
        <p:nvSpPr>
          <p:cNvPr id="3" name="Title 1"/>
          <p:cNvSpPr txBox="1">
            <a:spLocks/>
          </p:cNvSpPr>
          <p:nvPr/>
        </p:nvSpPr>
        <p:spPr>
          <a:xfrm>
            <a:off x="533400" y="869950"/>
            <a:ext cx="8915400" cy="654050"/>
          </a:xfrm>
          <a:prstGeom prst="rect">
            <a:avLst/>
          </a:prstGeom>
        </p:spPr>
        <p:txBody>
          <a:bodyPr/>
          <a:lstStyle/>
          <a:p>
            <a:pPr algn="just" rtl="1" eaLnBrk="1" hangingPunct="1">
              <a:defRPr/>
            </a:pPr>
            <a:r>
              <a:rPr lang="ar-JO" sz="2800" b="1" dirty="0">
                <a:solidFill>
                  <a:srgbClr val="FF3300"/>
                </a:solidFill>
                <a:effectLst>
                  <a:outerShdw blurRad="38100" dist="38100" dir="2700000" algn="tl">
                    <a:srgbClr val="C0C0C0"/>
                  </a:outerShdw>
                </a:effectLst>
                <a:latin typeface="Garamond" pitchFamily="18" charset="0"/>
                <a:cs typeface="Arial" pitchFamily="34" charset="0"/>
              </a:rPr>
              <a:t>الإدارة الفعالة للمخاطر :</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A2459A8B-6728-44A1-BFA4-5466D8325580}" type="slidenum">
              <a:rPr lang="ar-JO" smtClean="0"/>
              <a:pPr/>
              <a:t>45</a:t>
            </a:fld>
            <a:r>
              <a:rPr lang="ar-JO" smtClean="0"/>
              <a:t>  </a:t>
            </a:r>
            <a:r>
              <a:rPr lang="en-US" smtClean="0"/>
              <a:t>)</a:t>
            </a:r>
          </a:p>
        </p:txBody>
      </p:sp>
      <p:sp>
        <p:nvSpPr>
          <p:cNvPr id="49155" name="Content Placeholder 2"/>
          <p:cNvSpPr txBox="1">
            <a:spLocks/>
          </p:cNvSpPr>
          <p:nvPr/>
        </p:nvSpPr>
        <p:spPr bwMode="auto">
          <a:xfrm>
            <a:off x="609600" y="1298575"/>
            <a:ext cx="8839200" cy="5626100"/>
          </a:xfrm>
          <a:prstGeom prst="rect">
            <a:avLst/>
          </a:prstGeom>
          <a:noFill/>
          <a:ln w="9525">
            <a:noFill/>
            <a:miter lim="800000"/>
            <a:headEnd/>
            <a:tailEnd/>
          </a:ln>
        </p:spPr>
        <p:txBody>
          <a:bodyPr/>
          <a:lstStyle/>
          <a:p>
            <a:pPr algn="just" rtl="1" eaLnBrk="1" hangingPunct="1">
              <a:lnSpc>
                <a:spcPct val="105000"/>
              </a:lnSpc>
              <a:spcBef>
                <a:spcPct val="20000"/>
              </a:spcBef>
              <a:spcAft>
                <a:spcPct val="20000"/>
              </a:spcAft>
            </a:pPr>
            <a:r>
              <a:rPr lang="ar-JO" sz="2400" b="1">
                <a:latin typeface="Arabic Typesetting" pitchFamily="66" charset="-78"/>
                <a:cs typeface="Simplified Arabic" pitchFamily="2" charset="-78"/>
              </a:rPr>
              <a:t>1. توزيع وتنويع الإستثمار (الإئتمان) : </a:t>
            </a:r>
          </a:p>
          <a:p>
            <a:pPr marL="587375" lvl="2" indent="-228600" algn="just" rtl="1" eaLnBrk="1" hangingPunct="1">
              <a:lnSpc>
                <a:spcPct val="105000"/>
              </a:lnSpc>
              <a:spcBef>
                <a:spcPct val="20000"/>
              </a:spcBef>
              <a:spcAft>
                <a:spcPct val="20000"/>
              </a:spcAft>
              <a:buFont typeface="Arial" pitchFamily="34" charset="0"/>
              <a:buNone/>
            </a:pPr>
            <a:r>
              <a:rPr lang="ar-JO" sz="2400" b="1">
                <a:latin typeface="Arabic Typesetting" pitchFamily="66" charset="-78"/>
                <a:cs typeface="Simplified Arabic" pitchFamily="2" charset="-78"/>
              </a:rPr>
              <a:t>  توزيع قطاعات ، مناطق جغرافية ، آجال أو ربحية ، توزيع سلطات قرارات المنح، وجود سياسات وإجراءات مكتوبة لتوزيع وتنويع الإستثمارات ، نظام داخلي لتنصيف المخاطر . </a:t>
            </a:r>
          </a:p>
          <a:p>
            <a:pPr algn="just" rtl="1" eaLnBrk="1" hangingPunct="1">
              <a:lnSpc>
                <a:spcPct val="105000"/>
              </a:lnSpc>
              <a:spcBef>
                <a:spcPct val="20000"/>
              </a:spcBef>
              <a:spcAft>
                <a:spcPct val="20000"/>
              </a:spcAft>
            </a:pPr>
            <a:r>
              <a:rPr lang="ar-JO" sz="2400" b="1">
                <a:latin typeface="Arabic Typesetting" pitchFamily="66" charset="-78"/>
                <a:cs typeface="Simplified Arabic" pitchFamily="2" charset="-78"/>
              </a:rPr>
              <a:t>2. نظام فعال للمعلومات والتقييم والرصد وقياس المخاطر : </a:t>
            </a:r>
          </a:p>
          <a:p>
            <a:pPr marL="587375" lvl="2" indent="-228600" algn="just" rtl="1" eaLnBrk="1" hangingPunct="1">
              <a:lnSpc>
                <a:spcPct val="105000"/>
              </a:lnSpc>
              <a:spcBef>
                <a:spcPct val="20000"/>
              </a:spcBef>
              <a:spcAft>
                <a:spcPct val="20000"/>
              </a:spcAft>
              <a:buFont typeface="Arial" pitchFamily="34" charset="0"/>
              <a:buChar char="•"/>
            </a:pPr>
            <a:r>
              <a:rPr lang="ar-JO" sz="2400" b="1">
                <a:latin typeface="Arabic Typesetting" pitchFamily="66" charset="-78"/>
                <a:cs typeface="Simplified Arabic" pitchFamily="2" charset="-78"/>
              </a:rPr>
              <a:t>معلومات عن العملاء وذلك من خلال طلب التمويل المقدم من العميل ، السوق ، أحوال الإقتصاد بشكل عام ، وكالات إئتمان متخصصة . </a:t>
            </a:r>
          </a:p>
          <a:p>
            <a:pPr marL="587375" lvl="2" indent="-228600" algn="just" rtl="1" eaLnBrk="1" hangingPunct="1">
              <a:lnSpc>
                <a:spcPct val="105000"/>
              </a:lnSpc>
              <a:spcBef>
                <a:spcPct val="20000"/>
              </a:spcBef>
              <a:spcAft>
                <a:spcPct val="20000"/>
              </a:spcAft>
              <a:buFont typeface="Arial" pitchFamily="34" charset="0"/>
              <a:buChar char="•"/>
            </a:pPr>
            <a:r>
              <a:rPr lang="ar-JO" sz="2400" b="1">
                <a:latin typeface="Arabic Typesetting" pitchFamily="66" charset="-78"/>
                <a:cs typeface="Simplified Arabic" pitchFamily="2" charset="-78"/>
              </a:rPr>
              <a:t>لا يقتصر التقييم على مرحلة ما قبل منح العميل التسهيل ، وإنما يجب أن يستمر خلال فترة استخدامه للتمويل ، ويجب رفد الإدارة المختصة في المصرف بسير العملية التي اشترك المصرف في تمويلها ،  حيث هذه المعلومات قد تؤثر لاحتمال التعرض لمخاطر أثناء العملية وقبل تصفيتها ، وهذا ما يدعى ”بالرصد” ، وهذا يشمل : </a:t>
            </a:r>
          </a:p>
        </p:txBody>
      </p:sp>
      <p:sp>
        <p:nvSpPr>
          <p:cNvPr id="49156" name="Title 1"/>
          <p:cNvSpPr txBox="1">
            <a:spLocks/>
          </p:cNvSpPr>
          <p:nvPr/>
        </p:nvSpPr>
        <p:spPr bwMode="auto">
          <a:xfrm>
            <a:off x="609600" y="715963"/>
            <a:ext cx="8915400" cy="654050"/>
          </a:xfrm>
          <a:prstGeom prst="rect">
            <a:avLst/>
          </a:prstGeom>
          <a:noFill/>
          <a:ln w="9525">
            <a:noFill/>
            <a:miter lim="800000"/>
            <a:headEnd/>
            <a:tailEnd/>
          </a:ln>
        </p:spPr>
        <p:txBody>
          <a:bodyPr/>
          <a:lstStyle/>
          <a:p>
            <a:pPr algn="just" rtl="1" eaLnBrk="1" hangingPunct="1"/>
            <a:r>
              <a:rPr lang="ar-JO" sz="4000" b="1">
                <a:solidFill>
                  <a:srgbClr val="FF3300"/>
                </a:solidFill>
                <a:latin typeface="Garamond" pitchFamily="18" charset="0"/>
                <a:cs typeface="Arial" pitchFamily="34" charset="0"/>
              </a:rPr>
              <a:t>أدوات إدارة المخاطر :</a:t>
            </a:r>
            <a:r>
              <a:rPr lang="ar-JO" sz="4000">
                <a:solidFill>
                  <a:srgbClr val="FF3300"/>
                </a:solidFill>
                <a:latin typeface="Calibri" pitchFamily="34" charset="0"/>
              </a:rPr>
              <a:t> </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425219A9-BA8C-48DA-8044-7ED1FB73A3F7}" type="slidenum">
              <a:rPr lang="ar-JO" smtClean="0"/>
              <a:pPr/>
              <a:t>46</a:t>
            </a:fld>
            <a:r>
              <a:rPr lang="ar-JO" smtClean="0"/>
              <a:t>  </a:t>
            </a:r>
            <a:r>
              <a:rPr lang="en-US" smtClean="0"/>
              <a:t>)</a:t>
            </a:r>
          </a:p>
        </p:txBody>
      </p:sp>
      <p:sp>
        <p:nvSpPr>
          <p:cNvPr id="50179" name="Content Placeholder 2"/>
          <p:cNvSpPr txBox="1">
            <a:spLocks/>
          </p:cNvSpPr>
          <p:nvPr/>
        </p:nvSpPr>
        <p:spPr bwMode="auto">
          <a:xfrm>
            <a:off x="609600" y="1162050"/>
            <a:ext cx="8839200" cy="4019550"/>
          </a:xfrm>
          <a:prstGeom prst="rect">
            <a:avLst/>
          </a:prstGeom>
          <a:noFill/>
          <a:ln w="9525">
            <a:noFill/>
            <a:miter lim="800000"/>
            <a:headEnd/>
            <a:tailEnd/>
          </a:ln>
        </p:spPr>
        <p:txBody>
          <a:bodyPr/>
          <a:lstStyle/>
          <a:p>
            <a:pPr marL="901700" lvl="1" indent="-444500" algn="just" rtl="1" eaLnBrk="1" hangingPunct="1">
              <a:lnSpc>
                <a:spcPct val="115000"/>
              </a:lnSpc>
              <a:spcBef>
                <a:spcPct val="20000"/>
              </a:spcBef>
              <a:spcAft>
                <a:spcPct val="20000"/>
              </a:spcAft>
              <a:buFont typeface="Wingdings" pitchFamily="2" charset="2"/>
              <a:buChar char="ü"/>
            </a:pPr>
            <a:r>
              <a:rPr lang="ar-JO" sz="2400" b="1">
                <a:latin typeface="Arabic Typesetting" pitchFamily="66" charset="-78"/>
                <a:cs typeface="Simplified Arabic" pitchFamily="2" charset="-78"/>
              </a:rPr>
              <a:t>علاقة العميل وحركة حسابه لدى المصرف .</a:t>
            </a:r>
          </a:p>
          <a:p>
            <a:pPr marL="901700" lvl="1" indent="-444500" algn="just" rtl="1" eaLnBrk="1" hangingPunct="1">
              <a:lnSpc>
                <a:spcPct val="115000"/>
              </a:lnSpc>
              <a:spcBef>
                <a:spcPct val="20000"/>
              </a:spcBef>
              <a:spcAft>
                <a:spcPct val="20000"/>
              </a:spcAft>
              <a:buFont typeface="Wingdings" pitchFamily="2" charset="2"/>
              <a:buChar char="ü"/>
            </a:pPr>
            <a:r>
              <a:rPr lang="ar-JO" sz="2400" b="1">
                <a:latin typeface="Arabic Typesetting" pitchFamily="66" charset="-78"/>
                <a:cs typeface="Simplified Arabic" pitchFamily="2" charset="-78"/>
              </a:rPr>
              <a:t>علاقة العميل مع زبائنه ، والموردين وموظفيه . </a:t>
            </a:r>
          </a:p>
          <a:p>
            <a:pPr marL="901700" lvl="1" indent="-444500" algn="just" rtl="1" eaLnBrk="1" hangingPunct="1">
              <a:lnSpc>
                <a:spcPct val="115000"/>
              </a:lnSpc>
              <a:spcBef>
                <a:spcPct val="20000"/>
              </a:spcBef>
              <a:spcAft>
                <a:spcPct val="20000"/>
              </a:spcAft>
              <a:buFont typeface="Wingdings" pitchFamily="2" charset="2"/>
              <a:buChar char="ü"/>
            </a:pPr>
            <a:r>
              <a:rPr lang="ar-JO" sz="2400" b="1">
                <a:latin typeface="Arabic Typesetting" pitchFamily="66" charset="-78"/>
                <a:cs typeface="Simplified Arabic" pitchFamily="2" charset="-78"/>
              </a:rPr>
              <a:t>أسعار السلعة أو الأموال المتعلقة بموضوع التمويل في السوق وتقلبات السوق. </a:t>
            </a:r>
          </a:p>
          <a:p>
            <a:pPr marL="901700" lvl="1" indent="-444500" algn="just" rtl="1" eaLnBrk="1" hangingPunct="1">
              <a:lnSpc>
                <a:spcPct val="115000"/>
              </a:lnSpc>
              <a:spcBef>
                <a:spcPct val="20000"/>
              </a:spcBef>
              <a:spcAft>
                <a:spcPct val="20000"/>
              </a:spcAft>
              <a:buFont typeface="Wingdings" pitchFamily="2" charset="2"/>
              <a:buChar char="ü"/>
            </a:pPr>
            <a:r>
              <a:rPr lang="ar-JO" sz="2400" b="1">
                <a:latin typeface="Arabic Typesetting" pitchFamily="66" charset="-78"/>
                <a:cs typeface="Simplified Arabic" pitchFamily="2" charset="-78"/>
              </a:rPr>
              <a:t>وضع الضمانات المقدمة من العميل للمصرف وقيمتها السوقية الحالية في حالة البيع الجبري . </a:t>
            </a:r>
          </a:p>
          <a:p>
            <a:pPr marL="901700" lvl="1" indent="-444500" algn="just" rtl="1" eaLnBrk="1" hangingPunct="1">
              <a:lnSpc>
                <a:spcPct val="115000"/>
              </a:lnSpc>
              <a:spcBef>
                <a:spcPct val="20000"/>
              </a:spcBef>
              <a:spcAft>
                <a:spcPct val="20000"/>
              </a:spcAft>
              <a:buFont typeface="Wingdings" pitchFamily="2" charset="2"/>
              <a:buChar char="ü"/>
            </a:pPr>
            <a:r>
              <a:rPr lang="ar-JO" sz="2400" b="1">
                <a:latin typeface="Arabic Typesetting" pitchFamily="66" charset="-78"/>
                <a:cs typeface="Simplified Arabic" pitchFamily="2" charset="-78"/>
              </a:rPr>
              <a:t>التقييم / تقييم دراسات الجدوى الإقتصادية المقدمة للمصرف .  </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4BCCEDD9-E9E1-4F82-8D58-C4F2755834DA}" type="slidenum">
              <a:rPr lang="ar-JO" smtClean="0"/>
              <a:pPr/>
              <a:t>47</a:t>
            </a:fld>
            <a:r>
              <a:rPr lang="ar-JO" smtClean="0"/>
              <a:t>  </a:t>
            </a:r>
            <a:r>
              <a:rPr lang="en-US" smtClean="0"/>
              <a:t>)</a:t>
            </a:r>
          </a:p>
        </p:txBody>
      </p:sp>
      <p:sp>
        <p:nvSpPr>
          <p:cNvPr id="51203" name="Content Placeholder 2"/>
          <p:cNvSpPr txBox="1">
            <a:spLocks/>
          </p:cNvSpPr>
          <p:nvPr/>
        </p:nvSpPr>
        <p:spPr bwMode="auto">
          <a:xfrm>
            <a:off x="231775" y="1050925"/>
            <a:ext cx="9364663" cy="5626100"/>
          </a:xfrm>
          <a:prstGeom prst="rect">
            <a:avLst/>
          </a:prstGeom>
          <a:noFill/>
          <a:ln w="9525">
            <a:noFill/>
            <a:miter lim="800000"/>
            <a:headEnd/>
            <a:tailEnd/>
          </a:ln>
        </p:spPr>
        <p:txBody>
          <a:bodyPr/>
          <a:lstStyle/>
          <a:p>
            <a:pPr marL="265113" indent="-265113" algn="just" rtl="1" eaLnBrk="1" hangingPunct="1">
              <a:lnSpc>
                <a:spcPct val="125000"/>
              </a:lnSpc>
              <a:spcBef>
                <a:spcPct val="20000"/>
              </a:spcBef>
            </a:pPr>
            <a:r>
              <a:rPr lang="ar-JO" sz="2400" b="1">
                <a:latin typeface="Arabic Typesetting" pitchFamily="66" charset="-78"/>
                <a:cs typeface="Simplified Arabic" pitchFamily="2" charset="-78"/>
              </a:rPr>
              <a:t>3. بيئة وإدارة ومتابعة قانونية مناسبة : </a:t>
            </a:r>
          </a:p>
          <a:p>
            <a:pPr marL="742950" lvl="1" indent="-285750" algn="just" rtl="1" eaLnBrk="1" hangingPunct="1">
              <a:lnSpc>
                <a:spcPct val="125000"/>
              </a:lnSpc>
              <a:spcBef>
                <a:spcPct val="20000"/>
              </a:spcBef>
              <a:buFont typeface="Arial" pitchFamily="34" charset="0"/>
              <a:buChar char="•"/>
            </a:pPr>
            <a:r>
              <a:rPr lang="ar-JO" sz="2400" b="1">
                <a:latin typeface="Arabic Typesetting" pitchFamily="66" charset="-78"/>
                <a:cs typeface="Simplified Arabic" pitchFamily="2" charset="-78"/>
              </a:rPr>
              <a:t>الدقة في صياغة العقود ، الضمانات المستوفاة ، التوثيق القانوني ، المتابعة الدقيقة للإجراءات والمطالبات في مواعيدها . </a:t>
            </a:r>
          </a:p>
          <a:p>
            <a:pPr marL="265113" indent="-265113" algn="just" rtl="1" eaLnBrk="1" hangingPunct="1">
              <a:lnSpc>
                <a:spcPct val="125000"/>
              </a:lnSpc>
              <a:spcBef>
                <a:spcPct val="20000"/>
              </a:spcBef>
            </a:pPr>
            <a:endParaRPr lang="ar-JO" sz="1000" b="1">
              <a:latin typeface="Arabic Typesetting" pitchFamily="66" charset="-78"/>
              <a:cs typeface="Simplified Arabic" pitchFamily="2" charset="-78"/>
            </a:endParaRPr>
          </a:p>
          <a:p>
            <a:pPr marL="265113" indent="-265113" algn="just" rtl="1" eaLnBrk="1" hangingPunct="1">
              <a:lnSpc>
                <a:spcPct val="125000"/>
              </a:lnSpc>
              <a:spcBef>
                <a:spcPct val="20000"/>
              </a:spcBef>
            </a:pPr>
            <a:r>
              <a:rPr lang="ar-JO" sz="2400" b="1">
                <a:latin typeface="Arabic Typesetting" pitchFamily="66" charset="-78"/>
                <a:cs typeface="Simplified Arabic" pitchFamily="2" charset="-78"/>
              </a:rPr>
              <a:t>4. احتياطيات ومخصصات كافية لمواجهة المخاطر المحتملة . </a:t>
            </a:r>
          </a:p>
          <a:p>
            <a:pPr marL="265113" indent="-265113" algn="just" rtl="1" eaLnBrk="1" hangingPunct="1">
              <a:lnSpc>
                <a:spcPct val="125000"/>
              </a:lnSpc>
              <a:spcBef>
                <a:spcPct val="20000"/>
              </a:spcBef>
            </a:pPr>
            <a:endParaRPr lang="ar-JO" sz="1000" b="1">
              <a:latin typeface="Arabic Typesetting" pitchFamily="66" charset="-78"/>
              <a:cs typeface="Simplified Arabic" pitchFamily="2" charset="-78"/>
            </a:endParaRPr>
          </a:p>
          <a:p>
            <a:pPr marL="265113" indent="-265113" algn="just" rtl="1" eaLnBrk="1" hangingPunct="1">
              <a:lnSpc>
                <a:spcPct val="125000"/>
              </a:lnSpc>
              <a:spcBef>
                <a:spcPct val="20000"/>
              </a:spcBef>
            </a:pPr>
            <a:r>
              <a:rPr lang="ar-JO" sz="2400" b="1">
                <a:latin typeface="Arabic Typesetting" pitchFamily="66" charset="-78"/>
                <a:cs typeface="Simplified Arabic" pitchFamily="2" charset="-78"/>
              </a:rPr>
              <a:t>5. إدارة أو خبرة فنية وإدارية : </a:t>
            </a:r>
          </a:p>
          <a:p>
            <a:pPr marL="742950" lvl="1" indent="-285750" algn="just" rtl="1" eaLnBrk="1" hangingPunct="1">
              <a:lnSpc>
                <a:spcPct val="125000"/>
              </a:lnSpc>
              <a:spcBef>
                <a:spcPct val="20000"/>
              </a:spcBef>
              <a:buFont typeface="Arial" pitchFamily="34" charset="0"/>
              <a:buChar char="•"/>
            </a:pPr>
            <a:r>
              <a:rPr lang="ar-JO" sz="2400" b="1">
                <a:latin typeface="Arabic Typesetting" pitchFamily="66" charset="-78"/>
                <a:cs typeface="Simplified Arabic" pitchFamily="2" charset="-78"/>
              </a:rPr>
              <a:t>ضرورة توفر خبرات في المصارف الإسلامية بالسلع  , وإدارة المشاريع .</a:t>
            </a:r>
          </a:p>
          <a:p>
            <a:pPr marL="742950" lvl="1" indent="-285750" algn="just" rtl="1" eaLnBrk="1" hangingPunct="1">
              <a:lnSpc>
                <a:spcPct val="125000"/>
              </a:lnSpc>
              <a:spcBef>
                <a:spcPct val="20000"/>
              </a:spcBef>
            </a:pPr>
            <a:endParaRPr lang="ar-JO" sz="1000" b="1">
              <a:latin typeface="Arabic Typesetting" pitchFamily="66" charset="-78"/>
              <a:cs typeface="Simplified Arabic" pitchFamily="2" charset="-78"/>
            </a:endParaRPr>
          </a:p>
          <a:p>
            <a:pPr marL="265113" indent="-265113" algn="just" rtl="1" eaLnBrk="1" hangingPunct="1">
              <a:lnSpc>
                <a:spcPct val="125000"/>
              </a:lnSpc>
              <a:spcBef>
                <a:spcPct val="20000"/>
              </a:spcBef>
            </a:pPr>
            <a:r>
              <a:rPr lang="ar-JO" sz="2400" b="1">
                <a:latin typeface="Arabic Typesetting" pitchFamily="66" charset="-78"/>
                <a:cs typeface="Simplified Arabic" pitchFamily="2" charset="-78"/>
              </a:rPr>
              <a:t>6. التأمين (التكافل) :</a:t>
            </a:r>
            <a:r>
              <a:rPr lang="ar-JO" sz="2400" b="1">
                <a:solidFill>
                  <a:schemeClr val="folHlink"/>
                </a:solidFill>
                <a:latin typeface="Arabic Typesetting" pitchFamily="66" charset="-78"/>
                <a:cs typeface="Simplified Arabic" pitchFamily="2" charset="-78"/>
              </a:rPr>
              <a:t> </a:t>
            </a:r>
          </a:p>
          <a:p>
            <a:pPr marL="742950" lvl="1" indent="-285750" algn="just" rtl="1" eaLnBrk="1" hangingPunct="1">
              <a:lnSpc>
                <a:spcPct val="125000"/>
              </a:lnSpc>
              <a:spcBef>
                <a:spcPct val="20000"/>
              </a:spcBef>
              <a:buFont typeface="Arial" pitchFamily="34" charset="0"/>
              <a:buChar char="•"/>
            </a:pPr>
            <a:r>
              <a:rPr lang="ar-JO" sz="2400" b="1">
                <a:latin typeface="Arabic Typesetting" pitchFamily="66" charset="-78"/>
                <a:cs typeface="Simplified Arabic" pitchFamily="2" charset="-78"/>
              </a:rPr>
              <a:t>تحويل لبعض المخاطر أو جزء منها لشركة التأمين . </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A8EF4610-1A30-4618-89D8-40F550296C05}" type="slidenum">
              <a:rPr lang="ar-JO" smtClean="0"/>
              <a:pPr/>
              <a:t>48</a:t>
            </a:fld>
            <a:r>
              <a:rPr lang="ar-JO" smtClean="0"/>
              <a:t>  </a:t>
            </a:r>
            <a:r>
              <a:rPr lang="en-US" smtClean="0"/>
              <a:t>)</a:t>
            </a:r>
          </a:p>
        </p:txBody>
      </p:sp>
      <p:sp>
        <p:nvSpPr>
          <p:cNvPr id="52227" name="Content Placeholder 2"/>
          <p:cNvSpPr txBox="1">
            <a:spLocks/>
          </p:cNvSpPr>
          <p:nvPr/>
        </p:nvSpPr>
        <p:spPr bwMode="auto">
          <a:xfrm>
            <a:off x="382588" y="838200"/>
            <a:ext cx="9218612" cy="6096000"/>
          </a:xfrm>
          <a:prstGeom prst="rect">
            <a:avLst/>
          </a:prstGeom>
          <a:noFill/>
          <a:ln w="9525">
            <a:noFill/>
            <a:miter lim="800000"/>
            <a:headEnd/>
            <a:tailEnd/>
          </a:ln>
        </p:spPr>
        <p:txBody>
          <a:bodyPr/>
          <a:lstStyle/>
          <a:p>
            <a:pPr marL="265113" indent="-265113" algn="just" rtl="1" eaLnBrk="1" hangingPunct="1">
              <a:lnSpc>
                <a:spcPct val="105000"/>
              </a:lnSpc>
              <a:spcBef>
                <a:spcPct val="20000"/>
              </a:spcBef>
            </a:pPr>
            <a:endParaRPr lang="ar-JO" sz="2400" b="1">
              <a:latin typeface="Arabic Typesetting" pitchFamily="66" charset="-78"/>
              <a:cs typeface="Simplified Arabic" pitchFamily="2" charset="-78"/>
            </a:endParaRPr>
          </a:p>
          <a:p>
            <a:pPr marL="265113" indent="-265113" algn="just" rtl="1" eaLnBrk="1" hangingPunct="1">
              <a:lnSpc>
                <a:spcPct val="105000"/>
              </a:lnSpc>
              <a:spcBef>
                <a:spcPct val="20000"/>
              </a:spcBef>
            </a:pPr>
            <a:r>
              <a:rPr lang="ar-JO" sz="2400" b="1">
                <a:latin typeface="Arabic Typesetting" pitchFamily="66" charset="-78"/>
                <a:cs typeface="Simplified Arabic" pitchFamily="2" charset="-78"/>
              </a:rPr>
              <a:t>7. الضمانات والرهونات : </a:t>
            </a:r>
          </a:p>
          <a:p>
            <a:pPr marL="265113" indent="-265113" algn="just" rtl="1" eaLnBrk="1" hangingPunct="1">
              <a:lnSpc>
                <a:spcPct val="105000"/>
              </a:lnSpc>
              <a:spcBef>
                <a:spcPct val="20000"/>
              </a:spcBef>
            </a:pPr>
            <a:endParaRPr lang="ar-JO" sz="2400" b="1">
              <a:latin typeface="Arabic Typesetting" pitchFamily="66" charset="-78"/>
              <a:cs typeface="Simplified Arabic" pitchFamily="2" charset="-78"/>
            </a:endParaRPr>
          </a:p>
          <a:p>
            <a:pPr marL="730250" lvl="1" indent="-285750" algn="just" rtl="1" eaLnBrk="1" hangingPunct="1">
              <a:lnSpc>
                <a:spcPct val="105000"/>
              </a:lnSpc>
              <a:spcBef>
                <a:spcPct val="20000"/>
              </a:spcBef>
              <a:buFont typeface="Wingdings" pitchFamily="2" charset="2"/>
              <a:buChar char="ü"/>
            </a:pPr>
            <a:r>
              <a:rPr lang="ar-JO" sz="2200" b="1">
                <a:latin typeface="Arabic Typesetting" pitchFamily="66" charset="-78"/>
                <a:cs typeface="Simplified Arabic" pitchFamily="2" charset="-78"/>
              </a:rPr>
              <a:t>الضمانات المصرفية مجموعة الإعتبارات والعناصر المصرفية والمالية التي يرتكز عليها المصرف في دراسته وتقييمه لطلب الإئتمان ، وتضاف إلى الركنين الآخرين ، دراسة العميل ودراسة المشروع .  </a:t>
            </a:r>
          </a:p>
          <a:p>
            <a:pPr marL="730250" lvl="1" indent="-285750" algn="just" rtl="1" eaLnBrk="1" hangingPunct="1">
              <a:lnSpc>
                <a:spcPct val="105000"/>
              </a:lnSpc>
              <a:spcBef>
                <a:spcPct val="20000"/>
              </a:spcBef>
              <a:buFont typeface="Wingdings" pitchFamily="2" charset="2"/>
              <a:buChar char="ü"/>
            </a:pPr>
            <a:endParaRPr lang="ar-JO" sz="2200" b="1">
              <a:latin typeface="Arabic Typesetting" pitchFamily="66" charset="-78"/>
              <a:cs typeface="Simplified Arabic" pitchFamily="2" charset="-78"/>
            </a:endParaRPr>
          </a:p>
          <a:p>
            <a:pPr marL="730250" lvl="1" indent="-285750" algn="just" rtl="1" eaLnBrk="1" hangingPunct="1">
              <a:lnSpc>
                <a:spcPct val="105000"/>
              </a:lnSpc>
              <a:spcBef>
                <a:spcPct val="20000"/>
              </a:spcBef>
              <a:buFont typeface="Wingdings" pitchFamily="2" charset="2"/>
              <a:buChar char="ü"/>
            </a:pPr>
            <a:r>
              <a:rPr lang="ar-JO" sz="2200" b="1">
                <a:latin typeface="Arabic Typesetting" pitchFamily="66" charset="-78"/>
                <a:cs typeface="Simplified Arabic" pitchFamily="2" charset="-78"/>
              </a:rPr>
              <a:t>مع الأخذ بعين الإعتبار قيمة الضمان والقيمة المستقبلية له وقيمة البيع الجبري في حالة الضرورة ، وسهولة تسييل الضمان ، مع المراجعة الدورية للضمانات . </a:t>
            </a:r>
            <a:endParaRPr lang="ar-JO" sz="2400" b="1">
              <a:latin typeface="Arabic Typesetting" pitchFamily="66" charset="-78"/>
              <a:cs typeface="Simplified Arabic" pitchFamily="2" charset="-78"/>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30B83702-ADF6-4DA6-B1C1-2FF29B9AD16A}" type="slidenum">
              <a:rPr lang="ar-JO" smtClean="0"/>
              <a:pPr/>
              <a:t>49</a:t>
            </a:fld>
            <a:r>
              <a:rPr lang="ar-JO" smtClean="0"/>
              <a:t>  </a:t>
            </a:r>
            <a:r>
              <a:rPr lang="en-US" smtClean="0"/>
              <a:t>)</a:t>
            </a:r>
          </a:p>
        </p:txBody>
      </p:sp>
      <p:sp>
        <p:nvSpPr>
          <p:cNvPr id="53251" name="Content Placeholder 2"/>
          <p:cNvSpPr txBox="1">
            <a:spLocks/>
          </p:cNvSpPr>
          <p:nvPr/>
        </p:nvSpPr>
        <p:spPr bwMode="auto">
          <a:xfrm>
            <a:off x="382588" y="1066800"/>
            <a:ext cx="9218612" cy="5334000"/>
          </a:xfrm>
          <a:prstGeom prst="rect">
            <a:avLst/>
          </a:prstGeom>
          <a:noFill/>
          <a:ln w="9525">
            <a:noFill/>
            <a:miter lim="800000"/>
            <a:headEnd/>
            <a:tailEnd/>
          </a:ln>
        </p:spPr>
        <p:txBody>
          <a:bodyPr/>
          <a:lstStyle/>
          <a:p>
            <a:pPr marL="265113" indent="-265113" algn="just" rtl="1" eaLnBrk="1" hangingPunct="1">
              <a:lnSpc>
                <a:spcPct val="120000"/>
              </a:lnSpc>
              <a:spcBef>
                <a:spcPct val="20000"/>
              </a:spcBef>
              <a:buFont typeface="Wingdings" pitchFamily="2" charset="2"/>
              <a:buNone/>
            </a:pPr>
            <a:r>
              <a:rPr lang="ar-JO" sz="2400" b="1">
                <a:latin typeface="Arabic Typesetting" pitchFamily="66" charset="-78"/>
                <a:cs typeface="Simplified Arabic" pitchFamily="2" charset="-78"/>
              </a:rPr>
              <a:t>8. المشتقات والبدائل :</a:t>
            </a:r>
          </a:p>
          <a:p>
            <a:pPr marL="444500" lvl="1" algn="just" rtl="1" eaLnBrk="1" hangingPunct="1">
              <a:lnSpc>
                <a:spcPct val="120000"/>
              </a:lnSpc>
              <a:spcBef>
                <a:spcPct val="20000"/>
              </a:spcBef>
            </a:pPr>
            <a:r>
              <a:rPr lang="ar-JO" sz="2400" b="1">
                <a:latin typeface="Arabic Typesetting" pitchFamily="66" charset="-78"/>
                <a:cs typeface="Simplified Arabic" pitchFamily="2" charset="-78"/>
              </a:rPr>
              <a:t>المشتقات المالية تم الإتفاق على عدم شرعيها وعدم جواز قيام المصارف الإسلامية بها، ومن البدائل المقبولة : </a:t>
            </a:r>
          </a:p>
          <a:p>
            <a:pPr marL="1143000" lvl="2" indent="-419100" algn="just" rtl="1" eaLnBrk="1" hangingPunct="1">
              <a:lnSpc>
                <a:spcPct val="120000"/>
              </a:lnSpc>
              <a:spcBef>
                <a:spcPct val="20000"/>
              </a:spcBef>
              <a:buFont typeface="Wingdings" pitchFamily="2" charset="2"/>
              <a:buChar char="ü"/>
            </a:pPr>
            <a:r>
              <a:rPr lang="ar-JO" sz="2400" b="1">
                <a:latin typeface="Arabic Typesetting" pitchFamily="66" charset="-78"/>
                <a:cs typeface="Simplified Arabic" pitchFamily="2" charset="-78"/>
              </a:rPr>
              <a:t>عقود الخطوتين (سلم موازي / استصناع موازي) . </a:t>
            </a:r>
          </a:p>
          <a:p>
            <a:pPr marL="1143000" lvl="2" indent="-419100" algn="just" rtl="1" eaLnBrk="1" hangingPunct="1">
              <a:lnSpc>
                <a:spcPct val="120000"/>
              </a:lnSpc>
              <a:spcBef>
                <a:spcPct val="20000"/>
              </a:spcBef>
              <a:buFont typeface="Wingdings" pitchFamily="2" charset="2"/>
              <a:buChar char="ü"/>
            </a:pPr>
            <a:r>
              <a:rPr lang="ar-JO" sz="2400" b="1">
                <a:latin typeface="Arabic Typesetting" pitchFamily="66" charset="-78"/>
                <a:cs typeface="Simplified Arabic" pitchFamily="2" charset="-78"/>
              </a:rPr>
              <a:t>مقايضات متفقة مع الشريعة الإسلامية . </a:t>
            </a:r>
          </a:p>
          <a:p>
            <a:pPr marL="1143000" lvl="2" indent="-419100" algn="just" rtl="1" eaLnBrk="1" hangingPunct="1">
              <a:lnSpc>
                <a:spcPct val="120000"/>
              </a:lnSpc>
              <a:spcBef>
                <a:spcPct val="20000"/>
              </a:spcBef>
              <a:buFont typeface="Wingdings" pitchFamily="2" charset="2"/>
              <a:buChar char="ü"/>
            </a:pPr>
            <a:r>
              <a:rPr lang="ar-JO" sz="2400" b="1">
                <a:latin typeface="Arabic Typesetting" pitchFamily="66" charset="-78"/>
                <a:cs typeface="Simplified Arabic" pitchFamily="2" charset="-78"/>
              </a:rPr>
              <a:t>عقود بيع التوريد مع شرط الخيار . </a:t>
            </a:r>
          </a:p>
          <a:p>
            <a:pPr marL="1143000" lvl="2" indent="-419100" algn="just" rtl="1" eaLnBrk="1" hangingPunct="1">
              <a:lnSpc>
                <a:spcPct val="120000"/>
              </a:lnSpc>
              <a:spcBef>
                <a:spcPct val="20000"/>
              </a:spcBef>
              <a:buFont typeface="Wingdings" pitchFamily="2" charset="2"/>
              <a:buChar char="ü"/>
            </a:pPr>
            <a:r>
              <a:rPr lang="ar-JO" sz="2400" b="1">
                <a:latin typeface="Arabic Typesetting" pitchFamily="66" charset="-78"/>
                <a:cs typeface="Simplified Arabic" pitchFamily="2" charset="-78"/>
              </a:rPr>
              <a:t>عقود موازية (بيع أصل مرابحة لمدة ستة أشهر ، مقابل شراء سلم لنفس المدة) .</a:t>
            </a:r>
          </a:p>
          <a:p>
            <a:pPr marL="1143000" lvl="2" indent="-419100" algn="just" rtl="1" eaLnBrk="1" hangingPunct="1">
              <a:lnSpc>
                <a:spcPct val="120000"/>
              </a:lnSpc>
              <a:spcBef>
                <a:spcPct val="20000"/>
              </a:spcBef>
              <a:buFont typeface="Wingdings" pitchFamily="2" charset="2"/>
              <a:buChar char="ü"/>
            </a:pPr>
            <a:r>
              <a:rPr lang="ar-JO" sz="2400" b="1">
                <a:latin typeface="Arabic Typesetting" pitchFamily="66" charset="-78"/>
                <a:cs typeface="Simplified Arabic" pitchFamily="2" charset="-78"/>
              </a:rPr>
              <a:t>بيع العربون .</a:t>
            </a:r>
          </a:p>
          <a:p>
            <a:pPr marL="1143000" lvl="2" indent="-419100" algn="just" rtl="1" eaLnBrk="1" hangingPunct="1">
              <a:lnSpc>
                <a:spcPct val="120000"/>
              </a:lnSpc>
              <a:spcBef>
                <a:spcPct val="20000"/>
              </a:spcBef>
              <a:buFont typeface="Wingdings" pitchFamily="2" charset="2"/>
              <a:buChar char="ü"/>
            </a:pPr>
            <a:r>
              <a:rPr lang="ar-JO" sz="2400" b="1">
                <a:latin typeface="Arabic Typesetting" pitchFamily="66" charset="-78"/>
                <a:cs typeface="Simplified Arabic" pitchFamily="2" charset="-78"/>
              </a:rPr>
              <a:t>التحصين ، شراء مبلغ من العملة واستثماره للفترة التي يراد تحصينها من تقلب سعر الصرف .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41103A74-C4EE-49C5-A3B4-0E9C4E08F038}" type="slidenum">
              <a:rPr lang="ar-JO" smtClean="0"/>
              <a:pPr/>
              <a:t>5</a:t>
            </a:fld>
            <a:r>
              <a:rPr lang="ar-JO" smtClean="0"/>
              <a:t>  </a:t>
            </a:r>
            <a:r>
              <a:rPr lang="en-US" smtClean="0"/>
              <a:t>)</a:t>
            </a:r>
          </a:p>
        </p:txBody>
      </p:sp>
      <p:sp>
        <p:nvSpPr>
          <p:cNvPr id="8195" name="Text Box 3"/>
          <p:cNvSpPr txBox="1">
            <a:spLocks noChangeArrowheads="1"/>
          </p:cNvSpPr>
          <p:nvPr/>
        </p:nvSpPr>
        <p:spPr bwMode="auto">
          <a:xfrm>
            <a:off x="577850" y="1279525"/>
            <a:ext cx="8667750" cy="5016500"/>
          </a:xfrm>
          <a:prstGeom prst="rect">
            <a:avLst/>
          </a:prstGeom>
          <a:noFill/>
          <a:ln w="9525">
            <a:noFill/>
            <a:miter lim="800000"/>
            <a:headEnd/>
            <a:tailEnd/>
          </a:ln>
        </p:spPr>
        <p:txBody>
          <a:bodyPr>
            <a:spAutoFit/>
          </a:bodyPr>
          <a:lstStyle/>
          <a:p>
            <a:pPr marL="744538" indent="-744538" algn="just" rtl="1" eaLnBrk="1" hangingPunct="1"/>
            <a:r>
              <a:rPr lang="ar-JO" sz="4000" b="1">
                <a:latin typeface="Garamond" pitchFamily="18" charset="0"/>
                <a:cs typeface="Simplified Arabic" pitchFamily="2" charset="-78"/>
              </a:rPr>
              <a:t>03	</a:t>
            </a:r>
            <a:r>
              <a:rPr lang="ar-SA" sz="4000" b="1">
                <a:latin typeface="Garamond" pitchFamily="18" charset="0"/>
                <a:cs typeface="Simplified Arabic" pitchFamily="2" charset="-78"/>
              </a:rPr>
              <a:t>عرَّف معهد المدقِّقين الداخليين الأمريكي (</a:t>
            </a:r>
            <a:r>
              <a:rPr lang="en-US" sz="3200" b="1">
                <a:latin typeface="Monotype Corsiva" pitchFamily="66" charset="0"/>
                <a:cs typeface="PT Bold Heading" pitchFamily="2" charset="-78"/>
              </a:rPr>
              <a:t>IIA</a:t>
            </a:r>
            <a:r>
              <a:rPr lang="ar-SA" sz="4000" b="1">
                <a:latin typeface="Garamond" pitchFamily="18" charset="0"/>
                <a:cs typeface="Simplified Arabic" pitchFamily="2" charset="-78"/>
              </a:rPr>
              <a:t>) المخاطر بأنَّها: ”مفهوم يُستخدم لقياس حالات عدم التأكُّد فـي عمليَّات التشغيـل والتـي</a:t>
            </a:r>
            <a:r>
              <a:rPr lang="ar-JO" sz="4000" b="1">
                <a:latin typeface="Garamond" pitchFamily="18" charset="0"/>
                <a:cs typeface="Simplified Arabic" pitchFamily="2" charset="-78"/>
              </a:rPr>
              <a:t> </a:t>
            </a:r>
            <a:r>
              <a:rPr lang="ar-SA" sz="4000" b="1">
                <a:latin typeface="Garamond" pitchFamily="18" charset="0"/>
                <a:cs typeface="Simplified Arabic" pitchFamily="2" charset="-78"/>
              </a:rPr>
              <a:t>تؤثِّر على قدرة المؤسَّسة فـي تحقيق أهدافهـا، ويمكـن أن يكون الأثر</a:t>
            </a:r>
            <a:r>
              <a:rPr lang="ar-JO" sz="4000" b="1">
                <a:latin typeface="Garamond" pitchFamily="18" charset="0"/>
                <a:cs typeface="Simplified Arabic" pitchFamily="2" charset="-78"/>
              </a:rPr>
              <a:t> </a:t>
            </a:r>
            <a:r>
              <a:rPr lang="ar-SA" sz="4000" b="1">
                <a:latin typeface="Garamond" pitchFamily="18" charset="0"/>
                <a:cs typeface="Simplified Arabic" pitchFamily="2" charset="-78"/>
              </a:rPr>
              <a:t>إيجابيَّاً أو سلبيَّاً، فإذا كان سلبيَّاً يُطل</a:t>
            </a:r>
            <a:r>
              <a:rPr lang="ar-JO" sz="4000" b="1">
                <a:latin typeface="Garamond" pitchFamily="18" charset="0"/>
                <a:cs typeface="Simplified Arabic" pitchFamily="2" charset="-78"/>
              </a:rPr>
              <a:t>ـ</a:t>
            </a:r>
            <a:r>
              <a:rPr lang="ar-SA" sz="4000" b="1">
                <a:latin typeface="Garamond" pitchFamily="18" charset="0"/>
                <a:cs typeface="Simplified Arabic" pitchFamily="2" charset="-78"/>
              </a:rPr>
              <a:t>ق عليه خطر</a:t>
            </a:r>
            <a:r>
              <a:rPr lang="ar-JO" sz="4000" b="1">
                <a:latin typeface="Garamond" pitchFamily="18" charset="0"/>
                <a:cs typeface="Simplified Arabic" pitchFamily="2" charset="-78"/>
              </a:rPr>
              <a:t> </a:t>
            </a:r>
            <a:r>
              <a:rPr lang="ar-SA" sz="4000" b="1">
                <a:latin typeface="Garamond" pitchFamily="18" charset="0"/>
                <a:cs typeface="Simplified Arabic" pitchFamily="2" charset="-78"/>
              </a:rPr>
              <a:t>/</a:t>
            </a:r>
            <a:r>
              <a:rPr lang="ar-JO" sz="4000" b="1">
                <a:latin typeface="Garamond" pitchFamily="18" charset="0"/>
                <a:cs typeface="Simplified Arabic" pitchFamily="2" charset="-78"/>
              </a:rPr>
              <a:t> </a:t>
            </a:r>
            <a:r>
              <a:rPr lang="ar-SA" sz="4000" b="1">
                <a:latin typeface="Garamond" pitchFamily="18" charset="0"/>
                <a:cs typeface="Simplified Arabic" pitchFamily="2" charset="-78"/>
              </a:rPr>
              <a:t>تهديد</a:t>
            </a:r>
            <a:r>
              <a:rPr lang="ar-JO" sz="4000" b="1">
                <a:latin typeface="Garamond" pitchFamily="18" charset="0"/>
                <a:cs typeface="Simplified Arabic" pitchFamily="2" charset="-78"/>
              </a:rPr>
              <a:t> </a:t>
            </a:r>
            <a:r>
              <a:rPr lang="ar-SA" sz="4000" b="1">
                <a:latin typeface="Garamond" pitchFamily="18" charset="0"/>
                <a:cs typeface="Simplified Arabic" pitchFamily="2" charset="-78"/>
              </a:rPr>
              <a:t>(</a:t>
            </a:r>
            <a:r>
              <a:rPr lang="en-US" sz="2800" b="1">
                <a:latin typeface="Monotype Corsiva" pitchFamily="66" charset="0"/>
                <a:cs typeface="PT Bold Heading" pitchFamily="2" charset="-78"/>
              </a:rPr>
              <a:t>Risk / Threat</a:t>
            </a:r>
            <a:r>
              <a:rPr lang="ar-SA" sz="4000" b="1">
                <a:latin typeface="Garamond" pitchFamily="18" charset="0"/>
                <a:cs typeface="Simplified Arabic" pitchFamily="2" charset="-78"/>
              </a:rPr>
              <a:t>)،</a:t>
            </a:r>
            <a:r>
              <a:rPr lang="ar-JO" sz="4000" b="1">
                <a:latin typeface="Garamond" pitchFamily="18" charset="0"/>
                <a:cs typeface="Simplified Arabic" pitchFamily="2" charset="-78"/>
              </a:rPr>
              <a:t> </a:t>
            </a:r>
            <a:r>
              <a:rPr lang="ar-SA" sz="4000" b="1">
                <a:latin typeface="Garamond" pitchFamily="18" charset="0"/>
                <a:cs typeface="Simplified Arabic" pitchFamily="2" charset="-78"/>
              </a:rPr>
              <a:t>وإذا كان إيجابيَّاً يُطلق عليه فرص (</a:t>
            </a:r>
            <a:r>
              <a:rPr lang="en-US" sz="2800" b="1">
                <a:latin typeface="Monotype Corsiva" pitchFamily="66" charset="0"/>
                <a:cs typeface="PT Bold Heading" pitchFamily="2" charset="-78"/>
              </a:rPr>
              <a:t>Opportunities</a:t>
            </a:r>
            <a:r>
              <a:rPr lang="ar-SA" sz="4000" b="1">
                <a:latin typeface="Garamond" pitchFamily="18" charset="0"/>
                <a:cs typeface="Simplified Arabic" pitchFamily="2" charset="-78"/>
              </a:rPr>
              <a:t>).</a:t>
            </a:r>
            <a:endParaRPr lang="en-US" sz="4000">
              <a:latin typeface="Garamond" pitchFamily="18"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6425BCE3-D9C9-461D-964B-511889F3B66A}" type="slidenum">
              <a:rPr lang="ar-JO" smtClean="0"/>
              <a:pPr/>
              <a:t>50</a:t>
            </a:fld>
            <a:r>
              <a:rPr lang="ar-JO" smtClean="0"/>
              <a:t>  </a:t>
            </a:r>
            <a:r>
              <a:rPr lang="en-US" smtClean="0"/>
              <a:t>)</a:t>
            </a:r>
          </a:p>
        </p:txBody>
      </p:sp>
      <p:sp>
        <p:nvSpPr>
          <p:cNvPr id="54275" name="Content Placeholder 2"/>
          <p:cNvSpPr txBox="1">
            <a:spLocks/>
          </p:cNvSpPr>
          <p:nvPr/>
        </p:nvSpPr>
        <p:spPr bwMode="auto">
          <a:xfrm>
            <a:off x="155575" y="1003300"/>
            <a:ext cx="9518650" cy="5626100"/>
          </a:xfrm>
          <a:prstGeom prst="rect">
            <a:avLst/>
          </a:prstGeom>
          <a:noFill/>
          <a:ln w="9525">
            <a:noFill/>
            <a:miter lim="800000"/>
            <a:headEnd/>
            <a:tailEnd/>
          </a:ln>
        </p:spPr>
        <p:txBody>
          <a:bodyPr/>
          <a:lstStyle/>
          <a:p>
            <a:pPr marL="265113" indent="-265113" algn="just" rtl="1" eaLnBrk="1" hangingPunct="1">
              <a:lnSpc>
                <a:spcPct val="115000"/>
              </a:lnSpc>
              <a:spcBef>
                <a:spcPct val="20000"/>
              </a:spcBef>
            </a:pPr>
            <a:r>
              <a:rPr lang="ar-JO" sz="2400" b="1">
                <a:latin typeface="Arabic Typesetting" pitchFamily="66" charset="-78"/>
                <a:cs typeface="Simplified Arabic" pitchFamily="2" charset="-78"/>
              </a:rPr>
              <a:t>9. معالجات للمخاطر التعاقدية : </a:t>
            </a:r>
          </a:p>
          <a:p>
            <a:pPr marL="265113" indent="-265113" algn="just" rtl="1" eaLnBrk="1" hangingPunct="1">
              <a:lnSpc>
                <a:spcPct val="115000"/>
              </a:lnSpc>
              <a:spcBef>
                <a:spcPct val="20000"/>
              </a:spcBef>
              <a:buFont typeface="Arial" pitchFamily="34" charset="0"/>
              <a:buNone/>
            </a:pPr>
            <a:r>
              <a:rPr lang="ar-JO" sz="2400" b="1">
                <a:latin typeface="Arabic Typesetting" pitchFamily="66" charset="-78"/>
                <a:cs typeface="Simplified Arabic" pitchFamily="2" charset="-78"/>
              </a:rPr>
              <a:t>	  تضمين العقود ببعض البنود الشرعية التي تخفف من المخاطر المحتملة ، مثل : </a:t>
            </a:r>
          </a:p>
          <a:p>
            <a:pPr marL="901700" lvl="1" indent="-457200" algn="just" rtl="1" eaLnBrk="1" hangingPunct="1">
              <a:lnSpc>
                <a:spcPct val="115000"/>
              </a:lnSpc>
              <a:spcBef>
                <a:spcPct val="20000"/>
              </a:spcBef>
              <a:buFont typeface="Wingdings" pitchFamily="2" charset="2"/>
              <a:buChar char="ü"/>
            </a:pPr>
            <a:r>
              <a:rPr lang="ar-JO" sz="2400" b="1">
                <a:latin typeface="Arabic Typesetting" pitchFamily="66" charset="-78"/>
                <a:cs typeface="Simplified Arabic" pitchFamily="2" charset="-78"/>
              </a:rPr>
              <a:t>شرط الاحسان في عقود السلم (بإمكانية زيادة السعر) . </a:t>
            </a:r>
          </a:p>
          <a:p>
            <a:pPr marL="901700" lvl="1" indent="-457200" algn="just" rtl="1" eaLnBrk="1" hangingPunct="1">
              <a:lnSpc>
                <a:spcPct val="115000"/>
              </a:lnSpc>
              <a:spcBef>
                <a:spcPct val="20000"/>
              </a:spcBef>
              <a:buFont typeface="Wingdings" pitchFamily="2" charset="2"/>
              <a:buChar char="ü"/>
            </a:pPr>
            <a:r>
              <a:rPr lang="ar-JO" sz="2400" b="1">
                <a:latin typeface="Arabic Typesetting" pitchFamily="66" charset="-78"/>
                <a:cs typeface="Simplified Arabic" pitchFamily="2" charset="-78"/>
              </a:rPr>
              <a:t>توكيل البائع (المسلم إليه) في عقد السلم ببيع السلعة بسعر يتفق عليه بحث يضمن التكلفة وربح مقبول للمصرف ، وما زاد فيكون للبائع . </a:t>
            </a:r>
          </a:p>
          <a:p>
            <a:pPr marL="901700" lvl="1" indent="-457200" algn="just" rtl="1" eaLnBrk="1" hangingPunct="1">
              <a:lnSpc>
                <a:spcPct val="115000"/>
              </a:lnSpc>
              <a:spcBef>
                <a:spcPct val="20000"/>
              </a:spcBef>
              <a:buFont typeface="Wingdings" pitchFamily="2" charset="2"/>
              <a:buChar char="ü"/>
            </a:pPr>
            <a:r>
              <a:rPr lang="ar-JO" sz="2400" b="1">
                <a:latin typeface="Arabic Typesetting" pitchFamily="66" charset="-78"/>
                <a:cs typeface="Simplified Arabic" pitchFamily="2" charset="-78"/>
              </a:rPr>
              <a:t>تسديد الثمن على دفعات في عقد الإستصناع . </a:t>
            </a:r>
          </a:p>
          <a:p>
            <a:pPr marL="901700" lvl="1" indent="-457200" algn="just" rtl="1" eaLnBrk="1" hangingPunct="1">
              <a:lnSpc>
                <a:spcPct val="115000"/>
              </a:lnSpc>
              <a:spcBef>
                <a:spcPct val="20000"/>
              </a:spcBef>
              <a:buFont typeface="Wingdings" pitchFamily="2" charset="2"/>
              <a:buChar char="ü"/>
            </a:pPr>
            <a:r>
              <a:rPr lang="ar-JO" sz="2400" b="1">
                <a:latin typeface="Arabic Typesetting" pitchFamily="66" charset="-78"/>
                <a:cs typeface="Simplified Arabic" pitchFamily="2" charset="-78"/>
              </a:rPr>
              <a:t>دفع هامش جدية في بيوع المرابحة . </a:t>
            </a:r>
          </a:p>
          <a:p>
            <a:pPr marL="901700" lvl="1" indent="-457200" algn="just" rtl="1" eaLnBrk="1" hangingPunct="1">
              <a:lnSpc>
                <a:spcPct val="115000"/>
              </a:lnSpc>
              <a:spcBef>
                <a:spcPct val="20000"/>
              </a:spcBef>
              <a:buFont typeface="Wingdings" pitchFamily="2" charset="2"/>
              <a:buChar char="ü"/>
            </a:pPr>
            <a:r>
              <a:rPr lang="ar-JO" sz="2400" b="1">
                <a:latin typeface="Arabic Typesetting" pitchFamily="66" charset="-78"/>
                <a:cs typeface="Simplified Arabic" pitchFamily="2" charset="-78"/>
              </a:rPr>
              <a:t>تنازل المصرف عن جزء من ربح المرابحة في حال السداد المبكر . </a:t>
            </a:r>
          </a:p>
          <a:p>
            <a:pPr marL="901700" lvl="1" indent="-457200" algn="just" rtl="1" eaLnBrk="1" hangingPunct="1">
              <a:lnSpc>
                <a:spcPct val="115000"/>
              </a:lnSpc>
              <a:spcBef>
                <a:spcPct val="20000"/>
              </a:spcBef>
              <a:buFont typeface="Wingdings" pitchFamily="2" charset="2"/>
              <a:buChar char="ü"/>
            </a:pPr>
            <a:r>
              <a:rPr lang="ar-JO" sz="2400" b="1">
                <a:latin typeface="Arabic Typesetting" pitchFamily="66" charset="-78"/>
                <a:cs typeface="Simplified Arabic" pitchFamily="2" charset="-78"/>
              </a:rPr>
              <a:t>تحويل بعض المخاطر للغير ، شراء البنك لسلعة بشرط ضمان شامل لها ولصلاحيتها، أو بشرط يغطي العيب الخفي . </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2417C7C4-4AC2-4972-958A-83991103A4AE}" type="slidenum">
              <a:rPr lang="ar-JO" smtClean="0"/>
              <a:pPr/>
              <a:t>51</a:t>
            </a:fld>
            <a:r>
              <a:rPr lang="ar-JO" smtClean="0"/>
              <a:t>  </a:t>
            </a:r>
            <a:r>
              <a:rPr lang="en-US" smtClean="0"/>
              <a:t>)</a:t>
            </a:r>
          </a:p>
        </p:txBody>
      </p:sp>
      <p:sp>
        <p:nvSpPr>
          <p:cNvPr id="55299" name="Rectangle 1"/>
          <p:cNvSpPr>
            <a:spLocks noChangeArrowheads="1"/>
          </p:cNvSpPr>
          <p:nvPr/>
        </p:nvSpPr>
        <p:spPr bwMode="auto">
          <a:xfrm>
            <a:off x="309563" y="658813"/>
            <a:ext cx="9286875" cy="5970587"/>
          </a:xfrm>
          <a:prstGeom prst="rect">
            <a:avLst/>
          </a:prstGeom>
          <a:noFill/>
          <a:ln w="9525">
            <a:noFill/>
            <a:miter lim="800000"/>
            <a:headEnd/>
            <a:tailEnd/>
          </a:ln>
        </p:spPr>
        <p:txBody>
          <a:bodyPr>
            <a:spAutoFit/>
          </a:bodyPr>
          <a:lstStyle/>
          <a:p>
            <a:pPr marL="265113" indent="-265113" algn="just" rtl="1" eaLnBrk="1" hangingPunct="1">
              <a:lnSpc>
                <a:spcPct val="110000"/>
              </a:lnSpc>
              <a:spcBef>
                <a:spcPct val="20000"/>
              </a:spcBef>
            </a:pPr>
            <a:r>
              <a:rPr lang="ar-JO" sz="2400" b="1">
                <a:latin typeface="Arabic Typesetting" pitchFamily="66" charset="-78"/>
                <a:cs typeface="Simplified Arabic" pitchFamily="2" charset="-78"/>
              </a:rPr>
              <a:t>10. التصكيك :</a:t>
            </a:r>
          </a:p>
          <a:p>
            <a:pPr marL="812800" lvl="1" indent="-355600" algn="just" rtl="1" eaLnBrk="1" hangingPunct="1">
              <a:lnSpc>
                <a:spcPct val="110000"/>
              </a:lnSpc>
              <a:spcBef>
                <a:spcPct val="20000"/>
              </a:spcBef>
              <a:buFont typeface="Wingdings" pitchFamily="2" charset="2"/>
              <a:buChar char="ü"/>
            </a:pPr>
            <a:r>
              <a:rPr lang="ar-JO" sz="2400" b="1">
                <a:latin typeface="Arabic Typesetting" pitchFamily="66" charset="-78"/>
                <a:cs typeface="Simplified Arabic" pitchFamily="2" charset="-78"/>
              </a:rPr>
              <a:t>تجميع أصول متشابهة وإنشاء سندات مقابل هذه الأصول وبيعها في السوق (تحويل اصول غير سائلة إلى سندات متداولة) .</a:t>
            </a:r>
          </a:p>
          <a:p>
            <a:pPr marL="812800" lvl="1" indent="-355600" algn="just" rtl="1" eaLnBrk="1" hangingPunct="1">
              <a:lnSpc>
                <a:spcPct val="110000"/>
              </a:lnSpc>
              <a:spcBef>
                <a:spcPct val="20000"/>
              </a:spcBef>
              <a:buFont typeface="Wingdings" pitchFamily="2" charset="2"/>
              <a:buChar char="ü"/>
            </a:pPr>
            <a:r>
              <a:rPr lang="ar-JO" sz="2400" b="1">
                <a:latin typeface="Arabic Typesetting" pitchFamily="66" charset="-78"/>
                <a:cs typeface="Simplified Arabic" pitchFamily="2" charset="-78"/>
              </a:rPr>
              <a:t>وتمر عملية التصكيك بعدة مراحل : </a:t>
            </a:r>
          </a:p>
          <a:p>
            <a:pPr marL="1220788" lvl="2" indent="-228600" algn="just" rtl="1" eaLnBrk="1" hangingPunct="1">
              <a:lnSpc>
                <a:spcPct val="110000"/>
              </a:lnSpc>
              <a:spcBef>
                <a:spcPct val="20000"/>
              </a:spcBef>
              <a:buFont typeface="Courier New" pitchFamily="49" charset="0"/>
              <a:buChar char="o"/>
            </a:pPr>
            <a:r>
              <a:rPr lang="ar-JO" sz="2400" b="1">
                <a:latin typeface="Arabic Typesetting" pitchFamily="66" charset="-78"/>
                <a:cs typeface="Simplified Arabic" pitchFamily="2" charset="-78"/>
              </a:rPr>
              <a:t>تجميع الأصول المراد تصكيكها في أوعية استثمارية تضم اصول متشابهة .</a:t>
            </a:r>
          </a:p>
          <a:p>
            <a:pPr marL="1220788" lvl="2" indent="-228600" algn="just" rtl="1" eaLnBrk="1" hangingPunct="1">
              <a:lnSpc>
                <a:spcPct val="110000"/>
              </a:lnSpc>
              <a:spcBef>
                <a:spcPct val="20000"/>
              </a:spcBef>
              <a:buFont typeface="Courier New" pitchFamily="49" charset="0"/>
              <a:buChar char="o"/>
            </a:pPr>
            <a:r>
              <a:rPr lang="ar-JO" sz="2400" b="1">
                <a:latin typeface="Arabic Typesetting" pitchFamily="66" charset="-78"/>
                <a:cs typeface="Simplified Arabic" pitchFamily="2" charset="-78"/>
              </a:rPr>
              <a:t>إنشاء وحدة تنظيمية لغرض التصكيك وتنقل لها الأصول التي تم تجميعها (المصدر) .   </a:t>
            </a:r>
          </a:p>
          <a:p>
            <a:pPr marL="1220788" lvl="2" indent="-228600" algn="just" rtl="1" eaLnBrk="1" hangingPunct="1">
              <a:lnSpc>
                <a:spcPct val="110000"/>
              </a:lnSpc>
              <a:spcBef>
                <a:spcPct val="20000"/>
              </a:spcBef>
              <a:buFont typeface="Courier New" pitchFamily="49" charset="0"/>
              <a:buChar char="o"/>
            </a:pPr>
            <a:r>
              <a:rPr lang="ar-JO" sz="2400" b="1">
                <a:latin typeface="Arabic Typesetting" pitchFamily="66" charset="-78"/>
                <a:cs typeface="Simplified Arabic" pitchFamily="2" charset="-78"/>
              </a:rPr>
              <a:t>إصدار سندات تمثل الأصول . </a:t>
            </a:r>
          </a:p>
          <a:p>
            <a:pPr marL="1220788" lvl="2" indent="-228600" algn="just" rtl="1" eaLnBrk="1" hangingPunct="1">
              <a:lnSpc>
                <a:spcPct val="110000"/>
              </a:lnSpc>
              <a:spcBef>
                <a:spcPct val="20000"/>
              </a:spcBef>
              <a:buFont typeface="Courier New" pitchFamily="49" charset="0"/>
              <a:buChar char="o"/>
            </a:pPr>
            <a:r>
              <a:rPr lang="ar-JO" sz="2400" b="1">
                <a:latin typeface="Arabic Typesetting" pitchFamily="66" charset="-78"/>
                <a:cs typeface="Simplified Arabic" pitchFamily="2" charset="-78"/>
              </a:rPr>
              <a:t>وجود جهة مستقلة تسمى الأمين للتأكد من أن المصدر سيقوم بما هو مطلوب منه .</a:t>
            </a:r>
          </a:p>
          <a:p>
            <a:pPr marL="812800" lvl="1" indent="-355600" algn="just" rtl="1" eaLnBrk="1" hangingPunct="1">
              <a:lnSpc>
                <a:spcPct val="110000"/>
              </a:lnSpc>
              <a:spcBef>
                <a:spcPct val="20000"/>
              </a:spcBef>
              <a:buFont typeface="Wingdings" pitchFamily="2" charset="2"/>
              <a:buChar char="ü"/>
            </a:pPr>
            <a:r>
              <a:rPr lang="ar-JO" sz="2400" b="1">
                <a:latin typeface="Arabic Typesetting" pitchFamily="66" charset="-78"/>
                <a:cs typeface="Simplified Arabic" pitchFamily="2" charset="-78"/>
              </a:rPr>
              <a:t>التصكيك يُمّكن المصرف من تنويع المخاطر وتحويل جزء منها للآخرين . </a:t>
            </a:r>
          </a:p>
          <a:p>
            <a:pPr marL="812800" lvl="1" indent="-355600" algn="just" rtl="1" eaLnBrk="1" hangingPunct="1">
              <a:lnSpc>
                <a:spcPct val="110000"/>
              </a:lnSpc>
              <a:spcBef>
                <a:spcPct val="20000"/>
              </a:spcBef>
              <a:buFont typeface="Wingdings" pitchFamily="2" charset="2"/>
              <a:buChar char="ü"/>
            </a:pPr>
            <a:r>
              <a:rPr lang="ar-JO" sz="2400" b="1">
                <a:latin typeface="Arabic Typesetting" pitchFamily="66" charset="-78"/>
                <a:cs typeface="Simplified Arabic" pitchFamily="2" charset="-78"/>
              </a:rPr>
              <a:t>الموائمة بين آجال الأصول والخصوم . </a:t>
            </a:r>
          </a:p>
          <a:p>
            <a:pPr marL="812800" lvl="1" indent="-355600" algn="just" rtl="1" eaLnBrk="1" hangingPunct="1">
              <a:lnSpc>
                <a:spcPct val="110000"/>
              </a:lnSpc>
              <a:spcBef>
                <a:spcPct val="20000"/>
              </a:spcBef>
              <a:buFont typeface="Wingdings" pitchFamily="2" charset="2"/>
              <a:buChar char="ü"/>
            </a:pPr>
            <a:r>
              <a:rPr lang="ar-JO" sz="2400" b="1">
                <a:latin typeface="Arabic Typesetting" pitchFamily="66" charset="-78"/>
                <a:cs typeface="Simplified Arabic" pitchFamily="2" charset="-78"/>
              </a:rPr>
              <a:t>تحويل المخاطر من داخل الميزانية إلى خارجها . </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7B127F92-CEA5-4A8C-B173-621B6698654B}" type="slidenum">
              <a:rPr lang="ar-JO" smtClean="0"/>
              <a:pPr/>
              <a:t>52</a:t>
            </a:fld>
            <a:r>
              <a:rPr lang="ar-JO" smtClean="0"/>
              <a:t>  </a:t>
            </a:r>
            <a:r>
              <a:rPr lang="en-US" smtClean="0"/>
              <a:t>)</a:t>
            </a:r>
          </a:p>
        </p:txBody>
      </p:sp>
      <p:sp>
        <p:nvSpPr>
          <p:cNvPr id="56323" name="Rectangle 1"/>
          <p:cNvSpPr>
            <a:spLocks noChangeArrowheads="1"/>
          </p:cNvSpPr>
          <p:nvPr/>
        </p:nvSpPr>
        <p:spPr bwMode="auto">
          <a:xfrm>
            <a:off x="309563" y="1211263"/>
            <a:ext cx="9286875" cy="4198937"/>
          </a:xfrm>
          <a:prstGeom prst="rect">
            <a:avLst/>
          </a:prstGeom>
          <a:noFill/>
          <a:ln w="9525">
            <a:noFill/>
            <a:miter lim="800000"/>
            <a:headEnd/>
            <a:tailEnd/>
          </a:ln>
        </p:spPr>
        <p:txBody>
          <a:bodyPr>
            <a:spAutoFit/>
          </a:bodyPr>
          <a:lstStyle/>
          <a:p>
            <a:pPr marL="533400" indent="-533400" algn="just" rtl="1" eaLnBrk="1" hangingPunct="1">
              <a:lnSpc>
                <a:spcPct val="115000"/>
              </a:lnSpc>
              <a:spcBef>
                <a:spcPct val="20000"/>
              </a:spcBef>
            </a:pPr>
            <a:r>
              <a:rPr lang="ar-JO" sz="2400" b="1">
                <a:latin typeface="Arabic Typesetting" pitchFamily="66" charset="-78"/>
                <a:cs typeface="Simplified Arabic" pitchFamily="2" charset="-78"/>
              </a:rPr>
              <a:t>11. الشركات التابعة :</a:t>
            </a:r>
          </a:p>
          <a:p>
            <a:pPr marL="533400" indent="-533400" algn="just" rtl="1" eaLnBrk="1" hangingPunct="1">
              <a:lnSpc>
                <a:spcPct val="115000"/>
              </a:lnSpc>
              <a:spcBef>
                <a:spcPct val="20000"/>
              </a:spcBef>
              <a:buFont typeface="Arial" pitchFamily="34" charset="0"/>
              <a:buNone/>
            </a:pPr>
            <a:r>
              <a:rPr lang="ar-JO" sz="2400" b="1">
                <a:latin typeface="Arabic Typesetting" pitchFamily="66" charset="-78"/>
                <a:cs typeface="Simplified Arabic" pitchFamily="2" charset="-78"/>
              </a:rPr>
              <a:t>      إنشاء مثل هذه الشركات يساعد في إدارة المخاطر والتخفيف منها ، عن طريق : </a:t>
            </a:r>
          </a:p>
          <a:p>
            <a:pPr marL="998538" lvl="1" indent="-285750" algn="just" rtl="1" eaLnBrk="1" hangingPunct="1">
              <a:lnSpc>
                <a:spcPct val="115000"/>
              </a:lnSpc>
              <a:spcBef>
                <a:spcPct val="20000"/>
              </a:spcBef>
              <a:buFont typeface="Courier New" pitchFamily="49" charset="0"/>
              <a:buChar char="o"/>
            </a:pPr>
            <a:r>
              <a:rPr lang="ar-JO" sz="2200" b="1">
                <a:latin typeface="Arabic Typesetting" pitchFamily="66" charset="-78"/>
                <a:cs typeface="Simplified Arabic" pitchFamily="2" charset="-78"/>
              </a:rPr>
              <a:t>إمتلاك الشركات الخبرة الفنية المتخصصة اللازمة لإدارة ومتابعة النشاط المنوط بهذه الشركة. </a:t>
            </a:r>
          </a:p>
          <a:p>
            <a:pPr marL="998538" lvl="1" indent="-285750" algn="just" rtl="1" eaLnBrk="1" hangingPunct="1">
              <a:lnSpc>
                <a:spcPct val="115000"/>
              </a:lnSpc>
              <a:spcBef>
                <a:spcPct val="20000"/>
              </a:spcBef>
              <a:buFont typeface="Courier New" pitchFamily="49" charset="0"/>
              <a:buChar char="o"/>
            </a:pPr>
            <a:r>
              <a:rPr lang="ar-JO" sz="2200" b="1">
                <a:latin typeface="Arabic Typesetting" pitchFamily="66" charset="-78"/>
                <a:cs typeface="Simplified Arabic" pitchFamily="2" charset="-78"/>
              </a:rPr>
              <a:t>زيادة فعالية الرقابة . </a:t>
            </a:r>
          </a:p>
          <a:p>
            <a:pPr marL="998538" lvl="1" indent="-285750" algn="just" rtl="1" eaLnBrk="1" hangingPunct="1">
              <a:lnSpc>
                <a:spcPct val="115000"/>
              </a:lnSpc>
              <a:spcBef>
                <a:spcPct val="20000"/>
              </a:spcBef>
              <a:buFont typeface="Courier New" pitchFamily="49" charset="0"/>
              <a:buChar char="o"/>
            </a:pPr>
            <a:r>
              <a:rPr lang="ar-JO" sz="2200" b="1">
                <a:latin typeface="Arabic Typesetting" pitchFamily="66" charset="-78"/>
                <a:cs typeface="Simplified Arabic" pitchFamily="2" charset="-78"/>
              </a:rPr>
              <a:t>جعل جزء من نشاط المصرف خارج ميزانيته </a:t>
            </a:r>
            <a:r>
              <a:rPr lang="ar-JO" sz="2400" b="1">
                <a:latin typeface="Arabic Typesetting" pitchFamily="66" charset="-78"/>
                <a:cs typeface="Simplified Arabic" pitchFamily="2" charset="-78"/>
              </a:rPr>
              <a:t>. </a:t>
            </a:r>
          </a:p>
          <a:p>
            <a:pPr marL="533400" indent="-533400" algn="just" rtl="1" eaLnBrk="1" hangingPunct="1">
              <a:lnSpc>
                <a:spcPct val="115000"/>
              </a:lnSpc>
              <a:spcBef>
                <a:spcPct val="20000"/>
              </a:spcBef>
            </a:pPr>
            <a:endParaRPr lang="ar-JO" sz="2400" b="1">
              <a:latin typeface="Arabic Typesetting" pitchFamily="66" charset="-78"/>
              <a:cs typeface="Simplified Arabic" pitchFamily="2" charset="-78"/>
            </a:endParaRPr>
          </a:p>
          <a:p>
            <a:pPr marL="533400" indent="-533400" algn="just" rtl="1" eaLnBrk="1" hangingPunct="1">
              <a:lnSpc>
                <a:spcPct val="115000"/>
              </a:lnSpc>
              <a:spcBef>
                <a:spcPct val="20000"/>
              </a:spcBef>
            </a:pPr>
            <a:r>
              <a:rPr lang="ar-JO" sz="2400" b="1">
                <a:latin typeface="Arabic Typesetting" pitchFamily="66" charset="-78"/>
                <a:cs typeface="Simplified Arabic" pitchFamily="2" charset="-78"/>
              </a:rPr>
              <a:t>12. تفعيل عمل اللجان لضمان الحوكمة ، وفصل الملكية عن القرار التنفيذي ، وإنشاء لجنة إدارة الموجودات والمطلوبات . </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ECB1EB70-8683-4362-A6CE-270C9A5C3E24}" type="slidenum">
              <a:rPr lang="ar-JO" smtClean="0"/>
              <a:pPr/>
              <a:t>53</a:t>
            </a:fld>
            <a:r>
              <a:rPr lang="ar-JO" smtClean="0"/>
              <a:t>  </a:t>
            </a:r>
            <a:r>
              <a:rPr lang="en-US" smtClean="0"/>
              <a:t>)</a:t>
            </a:r>
          </a:p>
        </p:txBody>
      </p:sp>
      <p:sp>
        <p:nvSpPr>
          <p:cNvPr id="335875" name="Text Box 3"/>
          <p:cNvSpPr txBox="1">
            <a:spLocks noChangeArrowheads="1"/>
          </p:cNvSpPr>
          <p:nvPr/>
        </p:nvSpPr>
        <p:spPr bwMode="auto">
          <a:xfrm>
            <a:off x="495300" y="842963"/>
            <a:ext cx="8832850" cy="5449887"/>
          </a:xfrm>
          <a:prstGeom prst="rect">
            <a:avLst/>
          </a:prstGeom>
          <a:noFill/>
          <a:ln w="9525">
            <a:noFill/>
            <a:miter lim="800000"/>
            <a:headEnd/>
            <a:tailEnd/>
          </a:ln>
          <a:effectLst/>
        </p:spPr>
        <p:txBody>
          <a:bodyPr>
            <a:spAutoFit/>
          </a:bodyPr>
          <a:lstStyle/>
          <a:p>
            <a:pPr algn="ctr" rtl="1" eaLnBrk="1" hangingPunct="1">
              <a:defRPr/>
            </a:pPr>
            <a:r>
              <a:rPr lang="ar-SA" sz="2400" b="1" dirty="0">
                <a:latin typeface="Garamond" pitchFamily="18" charset="0"/>
                <a:cs typeface="PT Bold Heading" pitchFamily="2" charset="-78"/>
              </a:rPr>
              <a:t>إدارة المخاطر </a:t>
            </a:r>
            <a:r>
              <a:rPr lang="ar-JO" sz="2400" b="1" dirty="0">
                <a:latin typeface="Garamond" pitchFamily="18" charset="0"/>
                <a:cs typeface="PT Bold Heading" pitchFamily="2" charset="-78"/>
              </a:rPr>
              <a:t>التي تتعرض لها المؤسسات المالية </a:t>
            </a:r>
            <a:r>
              <a:rPr lang="ar-JO" sz="2400" b="1" dirty="0" err="1">
                <a:latin typeface="Garamond" pitchFamily="18" charset="0"/>
                <a:cs typeface="PT Bold Heading" pitchFamily="2" charset="-78"/>
              </a:rPr>
              <a:t>الاسلامية</a:t>
            </a:r>
            <a:endParaRPr lang="ar-SA" sz="2400" b="1" dirty="0">
              <a:latin typeface="Garamond" pitchFamily="18" charset="0"/>
              <a:cs typeface="PT Bold Heading" pitchFamily="2" charset="-78"/>
            </a:endParaRPr>
          </a:p>
          <a:p>
            <a:pPr algn="just" rtl="1" eaLnBrk="1" hangingPunct="1">
              <a:defRPr/>
            </a:pPr>
            <a:endParaRPr lang="ar-SA" sz="900" b="1" dirty="0">
              <a:latin typeface="Garamond" pitchFamily="18" charset="0"/>
              <a:cs typeface="PT Bold Heading" pitchFamily="2" charset="-78"/>
            </a:endParaRPr>
          </a:p>
          <a:p>
            <a:pPr algn="just" rtl="1" eaLnBrk="1" hangingPunct="1">
              <a:spcBef>
                <a:spcPct val="35000"/>
              </a:spcBef>
              <a:defRPr/>
            </a:pPr>
            <a:r>
              <a:rPr lang="ar-SA" b="1" dirty="0">
                <a:latin typeface="Garamond" pitchFamily="18" charset="0"/>
                <a:cs typeface="Arial" pitchFamily="34" charset="0"/>
              </a:rPr>
              <a:t> </a:t>
            </a:r>
            <a:r>
              <a:rPr lang="ar-SA" sz="3200" b="1" dirty="0">
                <a:effectLst>
                  <a:outerShdw blurRad="38100" dist="38100" dir="2700000" algn="tl">
                    <a:srgbClr val="C0C0C0"/>
                  </a:outerShdw>
                </a:effectLst>
                <a:latin typeface="Constantia" pitchFamily="18" charset="0"/>
                <a:cs typeface="Simplified Arabic" pitchFamily="2" charset="-78"/>
              </a:rPr>
              <a:t>أولا: </a:t>
            </a:r>
            <a:r>
              <a:rPr lang="ar-JO" sz="3200" b="1" dirty="0">
                <a:effectLst>
                  <a:outerShdw blurRad="38100" dist="38100" dir="2700000" algn="tl">
                    <a:srgbClr val="C0C0C0"/>
                  </a:outerShdw>
                </a:effectLst>
                <a:latin typeface="Constantia" pitchFamily="18" charset="0"/>
                <a:cs typeface="Simplified Arabic" pitchFamily="2" charset="-78"/>
              </a:rPr>
              <a:t>ل</a:t>
            </a:r>
            <a:r>
              <a:rPr lang="ar-SA" sz="3200" b="1" dirty="0">
                <a:effectLst>
                  <a:outerShdw blurRad="38100" dist="38100" dir="2700000" algn="tl">
                    <a:srgbClr val="C0C0C0"/>
                  </a:outerShdw>
                </a:effectLst>
                <a:latin typeface="Constantia" pitchFamily="18" charset="0"/>
                <a:cs typeface="Simplified Arabic" pitchFamily="2" charset="-78"/>
              </a:rPr>
              <a:t>إدارة المخاطر الائتمانيَّة</a:t>
            </a:r>
            <a:r>
              <a:rPr lang="ar-JO" sz="3200" b="1" dirty="0">
                <a:effectLst>
                  <a:outerShdw blurRad="38100" dist="38100" dir="2700000" algn="tl">
                    <a:srgbClr val="C0C0C0"/>
                  </a:outerShdw>
                </a:effectLst>
                <a:latin typeface="Constantia" pitchFamily="18" charset="0"/>
                <a:cs typeface="Simplified Arabic" pitchFamily="2" charset="-78"/>
              </a:rPr>
              <a:t> يمكن اللجوء </a:t>
            </a:r>
            <a:r>
              <a:rPr lang="ar-JO" sz="3200" b="1" dirty="0" err="1">
                <a:effectLst>
                  <a:outerShdw blurRad="38100" dist="38100" dir="2700000" algn="tl">
                    <a:srgbClr val="C0C0C0"/>
                  </a:outerShdw>
                </a:effectLst>
                <a:latin typeface="Constantia" pitchFamily="18" charset="0"/>
                <a:cs typeface="Simplified Arabic" pitchFamily="2" charset="-78"/>
              </a:rPr>
              <a:t>الى</a:t>
            </a:r>
            <a:r>
              <a:rPr lang="ar-JO" sz="3200" b="1" dirty="0">
                <a:effectLst>
                  <a:outerShdw blurRad="38100" dist="38100" dir="2700000" algn="tl">
                    <a:srgbClr val="C0C0C0"/>
                  </a:outerShdw>
                </a:effectLst>
                <a:latin typeface="Constantia" pitchFamily="18" charset="0"/>
                <a:cs typeface="Simplified Arabic" pitchFamily="2" charset="-78"/>
              </a:rPr>
              <a:t> :</a:t>
            </a:r>
            <a:endParaRPr lang="ar-SA" sz="3200" b="1" dirty="0">
              <a:effectLst>
                <a:outerShdw blurRad="38100" dist="38100" dir="2700000" algn="tl">
                  <a:srgbClr val="C0C0C0"/>
                </a:outerShdw>
              </a:effectLst>
              <a:latin typeface="Constantia" pitchFamily="18" charset="0"/>
              <a:cs typeface="Simplified Arabic" pitchFamily="2" charset="-78"/>
            </a:endParaRPr>
          </a:p>
          <a:p>
            <a:pPr algn="just" rtl="1" eaLnBrk="1" hangingPunct="1">
              <a:spcBef>
                <a:spcPct val="35000"/>
              </a:spcBef>
              <a:defRPr/>
            </a:pPr>
            <a:endParaRPr lang="ar-SA" sz="100" b="1" dirty="0">
              <a:latin typeface="Garamond" pitchFamily="18" charset="0"/>
              <a:cs typeface="PT Bold Heading" pitchFamily="2" charset="-78"/>
            </a:endParaRPr>
          </a:p>
          <a:p>
            <a:pPr marL="622300" lvl="1" indent="-442913" algn="just" rtl="1" eaLnBrk="1" hangingPunct="1">
              <a:lnSpc>
                <a:spcPct val="115000"/>
              </a:lnSpc>
              <a:spcBef>
                <a:spcPct val="35000"/>
              </a:spcBef>
              <a:defRPr/>
            </a:pPr>
            <a:r>
              <a:rPr lang="en-US" sz="2200" b="1" dirty="0">
                <a:latin typeface="Garamond" pitchFamily="18" charset="0"/>
                <a:cs typeface="Simplified Arabic" pitchFamily="2" charset="-78"/>
                <a:sym typeface="Wingdings 2" pitchFamily="18" charset="2"/>
              </a:rPr>
              <a:t></a:t>
            </a:r>
            <a:r>
              <a:rPr lang="ar-SA" sz="2200" b="1" dirty="0">
                <a:latin typeface="Garamond" pitchFamily="18" charset="0"/>
                <a:cs typeface="Simplified Arabic" pitchFamily="2" charset="-78"/>
                <a:sym typeface="Wingdings 2" pitchFamily="18" charset="2"/>
              </a:rPr>
              <a:t> </a:t>
            </a:r>
            <a:r>
              <a:rPr lang="ar-JO" sz="2200" b="1" dirty="0">
                <a:latin typeface="Garamond" pitchFamily="18" charset="0"/>
                <a:cs typeface="Simplified Arabic" pitchFamily="2" charset="-78"/>
                <a:sym typeface="Wingdings 2" pitchFamily="18" charset="2"/>
              </a:rPr>
              <a:t>	</a:t>
            </a:r>
            <a:r>
              <a:rPr lang="ar-SA" sz="2200" b="1" dirty="0">
                <a:latin typeface="Garamond" pitchFamily="18" charset="0"/>
                <a:cs typeface="Simplified Arabic" pitchFamily="2" charset="-78"/>
                <a:sym typeface="Wingdings 2" pitchFamily="18" charset="2"/>
              </a:rPr>
              <a:t>توزيع الائتمان بحسب القطاعات والمناطـق الجغرافيَّة والآجال</a:t>
            </a:r>
            <a:r>
              <a:rPr lang="ar-JO" sz="2200" b="1" dirty="0">
                <a:latin typeface="Garamond" pitchFamily="18" charset="0"/>
                <a:cs typeface="Simplified Arabic" pitchFamily="2" charset="-78"/>
                <a:sym typeface="Wingdings 2" pitchFamily="18" charset="2"/>
              </a:rPr>
              <a:t> </a:t>
            </a:r>
            <a:r>
              <a:rPr lang="ar-SA" sz="2200" b="1" dirty="0">
                <a:latin typeface="Garamond" pitchFamily="18" charset="0"/>
                <a:cs typeface="Simplified Arabic" pitchFamily="2" charset="-78"/>
                <a:sym typeface="Wingdings 2" pitchFamily="18" charset="2"/>
              </a:rPr>
              <a:t>والربحيَّة.</a:t>
            </a:r>
          </a:p>
          <a:p>
            <a:pPr marL="622300" lvl="1" indent="-442913" algn="just" rtl="1" eaLnBrk="1" hangingPunct="1">
              <a:lnSpc>
                <a:spcPct val="115000"/>
              </a:lnSpc>
              <a:spcBef>
                <a:spcPct val="35000"/>
              </a:spcBef>
              <a:defRPr/>
            </a:pPr>
            <a:r>
              <a:rPr lang="en-US" sz="2200" b="1" dirty="0">
                <a:latin typeface="Garamond" pitchFamily="18" charset="0"/>
                <a:cs typeface="Simplified Arabic" pitchFamily="2" charset="-78"/>
                <a:sym typeface="Wingdings 2" pitchFamily="18" charset="2"/>
              </a:rPr>
              <a:t></a:t>
            </a:r>
            <a:r>
              <a:rPr lang="ar-SA" sz="2200" b="1" dirty="0">
                <a:latin typeface="Garamond" pitchFamily="18" charset="0"/>
                <a:cs typeface="Simplified Arabic" pitchFamily="2" charset="-78"/>
                <a:sym typeface="Wingdings 2" pitchFamily="18" charset="2"/>
              </a:rPr>
              <a:t> </a:t>
            </a:r>
            <a:r>
              <a:rPr lang="ar-JO" sz="2200" b="1" dirty="0">
                <a:latin typeface="Garamond" pitchFamily="18" charset="0"/>
                <a:cs typeface="Simplified Arabic" pitchFamily="2" charset="-78"/>
                <a:sym typeface="Wingdings 2" pitchFamily="18" charset="2"/>
              </a:rPr>
              <a:t>	</a:t>
            </a:r>
            <a:r>
              <a:rPr lang="ar-SA" sz="2200" b="1" dirty="0">
                <a:latin typeface="Garamond" pitchFamily="18" charset="0"/>
                <a:cs typeface="Simplified Arabic" pitchFamily="2" charset="-78"/>
                <a:sym typeface="Wingdings 2" pitchFamily="18" charset="2"/>
              </a:rPr>
              <a:t>تنويع المحفظة الاستثماريَّة من خلال وضع حدود عليا للتعرُّض</a:t>
            </a:r>
            <a:r>
              <a:rPr lang="ar-JO" sz="2200" b="1" dirty="0">
                <a:latin typeface="Garamond" pitchFamily="18" charset="0"/>
                <a:cs typeface="Simplified Arabic" pitchFamily="2" charset="-78"/>
                <a:sym typeface="Wingdings 2" pitchFamily="18" charset="2"/>
              </a:rPr>
              <a:t> </a:t>
            </a:r>
            <a:r>
              <a:rPr lang="ar-SA" sz="2200" b="1" dirty="0">
                <a:latin typeface="Garamond" pitchFamily="18" charset="0"/>
                <a:cs typeface="Simplified Arabic" pitchFamily="2" charset="-78"/>
                <a:sym typeface="Wingdings 2" pitchFamily="18" charset="2"/>
              </a:rPr>
              <a:t>للمخاطر</a:t>
            </a:r>
            <a:r>
              <a:rPr lang="ar-JO" sz="2200" b="1" dirty="0">
                <a:latin typeface="Garamond" pitchFamily="18" charset="0"/>
                <a:cs typeface="Simplified Arabic" pitchFamily="2" charset="-78"/>
                <a:sym typeface="Wingdings 2" pitchFamily="18" charset="2"/>
              </a:rPr>
              <a:t> </a:t>
            </a:r>
            <a:r>
              <a:rPr lang="ar-SA" sz="2200" b="1" dirty="0">
                <a:latin typeface="Garamond" pitchFamily="18" charset="0"/>
                <a:cs typeface="Simplified Arabic" pitchFamily="2" charset="-78"/>
                <a:sym typeface="Wingdings 2" pitchFamily="18" charset="2"/>
              </a:rPr>
              <a:t>بالنسبة لكل متعامـل أو مجموعـة مـن المتعامليـن</a:t>
            </a:r>
            <a:r>
              <a:rPr lang="ar-JO" sz="2200" b="1" dirty="0">
                <a:latin typeface="Garamond" pitchFamily="18" charset="0"/>
                <a:cs typeface="Simplified Arabic" pitchFamily="2" charset="-78"/>
                <a:sym typeface="Wingdings 2" pitchFamily="18" charset="2"/>
              </a:rPr>
              <a:t> </a:t>
            </a:r>
            <a:r>
              <a:rPr lang="ar-SA" sz="2200" b="1" dirty="0">
                <a:latin typeface="Garamond" pitchFamily="18" charset="0"/>
                <a:cs typeface="Simplified Arabic" pitchFamily="2" charset="-78"/>
                <a:sym typeface="Wingdings 2" pitchFamily="18" charset="2"/>
              </a:rPr>
              <a:t>أو صناعة أو قطاع أو منطقة جغرافيَّة.</a:t>
            </a:r>
          </a:p>
          <a:p>
            <a:pPr marL="622300" lvl="1" indent="-442913" algn="just" rtl="1" eaLnBrk="1" hangingPunct="1">
              <a:lnSpc>
                <a:spcPct val="115000"/>
              </a:lnSpc>
              <a:spcBef>
                <a:spcPct val="35000"/>
              </a:spcBef>
              <a:defRPr/>
            </a:pPr>
            <a:r>
              <a:rPr lang="en-US" sz="2200" b="1" dirty="0">
                <a:latin typeface="Garamond" pitchFamily="18" charset="0"/>
                <a:cs typeface="Simplified Arabic" pitchFamily="2" charset="-78"/>
                <a:sym typeface="Wingdings 2" pitchFamily="18" charset="2"/>
              </a:rPr>
              <a:t></a:t>
            </a:r>
            <a:r>
              <a:rPr lang="ar-SA" sz="2200" b="1" dirty="0">
                <a:latin typeface="Garamond" pitchFamily="18" charset="0"/>
                <a:cs typeface="Simplified Arabic" pitchFamily="2" charset="-78"/>
                <a:sym typeface="Wingdings 2" pitchFamily="18" charset="2"/>
              </a:rPr>
              <a:t> </a:t>
            </a:r>
            <a:r>
              <a:rPr lang="ar-JO" sz="2200" b="1" dirty="0">
                <a:latin typeface="Garamond" pitchFamily="18" charset="0"/>
                <a:cs typeface="Simplified Arabic" pitchFamily="2" charset="-78"/>
                <a:sym typeface="Wingdings 2" pitchFamily="18" charset="2"/>
              </a:rPr>
              <a:t>	</a:t>
            </a:r>
            <a:r>
              <a:rPr lang="ar-SA" sz="2200" b="1" dirty="0">
                <a:latin typeface="Garamond" pitchFamily="18" charset="0"/>
                <a:cs typeface="Simplified Arabic" pitchFamily="2" charset="-78"/>
                <a:sym typeface="Wingdings 2" pitchFamily="18" charset="2"/>
              </a:rPr>
              <a:t>متابعة الوثائق الخاصَّـة بالمخاطـر والالتزامـات والقوانيـن</a:t>
            </a:r>
            <a:r>
              <a:rPr lang="ar-JO" sz="2200" b="1" dirty="0">
                <a:latin typeface="Garamond" pitchFamily="18" charset="0"/>
                <a:cs typeface="Simplified Arabic" pitchFamily="2" charset="-78"/>
                <a:sym typeface="Wingdings 2" pitchFamily="18" charset="2"/>
              </a:rPr>
              <a:t> </a:t>
            </a:r>
            <a:r>
              <a:rPr lang="ar-SA" sz="2200" b="1" dirty="0" err="1">
                <a:latin typeface="Garamond" pitchFamily="18" charset="0"/>
                <a:cs typeface="Simplified Arabic" pitchFamily="2" charset="-78"/>
                <a:sym typeface="Wingdings 2" pitchFamily="18" charset="2"/>
              </a:rPr>
              <a:t>والرهونات</a:t>
            </a:r>
            <a:r>
              <a:rPr lang="ar-SA" sz="2200" b="1" dirty="0">
                <a:latin typeface="Garamond" pitchFamily="18" charset="0"/>
                <a:cs typeface="Simplified Arabic" pitchFamily="2" charset="-78"/>
                <a:sym typeface="Wingdings 2" pitchFamily="18" charset="2"/>
              </a:rPr>
              <a:t>.</a:t>
            </a:r>
          </a:p>
          <a:p>
            <a:pPr marL="622300" lvl="1" indent="-442913" algn="just" rtl="1" eaLnBrk="1" hangingPunct="1">
              <a:lnSpc>
                <a:spcPct val="115000"/>
              </a:lnSpc>
              <a:spcBef>
                <a:spcPct val="35000"/>
              </a:spcBef>
              <a:defRPr/>
            </a:pPr>
            <a:r>
              <a:rPr lang="en-US" sz="2200" b="1" dirty="0">
                <a:latin typeface="Garamond" pitchFamily="18" charset="0"/>
                <a:cs typeface="Simplified Arabic" pitchFamily="2" charset="-78"/>
                <a:sym typeface="Wingdings 2" pitchFamily="18" charset="2"/>
              </a:rPr>
              <a:t></a:t>
            </a:r>
            <a:r>
              <a:rPr lang="ar-SA" sz="2200" b="1" dirty="0">
                <a:latin typeface="Garamond" pitchFamily="18" charset="0"/>
                <a:cs typeface="Simplified Arabic" pitchFamily="2" charset="-78"/>
                <a:sym typeface="Wingdings 2" pitchFamily="18" charset="2"/>
              </a:rPr>
              <a:t> </a:t>
            </a:r>
            <a:r>
              <a:rPr lang="ar-JO" sz="2200" b="1" dirty="0">
                <a:latin typeface="Garamond" pitchFamily="18" charset="0"/>
                <a:cs typeface="Simplified Arabic" pitchFamily="2" charset="-78"/>
                <a:sym typeface="Wingdings 2" pitchFamily="18" charset="2"/>
              </a:rPr>
              <a:t>	</a:t>
            </a:r>
            <a:r>
              <a:rPr lang="ar-SA" sz="2200" b="1" dirty="0">
                <a:latin typeface="Garamond" pitchFamily="18" charset="0"/>
                <a:cs typeface="Simplified Arabic" pitchFamily="2" charset="-78"/>
                <a:sym typeface="Wingdings 2" pitchFamily="18" charset="2"/>
              </a:rPr>
              <a:t>وضع معايير سليمة ومحدِّدة لمنـح الائتمان، ووضـع طريقة</a:t>
            </a:r>
            <a:r>
              <a:rPr lang="ar-JO" sz="2200" b="1" dirty="0">
                <a:latin typeface="Garamond" pitchFamily="18" charset="0"/>
                <a:cs typeface="Simplified Arabic" pitchFamily="2" charset="-78"/>
                <a:sym typeface="Wingdings 2" pitchFamily="18" charset="2"/>
              </a:rPr>
              <a:t> </a:t>
            </a:r>
            <a:r>
              <a:rPr lang="ar-SA" sz="2200" b="1" dirty="0">
                <a:latin typeface="Garamond" pitchFamily="18" charset="0"/>
                <a:cs typeface="Simplified Arabic" pitchFamily="2" charset="-78"/>
                <a:sym typeface="Wingdings 2" pitchFamily="18" charset="2"/>
              </a:rPr>
              <a:t>واضحة لتقييمه والموافقة عليه.</a:t>
            </a:r>
          </a:p>
          <a:p>
            <a:pPr marL="622300" lvl="1" indent="-442913" algn="just" rtl="1" eaLnBrk="1" hangingPunct="1">
              <a:lnSpc>
                <a:spcPct val="115000"/>
              </a:lnSpc>
              <a:spcBef>
                <a:spcPct val="35000"/>
              </a:spcBef>
              <a:buFont typeface="Wingdings 2" pitchFamily="18" charset="2"/>
              <a:buChar char="P"/>
              <a:defRPr/>
            </a:pPr>
            <a:r>
              <a:rPr lang="ar-SA" sz="2200" b="1" dirty="0">
                <a:latin typeface="Garamond" pitchFamily="18" charset="0"/>
                <a:cs typeface="Simplified Arabic" pitchFamily="2" charset="-78"/>
                <a:sym typeface="Wingdings 2" pitchFamily="18" charset="2"/>
              </a:rPr>
              <a:t>اللُّجوء إلـى الضمانـات </a:t>
            </a:r>
            <a:r>
              <a:rPr lang="ar-SA" sz="2200" b="1" dirty="0" err="1">
                <a:latin typeface="Garamond" pitchFamily="18" charset="0"/>
                <a:cs typeface="Simplified Arabic" pitchFamily="2" charset="-78"/>
                <a:sym typeface="Wingdings 2" pitchFamily="18" charset="2"/>
              </a:rPr>
              <a:t>والرهونـات</a:t>
            </a:r>
            <a:r>
              <a:rPr lang="ar-SA" sz="2200" b="1" dirty="0">
                <a:latin typeface="Garamond" pitchFamily="18" charset="0"/>
                <a:cs typeface="Simplified Arabic" pitchFamily="2" charset="-78"/>
                <a:sym typeface="Wingdings 2" pitchFamily="18" charset="2"/>
              </a:rPr>
              <a:t> لتخفيف آثار المخاطـر</a:t>
            </a:r>
            <a:r>
              <a:rPr lang="ar-JO" sz="2200" b="1" dirty="0">
                <a:latin typeface="Garamond" pitchFamily="18" charset="0"/>
                <a:cs typeface="Simplified Arabic" pitchFamily="2" charset="-78"/>
                <a:sym typeface="Wingdings 2" pitchFamily="18" charset="2"/>
              </a:rPr>
              <a:t> </a:t>
            </a:r>
            <a:r>
              <a:rPr lang="ar-SA" sz="2200" b="1" dirty="0">
                <a:latin typeface="Garamond" pitchFamily="18" charset="0"/>
                <a:cs typeface="Simplified Arabic" pitchFamily="2" charset="-78"/>
                <a:sym typeface="Wingdings 2" pitchFamily="18" charset="2"/>
              </a:rPr>
              <a:t>المُرتبطة بالعمليَّات</a:t>
            </a:r>
            <a:r>
              <a:rPr lang="ar-JO" sz="2200" b="1" dirty="0">
                <a:latin typeface="Garamond" pitchFamily="18" charset="0"/>
                <a:cs typeface="Simplified Arabic" pitchFamily="2" charset="-78"/>
                <a:sym typeface="Wingdings 2" pitchFamily="18" charset="2"/>
              </a:rPr>
              <a:t> ، بيع السلع محل البيوع .</a:t>
            </a:r>
          </a:p>
          <a:p>
            <a:pPr marL="622300" lvl="1" indent="-442913" algn="just" rtl="1" eaLnBrk="1" hangingPunct="1">
              <a:lnSpc>
                <a:spcPct val="115000"/>
              </a:lnSpc>
              <a:spcBef>
                <a:spcPct val="35000"/>
              </a:spcBef>
              <a:buFont typeface="Wingdings 2" pitchFamily="18" charset="2"/>
              <a:buChar char="P"/>
              <a:defRPr/>
            </a:pPr>
            <a:r>
              <a:rPr lang="ar-JO" sz="2200" b="1" dirty="0">
                <a:latin typeface="Garamond" pitchFamily="18" charset="0"/>
                <a:cs typeface="Simplified Arabic" pitchFamily="2" charset="-78"/>
                <a:sym typeface="Wingdings 2" pitchFamily="18" charset="2"/>
              </a:rPr>
              <a:t>الأخذ بإلزام الوعد </a:t>
            </a:r>
            <a:r>
              <a:rPr lang="ar-SA" sz="2200" b="1" dirty="0">
                <a:latin typeface="Garamond" pitchFamily="18" charset="0"/>
                <a:cs typeface="Simplified Arabic" pitchFamily="2" charset="-78"/>
                <a:sym typeface="Wingdings 2" pitchFamily="18" charset="2"/>
              </a:rPr>
              <a:t>.</a:t>
            </a:r>
            <a:endParaRPr lang="en-US" sz="2200" dirty="0">
              <a:latin typeface="Garamond" pitchFamily="18"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0D77D3C7-BAB8-4E13-A363-F11E7F3F9907}" type="slidenum">
              <a:rPr lang="ar-JO" smtClean="0"/>
              <a:pPr/>
              <a:t>54</a:t>
            </a:fld>
            <a:r>
              <a:rPr lang="ar-JO" smtClean="0"/>
              <a:t>  </a:t>
            </a:r>
            <a:r>
              <a:rPr lang="en-US" smtClean="0"/>
              <a:t>)</a:t>
            </a:r>
          </a:p>
        </p:txBody>
      </p:sp>
      <p:sp>
        <p:nvSpPr>
          <p:cNvPr id="58371" name="Text Box 3"/>
          <p:cNvSpPr txBox="1">
            <a:spLocks noChangeArrowheads="1"/>
          </p:cNvSpPr>
          <p:nvPr/>
        </p:nvSpPr>
        <p:spPr bwMode="auto">
          <a:xfrm>
            <a:off x="685800" y="1111250"/>
            <a:ext cx="8750300" cy="5141913"/>
          </a:xfrm>
          <a:prstGeom prst="rect">
            <a:avLst/>
          </a:prstGeom>
          <a:noFill/>
          <a:ln w="9525">
            <a:noFill/>
            <a:miter lim="800000"/>
            <a:headEnd/>
            <a:tailEnd/>
          </a:ln>
        </p:spPr>
        <p:txBody>
          <a:bodyPr>
            <a:spAutoFit/>
          </a:bodyPr>
          <a:lstStyle/>
          <a:p>
            <a:pPr algn="just" rtl="1" eaLnBrk="1" hangingPunct="1">
              <a:lnSpc>
                <a:spcPct val="125000"/>
              </a:lnSpc>
            </a:pPr>
            <a:endParaRPr lang="ar-SA" sz="100" b="1">
              <a:latin typeface="Garamond" pitchFamily="18" charset="0"/>
              <a:cs typeface="Simplified Arabic" pitchFamily="2" charset="-78"/>
            </a:endParaRPr>
          </a:p>
          <a:p>
            <a:pPr marL="723900" lvl="2" indent="-365125" algn="just" rtl="1" eaLnBrk="1" hangingPunct="1">
              <a:lnSpc>
                <a:spcPct val="125000"/>
              </a:lnSpc>
              <a:buFont typeface="Wingdings" pitchFamily="2" charset="2"/>
              <a:buChar char="ü"/>
            </a:pPr>
            <a:r>
              <a:rPr lang="ar-JO" sz="2400" b="1">
                <a:latin typeface="Garamond" pitchFamily="18" charset="0"/>
                <a:cs typeface="Simplified Arabic" pitchFamily="2" charset="-78"/>
                <a:sym typeface="Wingdings 2" pitchFamily="18" charset="2"/>
              </a:rPr>
              <a:t>فرض غرامات التأخير .</a:t>
            </a:r>
          </a:p>
          <a:p>
            <a:pPr marL="723900" lvl="2" indent="-365125" algn="just" rtl="1" eaLnBrk="1" hangingPunct="1">
              <a:lnSpc>
                <a:spcPct val="125000"/>
              </a:lnSpc>
              <a:buFont typeface="Wingdings" pitchFamily="2" charset="2"/>
              <a:buChar char="ü"/>
            </a:pPr>
            <a:r>
              <a:rPr lang="ar-SA" sz="2400" b="1">
                <a:latin typeface="Garamond" pitchFamily="18" charset="0"/>
                <a:cs typeface="Simplified Arabic" pitchFamily="2" charset="-78"/>
                <a:sym typeface="Wingdings 2" pitchFamily="18" charset="2"/>
              </a:rPr>
              <a:t>متابعة عمليَّات الائتمان (المتابعة والرقابة على الائتمان).</a:t>
            </a:r>
          </a:p>
          <a:p>
            <a:pPr marL="723900" lvl="2" indent="-365125" algn="just" rtl="1" eaLnBrk="1" hangingPunct="1">
              <a:lnSpc>
                <a:spcPct val="125000"/>
              </a:lnSpc>
              <a:buFont typeface="Wingdings" pitchFamily="2" charset="2"/>
              <a:buChar char="ü"/>
            </a:pPr>
            <a:r>
              <a:rPr lang="ar-SA" sz="2400" b="1">
                <a:latin typeface="Garamond" pitchFamily="18" charset="0"/>
                <a:cs typeface="Simplified Arabic" pitchFamily="2" charset="-78"/>
                <a:sym typeface="Wingdings 2" pitchFamily="18" charset="2"/>
              </a:rPr>
              <a:t>إتِّخاذ إجراءات لمواجهة المخاطر والخسائر المُحتملة مثـل،</a:t>
            </a:r>
            <a:r>
              <a:rPr lang="ar-JO" sz="2400" b="1">
                <a:latin typeface="Garamond" pitchFamily="18" charset="0"/>
                <a:cs typeface="Simplified Arabic" pitchFamily="2" charset="-78"/>
                <a:sym typeface="Wingdings 2" pitchFamily="18" charset="2"/>
              </a:rPr>
              <a:t> </a:t>
            </a:r>
            <a:r>
              <a:rPr lang="ar-SA" sz="2400" b="1">
                <a:latin typeface="Garamond" pitchFamily="18" charset="0"/>
                <a:cs typeface="Simplified Arabic" pitchFamily="2" charset="-78"/>
                <a:sym typeface="Wingdings 2" pitchFamily="18" charset="2"/>
              </a:rPr>
              <a:t>الشرط الجزائي، صندوق التأمين التبادلي، مخصَّص (صندوق)</a:t>
            </a:r>
            <a:r>
              <a:rPr lang="ar-JO" sz="2400" b="1">
                <a:latin typeface="Garamond" pitchFamily="18" charset="0"/>
                <a:cs typeface="Simplified Arabic" pitchFamily="2" charset="-78"/>
                <a:sym typeface="Wingdings 2" pitchFamily="18" charset="2"/>
              </a:rPr>
              <a:t> </a:t>
            </a:r>
            <a:r>
              <a:rPr lang="ar-SA" sz="2400" b="1">
                <a:latin typeface="Garamond" pitchFamily="18" charset="0"/>
                <a:cs typeface="Simplified Arabic" pitchFamily="2" charset="-78"/>
                <a:sym typeface="Wingdings 2" pitchFamily="18" charset="2"/>
              </a:rPr>
              <a:t>مواجهة مخاطر</a:t>
            </a:r>
            <a:r>
              <a:rPr lang="ar-JO" sz="2400" b="1">
                <a:latin typeface="Garamond" pitchFamily="18" charset="0"/>
                <a:cs typeface="Simplified Arabic" pitchFamily="2" charset="-78"/>
                <a:sym typeface="Wingdings 2" pitchFamily="18" charset="2"/>
              </a:rPr>
              <a:t>  </a:t>
            </a:r>
            <a:r>
              <a:rPr lang="ar-SA" sz="2400" b="1">
                <a:latin typeface="Garamond" pitchFamily="18" charset="0"/>
                <a:cs typeface="Simplified Arabic" pitchFamily="2" charset="-78"/>
                <a:sym typeface="Wingdings 2" pitchFamily="18" charset="2"/>
              </a:rPr>
              <a:t>الإستثمار</a:t>
            </a:r>
            <a:r>
              <a:rPr lang="ar-JO" sz="2400" b="1">
                <a:latin typeface="Garamond" pitchFamily="18" charset="0"/>
                <a:cs typeface="Simplified Arabic" pitchFamily="2" charset="-78"/>
                <a:sym typeface="Wingdings 2" pitchFamily="18" charset="2"/>
              </a:rPr>
              <a:t>، الرجوع على هامش الجدية .</a:t>
            </a:r>
          </a:p>
          <a:p>
            <a:pPr marL="723900" lvl="2" indent="-365125" algn="just" rtl="1" eaLnBrk="1" hangingPunct="1">
              <a:lnSpc>
                <a:spcPct val="125000"/>
              </a:lnSpc>
              <a:buFont typeface="Wingdings" pitchFamily="2" charset="2"/>
              <a:buChar char="ü"/>
            </a:pPr>
            <a:r>
              <a:rPr lang="ar-JO" sz="2400" b="1">
                <a:latin typeface="Garamond" pitchFamily="18" charset="0"/>
                <a:cs typeface="Simplified Arabic" pitchFamily="2" charset="-78"/>
                <a:sym typeface="Wingdings 2" pitchFamily="18" charset="2"/>
              </a:rPr>
              <a:t>مخاطر التخلف عن تسديد الأقساط في مواعيد استحقاقها :</a:t>
            </a:r>
          </a:p>
          <a:p>
            <a:pPr marL="1257300" lvl="3" indent="-354013" algn="just" rtl="1" eaLnBrk="1" hangingPunct="1">
              <a:lnSpc>
                <a:spcPct val="125000"/>
              </a:lnSpc>
              <a:buFont typeface="Andalus" pitchFamily="2" charset="-78"/>
              <a:buChar char="_"/>
            </a:pPr>
            <a:r>
              <a:rPr lang="ar-JO" sz="2400" b="1">
                <a:latin typeface="Garamond" pitchFamily="18" charset="0"/>
                <a:cs typeface="Simplified Arabic" pitchFamily="2" charset="-78"/>
                <a:sym typeface="Wingdings 2" pitchFamily="18" charset="2"/>
              </a:rPr>
              <a:t>فوات فرصة إعادة استثمار هذه الأموال خلال فترة التأخير ، وبالتالي حرمانها من العوائد المتوقعة للاستثمار .</a:t>
            </a:r>
          </a:p>
          <a:p>
            <a:pPr marL="1257300" lvl="3" indent="-354013" algn="just" rtl="1" eaLnBrk="1" hangingPunct="1">
              <a:lnSpc>
                <a:spcPct val="125000"/>
              </a:lnSpc>
              <a:buFont typeface="Andalus" pitchFamily="2" charset="-78"/>
              <a:buChar char="_"/>
            </a:pPr>
            <a:r>
              <a:rPr lang="ar-JO" sz="2400" b="1">
                <a:latin typeface="Garamond" pitchFamily="18" charset="0"/>
                <a:cs typeface="Simplified Arabic" pitchFamily="2" charset="-78"/>
                <a:sym typeface="Wingdings 2" pitchFamily="18" charset="2"/>
              </a:rPr>
              <a:t>مضاعفة الجهود عند دراسة التمويل ، والتأكد من جدواه ، والقدرة على سداد الالتزامات وكفاية الضمانات واكتمال توثيقها ، ومراقبة عمليات التمويل ومتابعتها الأمر الذي ادى إلى ارتفاع كلفة منح التمويل .</a:t>
            </a:r>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3AE6BD21-23D0-4A43-8E9F-007BC78CDB83}" type="slidenum">
              <a:rPr lang="ar-JO" smtClean="0"/>
              <a:pPr/>
              <a:t>55</a:t>
            </a:fld>
            <a:r>
              <a:rPr lang="ar-JO" smtClean="0"/>
              <a:t>  </a:t>
            </a:r>
            <a:r>
              <a:rPr lang="en-US" smtClean="0"/>
              <a:t>)</a:t>
            </a:r>
          </a:p>
        </p:txBody>
      </p:sp>
      <p:sp>
        <p:nvSpPr>
          <p:cNvPr id="59395" name="Text Box 2"/>
          <p:cNvSpPr txBox="1">
            <a:spLocks noChangeArrowheads="1"/>
          </p:cNvSpPr>
          <p:nvPr/>
        </p:nvSpPr>
        <p:spPr bwMode="auto">
          <a:xfrm>
            <a:off x="825500" y="604838"/>
            <a:ext cx="8750300" cy="5795962"/>
          </a:xfrm>
          <a:prstGeom prst="rect">
            <a:avLst/>
          </a:prstGeom>
          <a:noFill/>
          <a:ln w="9525">
            <a:noFill/>
            <a:miter lim="800000"/>
            <a:headEnd/>
            <a:tailEnd/>
          </a:ln>
        </p:spPr>
        <p:txBody>
          <a:bodyPr>
            <a:spAutoFit/>
          </a:bodyPr>
          <a:lstStyle/>
          <a:p>
            <a:pPr algn="just" rtl="1" eaLnBrk="1" hangingPunct="1">
              <a:lnSpc>
                <a:spcPct val="115000"/>
              </a:lnSpc>
              <a:spcBef>
                <a:spcPct val="25000"/>
              </a:spcBef>
              <a:spcAft>
                <a:spcPct val="20000"/>
              </a:spcAft>
            </a:pPr>
            <a:endParaRPr lang="ar-JO" sz="700" b="1">
              <a:latin typeface="Garamond" pitchFamily="18" charset="0"/>
              <a:cs typeface="Simplified Arabic" pitchFamily="2" charset="-78"/>
              <a:sym typeface="Wingdings 2" pitchFamily="18" charset="2"/>
            </a:endParaRPr>
          </a:p>
          <a:p>
            <a:pPr marL="723900" lvl="2" indent="-365125" algn="just" rtl="1" eaLnBrk="1" hangingPunct="1">
              <a:lnSpc>
                <a:spcPct val="115000"/>
              </a:lnSpc>
              <a:spcBef>
                <a:spcPct val="25000"/>
              </a:spcBef>
              <a:spcAft>
                <a:spcPct val="20000"/>
              </a:spcAft>
              <a:buFont typeface="Wingdings" pitchFamily="2" charset="2"/>
              <a:buChar char="ü"/>
            </a:pPr>
            <a:r>
              <a:rPr lang="ar-JO" sz="2200" b="1">
                <a:latin typeface="Garamond" pitchFamily="18" charset="0"/>
                <a:cs typeface="Simplified Arabic" pitchFamily="2" charset="-78"/>
                <a:sym typeface="Wingdings 2" pitchFamily="18" charset="2"/>
              </a:rPr>
              <a:t>التفريق بين المدين المعسر والمدين الموسر :</a:t>
            </a:r>
            <a:endParaRPr lang="ar-JO" sz="2200" b="1">
              <a:cs typeface="Simplified Arabic" pitchFamily="2" charset="-78"/>
              <a:sym typeface="Wingdings 2" pitchFamily="18" charset="2"/>
            </a:endParaRPr>
          </a:p>
          <a:p>
            <a:pPr marL="1436688" lvl="3" indent="-268288" algn="just" rtl="1" eaLnBrk="1" hangingPunct="1">
              <a:lnSpc>
                <a:spcPct val="115000"/>
              </a:lnSpc>
              <a:spcBef>
                <a:spcPct val="25000"/>
              </a:spcBef>
              <a:spcAft>
                <a:spcPct val="20000"/>
              </a:spcAft>
              <a:buFontTx/>
              <a:buChar char="o"/>
            </a:pPr>
            <a:r>
              <a:rPr lang="ar-JO" sz="2200" b="1">
                <a:cs typeface="Simplified Arabic" pitchFamily="2" charset="-78"/>
                <a:sym typeface="Wingdings 2" pitchFamily="18" charset="2"/>
              </a:rPr>
              <a:t>فتاوى عدم وضع الشرط الجزائي .</a:t>
            </a:r>
          </a:p>
          <a:p>
            <a:pPr marL="1436688" lvl="3" indent="-268288" algn="just" rtl="1" eaLnBrk="1" hangingPunct="1">
              <a:lnSpc>
                <a:spcPct val="115000"/>
              </a:lnSpc>
              <a:spcBef>
                <a:spcPct val="25000"/>
              </a:spcBef>
              <a:spcAft>
                <a:spcPct val="20000"/>
              </a:spcAft>
              <a:buFontTx/>
              <a:buChar char="o"/>
            </a:pPr>
            <a:r>
              <a:rPr lang="ar-JO" sz="2200" b="1">
                <a:cs typeface="Simplified Arabic" pitchFamily="2" charset="-78"/>
                <a:sym typeface="Wingdings 2" pitchFamily="18" charset="2"/>
              </a:rPr>
              <a:t>فتاوى عدم إعادة جزء من الربح في حال تعجيل الدفع قبل تاريخ الاستحقاق .</a:t>
            </a:r>
          </a:p>
          <a:p>
            <a:pPr marL="1436688" lvl="3" indent="-268288" algn="just" rtl="1" eaLnBrk="1" hangingPunct="1">
              <a:lnSpc>
                <a:spcPct val="115000"/>
              </a:lnSpc>
              <a:spcBef>
                <a:spcPct val="25000"/>
              </a:spcBef>
              <a:spcAft>
                <a:spcPct val="20000"/>
              </a:spcAft>
              <a:buFont typeface="Wingdings" pitchFamily="2" charset="2"/>
              <a:buNone/>
            </a:pPr>
            <a:endParaRPr lang="ar-JO" sz="100" b="1">
              <a:latin typeface="Garamond" pitchFamily="18" charset="0"/>
              <a:cs typeface="Simplified Arabic" pitchFamily="2" charset="-78"/>
              <a:sym typeface="Wingdings 2" pitchFamily="18" charset="2"/>
            </a:endParaRPr>
          </a:p>
          <a:p>
            <a:pPr marL="723900" lvl="2" indent="-365125" algn="just" rtl="1" eaLnBrk="1" hangingPunct="1">
              <a:lnSpc>
                <a:spcPct val="115000"/>
              </a:lnSpc>
              <a:spcBef>
                <a:spcPct val="25000"/>
              </a:spcBef>
              <a:spcAft>
                <a:spcPct val="20000"/>
              </a:spcAft>
              <a:buFont typeface="Wingdings" pitchFamily="2" charset="2"/>
              <a:buChar char="ü"/>
            </a:pPr>
            <a:r>
              <a:rPr lang="ar-JO" sz="2200" b="1">
                <a:latin typeface="Garamond" pitchFamily="18" charset="0"/>
                <a:cs typeface="Simplified Arabic" pitchFamily="2" charset="-78"/>
                <a:sym typeface="Wingdings 2" pitchFamily="18" charset="2"/>
              </a:rPr>
              <a:t>عدم مساعدة القوانين الوضعية في إجراءات تسريع الحصول على الديون :</a:t>
            </a:r>
          </a:p>
          <a:p>
            <a:pPr marL="1436688" lvl="3" indent="-268288" algn="just" rtl="1" eaLnBrk="1" hangingPunct="1">
              <a:lnSpc>
                <a:spcPct val="115000"/>
              </a:lnSpc>
              <a:spcBef>
                <a:spcPct val="25000"/>
              </a:spcBef>
              <a:spcAft>
                <a:spcPct val="20000"/>
              </a:spcAft>
              <a:buFontTx/>
              <a:buChar char="o"/>
            </a:pPr>
            <a:r>
              <a:rPr lang="ar-JO" sz="2200" b="1">
                <a:latin typeface="Garamond" pitchFamily="18" charset="0"/>
                <a:cs typeface="Simplified Arabic" pitchFamily="2" charset="-78"/>
                <a:sym typeface="Wingdings 2" pitchFamily="18" charset="2"/>
              </a:rPr>
              <a:t> عدم تجريم القوانين المماطلين الموسرين عند اخلالهم بالعقد وتخلفهم عن السداد .</a:t>
            </a:r>
          </a:p>
          <a:p>
            <a:pPr marL="1436688" lvl="3" indent="-268288" algn="just" rtl="1" eaLnBrk="1" hangingPunct="1">
              <a:lnSpc>
                <a:spcPct val="115000"/>
              </a:lnSpc>
              <a:spcBef>
                <a:spcPct val="25000"/>
              </a:spcBef>
              <a:spcAft>
                <a:spcPct val="20000"/>
              </a:spcAft>
              <a:buFontTx/>
              <a:buChar char="o"/>
            </a:pPr>
            <a:r>
              <a:rPr lang="ar-JO" sz="2200" b="1">
                <a:latin typeface="Garamond" pitchFamily="18" charset="0"/>
                <a:cs typeface="Simplified Arabic" pitchFamily="2" charset="-78"/>
                <a:sym typeface="Wingdings 2" pitchFamily="18" charset="2"/>
              </a:rPr>
              <a:t>اعطاء العملاء الاولوية في السداد للبنوك التقليدية .</a:t>
            </a:r>
          </a:p>
          <a:p>
            <a:pPr marL="1436688" lvl="3" indent="-268288" algn="just" rtl="1" eaLnBrk="1" hangingPunct="1">
              <a:lnSpc>
                <a:spcPct val="115000"/>
              </a:lnSpc>
              <a:spcBef>
                <a:spcPct val="25000"/>
              </a:spcBef>
              <a:spcAft>
                <a:spcPct val="20000"/>
              </a:spcAft>
              <a:buFontTx/>
              <a:buChar char="o"/>
            </a:pPr>
            <a:r>
              <a:rPr lang="ar-JO" sz="2200" b="1">
                <a:latin typeface="Garamond" pitchFamily="18" charset="0"/>
                <a:cs typeface="Simplified Arabic" pitchFamily="2" charset="-78"/>
                <a:sym typeface="Wingdings 2" pitchFamily="18" charset="2"/>
              </a:rPr>
              <a:t>انكار بعض العملاء مديونيتهم من اجل كسب الوقت وإطالة فترة التقاضي .</a:t>
            </a:r>
          </a:p>
          <a:p>
            <a:pPr marL="1436688" lvl="3" indent="-268288" algn="just" rtl="1" eaLnBrk="1" hangingPunct="1">
              <a:lnSpc>
                <a:spcPct val="115000"/>
              </a:lnSpc>
              <a:spcBef>
                <a:spcPct val="25000"/>
              </a:spcBef>
              <a:spcAft>
                <a:spcPct val="20000"/>
              </a:spcAft>
              <a:buFontTx/>
              <a:buChar char="o"/>
            </a:pPr>
            <a:r>
              <a:rPr lang="ar-JO" sz="2200" b="1">
                <a:latin typeface="Garamond" pitchFamily="18" charset="0"/>
                <a:cs typeface="Simplified Arabic" pitchFamily="2" charset="-78"/>
                <a:sym typeface="Wingdings 2" pitchFamily="18" charset="2"/>
              </a:rPr>
              <a:t>فرض بعض القوانين السرية على معاملات العملاء ، وتحول دون اللجوء إلى الإعلان عن أسماء المماطلين في الصحف .</a:t>
            </a:r>
          </a:p>
          <a:p>
            <a:pPr marL="1436688" lvl="3" indent="-268288" algn="just" rtl="1" eaLnBrk="1" hangingPunct="1">
              <a:lnSpc>
                <a:spcPct val="115000"/>
              </a:lnSpc>
              <a:spcBef>
                <a:spcPct val="25000"/>
              </a:spcBef>
              <a:spcAft>
                <a:spcPct val="20000"/>
              </a:spcAft>
              <a:buFontTx/>
              <a:buChar char="o"/>
            </a:pPr>
            <a:r>
              <a:rPr lang="ar-JO" sz="2200" b="1">
                <a:latin typeface="Garamond" pitchFamily="18" charset="0"/>
                <a:cs typeface="Simplified Arabic" pitchFamily="2" charset="-78"/>
                <a:sym typeface="Wingdings 2" pitchFamily="18" charset="2"/>
              </a:rPr>
              <a:t>التنفيذ على الضمانات من خلال القضايا تأخذ سنوات طويلة .</a:t>
            </a:r>
            <a:endParaRPr lang="ar-SA" sz="2200" b="1">
              <a:latin typeface="Garamond" pitchFamily="18" charset="0"/>
              <a:cs typeface="Simplified Arabic" pitchFamily="2" charset="-78"/>
              <a:sym typeface="Wingdings 2" pitchFamily="18" charset="2"/>
            </a:endParaRP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A760B0A0-F19B-409F-A4D5-C7A817D3C60E}" type="slidenum">
              <a:rPr lang="ar-JO" smtClean="0"/>
              <a:pPr/>
              <a:t>56</a:t>
            </a:fld>
            <a:r>
              <a:rPr lang="ar-JO" smtClean="0"/>
              <a:t>  </a:t>
            </a:r>
            <a:r>
              <a:rPr lang="en-US" smtClean="0"/>
              <a:t>)</a:t>
            </a:r>
          </a:p>
        </p:txBody>
      </p:sp>
      <p:sp>
        <p:nvSpPr>
          <p:cNvPr id="336898" name="Text Box 2"/>
          <p:cNvSpPr txBox="1">
            <a:spLocks noChangeArrowheads="1"/>
          </p:cNvSpPr>
          <p:nvPr/>
        </p:nvSpPr>
        <p:spPr bwMode="auto">
          <a:xfrm>
            <a:off x="609600" y="874713"/>
            <a:ext cx="8750300" cy="5478462"/>
          </a:xfrm>
          <a:prstGeom prst="rect">
            <a:avLst/>
          </a:prstGeom>
          <a:noFill/>
          <a:ln w="9525">
            <a:noFill/>
            <a:miter lim="800000"/>
            <a:headEnd/>
            <a:tailEnd/>
          </a:ln>
          <a:effectLst/>
        </p:spPr>
        <p:txBody>
          <a:bodyPr>
            <a:spAutoFit/>
          </a:bodyPr>
          <a:lstStyle/>
          <a:p>
            <a:pPr algn="r" rtl="1" eaLnBrk="1" hangingPunct="1">
              <a:defRPr/>
            </a:pPr>
            <a:r>
              <a:rPr lang="ar-SA" sz="2400" b="1" dirty="0">
                <a:effectLst>
                  <a:outerShdw blurRad="38100" dist="38100" dir="2700000" algn="tl">
                    <a:srgbClr val="C0C0C0"/>
                  </a:outerShdw>
                </a:effectLst>
                <a:latin typeface="Constantia" pitchFamily="18" charset="0"/>
                <a:cs typeface="Simplified Arabic" pitchFamily="2" charset="-78"/>
              </a:rPr>
              <a:t>ثانيا: </a:t>
            </a:r>
            <a:r>
              <a:rPr lang="ar-JO" sz="2400" b="1" dirty="0">
                <a:effectLst>
                  <a:outerShdw blurRad="38100" dist="38100" dir="2700000" algn="tl">
                    <a:srgbClr val="C0C0C0"/>
                  </a:outerShdw>
                </a:effectLst>
                <a:latin typeface="Constantia" pitchFamily="18" charset="0"/>
                <a:cs typeface="Simplified Arabic" pitchFamily="2" charset="-78"/>
                <a:sym typeface="Wingdings 2" pitchFamily="18" charset="2"/>
              </a:rPr>
              <a:t>لإدارة </a:t>
            </a:r>
            <a:r>
              <a:rPr lang="ar-SA" sz="2400" b="1" dirty="0">
                <a:effectLst>
                  <a:outerShdw blurRad="38100" dist="38100" dir="2700000" algn="tl">
                    <a:srgbClr val="C0C0C0"/>
                  </a:outerShdw>
                </a:effectLst>
                <a:latin typeface="Constantia" pitchFamily="18" charset="0"/>
                <a:cs typeface="Simplified Arabic" pitchFamily="2" charset="-78"/>
                <a:sym typeface="Wingdings 2" pitchFamily="18" charset="2"/>
              </a:rPr>
              <a:t>مخاطر المشاركة يمكن اللُّجوء إلى:</a:t>
            </a:r>
            <a:endParaRPr lang="ar-JO" sz="2400" b="1" dirty="0">
              <a:effectLst>
                <a:outerShdw blurRad="38100" dist="38100" dir="2700000" algn="tl">
                  <a:srgbClr val="C0C0C0"/>
                </a:outerShdw>
              </a:effectLst>
              <a:latin typeface="Constantia" pitchFamily="18" charset="0"/>
              <a:cs typeface="Simplified Arabic" pitchFamily="2" charset="-78"/>
              <a:sym typeface="Wingdings 2" pitchFamily="18" charset="2"/>
            </a:endParaRPr>
          </a:p>
          <a:p>
            <a:pPr algn="r" rtl="1" eaLnBrk="1" hangingPunct="1">
              <a:defRPr/>
            </a:pPr>
            <a:endParaRPr lang="ar-SA" sz="2400" b="1" dirty="0">
              <a:effectLst>
                <a:outerShdw blurRad="38100" dist="38100" dir="2700000" algn="tl">
                  <a:srgbClr val="C0C0C0"/>
                </a:outerShdw>
              </a:effectLst>
              <a:latin typeface="Constantia" pitchFamily="18" charset="0"/>
              <a:cs typeface="Simplified Arabic" pitchFamily="2" charset="-78"/>
              <a:sym typeface="Wingdings 2" pitchFamily="18" charset="2"/>
            </a:endParaRPr>
          </a:p>
          <a:p>
            <a:pPr algn="r" rtl="1" eaLnBrk="1" hangingPunct="1">
              <a:defRPr/>
            </a:pPr>
            <a:r>
              <a:rPr lang="ar-SA" sz="2400" b="1" dirty="0">
                <a:latin typeface="Garamond" pitchFamily="18" charset="0"/>
                <a:cs typeface="Simplified Arabic" pitchFamily="2" charset="-78"/>
                <a:sym typeface="Wingdings 2" pitchFamily="18" charset="2"/>
              </a:rPr>
              <a:t>       * </a:t>
            </a:r>
            <a:r>
              <a:rPr lang="ar-JO" sz="2400" b="1" dirty="0">
                <a:latin typeface="Garamond" pitchFamily="18" charset="0"/>
                <a:cs typeface="Simplified Arabic" pitchFamily="2" charset="-78"/>
                <a:sym typeface="Wingdings 2" pitchFamily="18" charset="2"/>
              </a:rPr>
              <a:t> </a:t>
            </a:r>
            <a:r>
              <a:rPr lang="ar-SA" sz="2400" b="1" dirty="0">
                <a:latin typeface="Garamond" pitchFamily="18" charset="0"/>
                <a:cs typeface="Simplified Arabic" pitchFamily="2" charset="-78"/>
                <a:sym typeface="Wingdings 2" pitchFamily="18" charset="2"/>
              </a:rPr>
              <a:t>حُسن اختيار الشركاء</a:t>
            </a:r>
            <a:r>
              <a:rPr lang="ar-JO" sz="2400" b="1" dirty="0">
                <a:latin typeface="Garamond" pitchFamily="18" charset="0"/>
                <a:cs typeface="Simplified Arabic" pitchFamily="2" charset="-78"/>
                <a:sym typeface="Wingdings 2" pitchFamily="18" charset="2"/>
              </a:rPr>
              <a:t> (اختيار بعناية فائقة / </a:t>
            </a:r>
            <a:r>
              <a:rPr lang="ar-JO" sz="2400" b="1" dirty="0" err="1">
                <a:latin typeface="Garamond" pitchFamily="18" charset="0"/>
                <a:cs typeface="Simplified Arabic" pitchFamily="2" charset="-78"/>
                <a:sym typeface="Wingdings 2" pitchFamily="18" charset="2"/>
              </a:rPr>
              <a:t>اهل</a:t>
            </a:r>
            <a:r>
              <a:rPr lang="ar-JO" sz="2400" b="1" dirty="0">
                <a:latin typeface="Garamond" pitchFamily="18" charset="0"/>
                <a:cs typeface="Simplified Arabic" pitchFamily="2" charset="-78"/>
                <a:sym typeface="Wingdings 2" pitchFamily="18" charset="2"/>
              </a:rPr>
              <a:t> خبرة واختصاص) </a:t>
            </a:r>
            <a:r>
              <a:rPr lang="ar-SA" sz="2400" b="1" dirty="0">
                <a:latin typeface="Garamond" pitchFamily="18" charset="0"/>
                <a:cs typeface="Simplified Arabic" pitchFamily="2" charset="-78"/>
                <a:sym typeface="Wingdings 2" pitchFamily="18" charset="2"/>
              </a:rPr>
              <a:t>.</a:t>
            </a:r>
          </a:p>
          <a:p>
            <a:pPr algn="r" rtl="1" eaLnBrk="1" hangingPunct="1">
              <a:defRPr/>
            </a:pPr>
            <a:endParaRPr lang="ar-SA" sz="1600" b="1" dirty="0">
              <a:latin typeface="Garamond" pitchFamily="18" charset="0"/>
              <a:cs typeface="Simplified Arabic" pitchFamily="2" charset="-78"/>
              <a:sym typeface="Wingdings 2" pitchFamily="18" charset="2"/>
            </a:endParaRPr>
          </a:p>
          <a:p>
            <a:pPr algn="r" rtl="1" eaLnBrk="1" hangingPunct="1">
              <a:defRPr/>
            </a:pPr>
            <a:r>
              <a:rPr lang="ar-SA" sz="2400" b="1" dirty="0">
                <a:latin typeface="Garamond" pitchFamily="18" charset="0"/>
                <a:cs typeface="Simplified Arabic" pitchFamily="2" charset="-78"/>
                <a:sym typeface="Wingdings 2" pitchFamily="18" charset="2"/>
              </a:rPr>
              <a:t>       * </a:t>
            </a:r>
            <a:r>
              <a:rPr lang="ar-JO" sz="2400" b="1" dirty="0">
                <a:latin typeface="Garamond" pitchFamily="18" charset="0"/>
                <a:cs typeface="Simplified Arabic" pitchFamily="2" charset="-78"/>
                <a:sym typeface="Wingdings 2" pitchFamily="18" charset="2"/>
              </a:rPr>
              <a:t> </a:t>
            </a:r>
            <a:r>
              <a:rPr lang="ar-SA" sz="2400" b="1" dirty="0">
                <a:latin typeface="Garamond" pitchFamily="18" charset="0"/>
                <a:cs typeface="Simplified Arabic" pitchFamily="2" charset="-78"/>
                <a:sym typeface="Wingdings 2" pitchFamily="18" charset="2"/>
              </a:rPr>
              <a:t>دراسة جدوى المشروعات قبل الدخول في مشاركتها.</a:t>
            </a:r>
          </a:p>
          <a:p>
            <a:pPr algn="r" rtl="1" eaLnBrk="1" hangingPunct="1">
              <a:defRPr/>
            </a:pPr>
            <a:endParaRPr lang="ar-SA" sz="1600" b="1" dirty="0">
              <a:latin typeface="Garamond" pitchFamily="18" charset="0"/>
              <a:cs typeface="Simplified Arabic" pitchFamily="2" charset="-78"/>
              <a:sym typeface="Wingdings 2" pitchFamily="18" charset="2"/>
            </a:endParaRPr>
          </a:p>
          <a:p>
            <a:pPr algn="r" rtl="1" eaLnBrk="1" hangingPunct="1">
              <a:defRPr/>
            </a:pPr>
            <a:r>
              <a:rPr lang="ar-SA" sz="2400" b="1" dirty="0">
                <a:latin typeface="Garamond" pitchFamily="18" charset="0"/>
                <a:cs typeface="Simplified Arabic" pitchFamily="2" charset="-78"/>
                <a:sym typeface="Wingdings 2" pitchFamily="18" charset="2"/>
              </a:rPr>
              <a:t>       * </a:t>
            </a:r>
            <a:r>
              <a:rPr lang="ar-JO" sz="2400" b="1" dirty="0">
                <a:latin typeface="Garamond" pitchFamily="18" charset="0"/>
                <a:cs typeface="Simplified Arabic" pitchFamily="2" charset="-78"/>
                <a:sym typeface="Wingdings 2" pitchFamily="18" charset="2"/>
              </a:rPr>
              <a:t> </a:t>
            </a:r>
            <a:r>
              <a:rPr lang="ar-SA" sz="2400" b="1" dirty="0">
                <a:latin typeface="Garamond" pitchFamily="18" charset="0"/>
                <a:cs typeface="Simplified Arabic" pitchFamily="2" charset="-78"/>
                <a:sym typeface="Wingdings 2" pitchFamily="18" charset="2"/>
              </a:rPr>
              <a:t>التأكُّد من سلامة الضمانات المقدَّمة والمقبولة شرعاً.</a:t>
            </a:r>
          </a:p>
          <a:p>
            <a:pPr algn="r" rtl="1" eaLnBrk="1" hangingPunct="1">
              <a:defRPr/>
            </a:pPr>
            <a:endParaRPr lang="ar-SA" sz="1400" b="1" dirty="0">
              <a:latin typeface="Garamond" pitchFamily="18" charset="0"/>
              <a:cs typeface="Simplified Arabic" pitchFamily="2" charset="-78"/>
              <a:sym typeface="Wingdings 2" pitchFamily="18" charset="2"/>
            </a:endParaRPr>
          </a:p>
          <a:p>
            <a:pPr algn="r" rtl="1" eaLnBrk="1" hangingPunct="1">
              <a:defRPr/>
            </a:pPr>
            <a:r>
              <a:rPr lang="ar-SA" sz="2400" b="1" dirty="0">
                <a:latin typeface="Garamond" pitchFamily="18" charset="0"/>
                <a:cs typeface="Simplified Arabic" pitchFamily="2" charset="-78"/>
                <a:sym typeface="Wingdings 2" pitchFamily="18" charset="2"/>
              </a:rPr>
              <a:t>       * </a:t>
            </a:r>
            <a:r>
              <a:rPr lang="ar-JO" sz="2400" b="1" dirty="0">
                <a:latin typeface="Garamond" pitchFamily="18" charset="0"/>
                <a:cs typeface="Simplified Arabic" pitchFamily="2" charset="-78"/>
                <a:sym typeface="Wingdings 2" pitchFamily="18" charset="2"/>
              </a:rPr>
              <a:t> </a:t>
            </a:r>
            <a:r>
              <a:rPr lang="ar-SA" sz="2400" b="1" dirty="0">
                <a:latin typeface="Garamond" pitchFamily="18" charset="0"/>
                <a:cs typeface="Simplified Arabic" pitchFamily="2" charset="-78"/>
                <a:sym typeface="Wingdings 2" pitchFamily="18" charset="2"/>
              </a:rPr>
              <a:t>حُسن المتابعة والإشراف</a:t>
            </a:r>
            <a:r>
              <a:rPr lang="ar-JO" sz="2400" b="1" dirty="0">
                <a:latin typeface="Garamond" pitchFamily="18" charset="0"/>
                <a:cs typeface="Simplified Arabic" pitchFamily="2" charset="-78"/>
                <a:sym typeface="Wingdings 2" pitchFamily="18" charset="2"/>
              </a:rPr>
              <a:t> .</a:t>
            </a:r>
          </a:p>
          <a:p>
            <a:pPr algn="r" rtl="1" eaLnBrk="1" hangingPunct="1">
              <a:defRPr/>
            </a:pPr>
            <a:endParaRPr lang="ar-JO" b="1" dirty="0">
              <a:latin typeface="Garamond" pitchFamily="18" charset="0"/>
              <a:cs typeface="Simplified Arabic" pitchFamily="2" charset="-78"/>
              <a:sym typeface="Wingdings 2" pitchFamily="18" charset="2"/>
            </a:endParaRPr>
          </a:p>
          <a:p>
            <a:pPr algn="r" rtl="1" eaLnBrk="1" hangingPunct="1">
              <a:defRPr/>
            </a:pPr>
            <a:r>
              <a:rPr lang="ar-JO" sz="2400" b="1" dirty="0">
                <a:latin typeface="Garamond" pitchFamily="18" charset="0"/>
                <a:cs typeface="Simplified Arabic" pitchFamily="2" charset="-78"/>
                <a:sym typeface="Wingdings 2" pitchFamily="18" charset="2"/>
              </a:rPr>
              <a:t>       </a:t>
            </a:r>
            <a:r>
              <a:rPr lang="ar-SA" sz="2400" b="1" dirty="0">
                <a:latin typeface="Garamond" pitchFamily="18" charset="0"/>
                <a:cs typeface="Simplified Arabic" pitchFamily="2" charset="-78"/>
                <a:sym typeface="Wingdings 2" pitchFamily="18" charset="2"/>
              </a:rPr>
              <a:t>* </a:t>
            </a:r>
            <a:r>
              <a:rPr lang="ar-JO" sz="2400" b="1" dirty="0">
                <a:latin typeface="Garamond" pitchFamily="18" charset="0"/>
                <a:cs typeface="Simplified Arabic" pitchFamily="2" charset="-78"/>
                <a:sym typeface="Wingdings 2" pitchFamily="18" charset="2"/>
              </a:rPr>
              <a:t> أن تكون حصة الشريك كبيرة وتدفع بالكامل .</a:t>
            </a:r>
          </a:p>
          <a:p>
            <a:pPr algn="r" rtl="1" eaLnBrk="1" hangingPunct="1">
              <a:defRPr/>
            </a:pPr>
            <a:endParaRPr lang="ar-JO" sz="2000" b="1" dirty="0">
              <a:latin typeface="Garamond" pitchFamily="18" charset="0"/>
              <a:cs typeface="PT Bold Heading" pitchFamily="2" charset="-78"/>
              <a:sym typeface="Wingdings 2" pitchFamily="18" charset="2"/>
            </a:endParaRPr>
          </a:p>
          <a:p>
            <a:pPr algn="r" rtl="1" eaLnBrk="1" hangingPunct="1">
              <a:defRPr/>
            </a:pPr>
            <a:r>
              <a:rPr lang="ar-SA" sz="2400" b="1" dirty="0">
                <a:effectLst>
                  <a:outerShdw blurRad="38100" dist="38100" dir="2700000" algn="tl">
                    <a:srgbClr val="C0C0C0"/>
                  </a:outerShdw>
                </a:effectLst>
                <a:latin typeface="Constantia" pitchFamily="18" charset="0"/>
                <a:cs typeface="Simplified Arabic" pitchFamily="2" charset="-78"/>
                <a:sym typeface="Wingdings 2" pitchFamily="18" charset="2"/>
              </a:rPr>
              <a:t>ثالثا: </a:t>
            </a:r>
            <a:r>
              <a:rPr lang="ar-JO" sz="2400" b="1" dirty="0">
                <a:effectLst>
                  <a:outerShdw blurRad="38100" dist="38100" dir="2700000" algn="tl">
                    <a:srgbClr val="C0C0C0"/>
                  </a:outerShdw>
                </a:effectLst>
                <a:latin typeface="Constantia" pitchFamily="18" charset="0"/>
                <a:cs typeface="Simplified Arabic" pitchFamily="2" charset="-78"/>
                <a:sym typeface="Wingdings 2" pitchFamily="18" charset="2"/>
              </a:rPr>
              <a:t>لإدارة </a:t>
            </a:r>
            <a:r>
              <a:rPr lang="ar-SA" sz="2400" b="1" dirty="0">
                <a:effectLst>
                  <a:outerShdw blurRad="38100" dist="38100" dir="2700000" algn="tl">
                    <a:srgbClr val="C0C0C0"/>
                  </a:outerShdw>
                </a:effectLst>
                <a:latin typeface="Constantia" pitchFamily="18" charset="0"/>
                <a:cs typeface="Simplified Arabic" pitchFamily="2" charset="-78"/>
                <a:sym typeface="Wingdings 2" pitchFamily="18" charset="2"/>
              </a:rPr>
              <a:t>مخاطر المضاربة يمكن اللُّجوء إلى </a:t>
            </a:r>
            <a:r>
              <a:rPr lang="ar-JO" sz="2400" b="1" dirty="0">
                <a:effectLst>
                  <a:outerShdw blurRad="38100" dist="38100" dir="2700000" algn="tl">
                    <a:srgbClr val="C0C0C0"/>
                  </a:outerShdw>
                </a:effectLst>
                <a:latin typeface="Constantia" pitchFamily="18" charset="0"/>
                <a:cs typeface="Simplified Arabic" pitchFamily="2" charset="-78"/>
                <a:sym typeface="Wingdings 2" pitchFamily="18" charset="2"/>
              </a:rPr>
              <a:t>:</a:t>
            </a:r>
            <a:endParaRPr lang="ar-SA" sz="2400" b="1" dirty="0">
              <a:effectLst>
                <a:outerShdw blurRad="38100" dist="38100" dir="2700000" algn="tl">
                  <a:srgbClr val="C0C0C0"/>
                </a:outerShdw>
              </a:effectLst>
              <a:latin typeface="Constantia" pitchFamily="18" charset="0"/>
              <a:cs typeface="Simplified Arabic" pitchFamily="2" charset="-78"/>
              <a:sym typeface="Wingdings 2" pitchFamily="18" charset="2"/>
            </a:endParaRPr>
          </a:p>
          <a:p>
            <a:pPr algn="r" rtl="1" eaLnBrk="1" hangingPunct="1">
              <a:defRPr/>
            </a:pPr>
            <a:endParaRPr lang="ar-SA" sz="1400" b="1" dirty="0">
              <a:latin typeface="Garamond" pitchFamily="18" charset="0"/>
              <a:cs typeface="Arial" pitchFamily="34" charset="0"/>
              <a:sym typeface="Wingdings 2" pitchFamily="18" charset="2"/>
            </a:endParaRPr>
          </a:p>
          <a:p>
            <a:pPr algn="r" rtl="1" eaLnBrk="1" hangingPunct="1">
              <a:defRPr/>
            </a:pPr>
            <a:r>
              <a:rPr lang="ar-JO" sz="2400" b="1" dirty="0">
                <a:latin typeface="Garamond" pitchFamily="18" charset="0"/>
                <a:cs typeface="Simplified Arabic" pitchFamily="2" charset="-78"/>
                <a:sym typeface="Wingdings 2" pitchFamily="18" charset="2"/>
              </a:rPr>
              <a:t>       *  </a:t>
            </a:r>
            <a:r>
              <a:rPr lang="ar-SA" sz="2400" b="1" dirty="0" err="1">
                <a:latin typeface="Garamond" pitchFamily="18" charset="0"/>
                <a:cs typeface="Simplified Arabic" pitchFamily="2" charset="-78"/>
                <a:sym typeface="Wingdings 2" pitchFamily="18" charset="2"/>
              </a:rPr>
              <a:t>إشتراط</a:t>
            </a:r>
            <a:r>
              <a:rPr lang="ar-SA" sz="2400" b="1" dirty="0">
                <a:latin typeface="Garamond" pitchFamily="18" charset="0"/>
                <a:cs typeface="Simplified Arabic" pitchFamily="2" charset="-78"/>
                <a:sym typeface="Wingdings 2" pitchFamily="18" charset="2"/>
              </a:rPr>
              <a:t> الضمان في حالات التعدِّي والتقصير.</a:t>
            </a:r>
          </a:p>
          <a:p>
            <a:pPr algn="r" rtl="1" eaLnBrk="1" hangingPunct="1">
              <a:defRPr/>
            </a:pPr>
            <a:endParaRPr lang="ar-SA" sz="1200" b="1" dirty="0">
              <a:latin typeface="Garamond" pitchFamily="18" charset="0"/>
              <a:cs typeface="Simplified Arabic" pitchFamily="2" charset="-78"/>
              <a:sym typeface="Wingdings 2" pitchFamily="18" charset="2"/>
            </a:endParaRPr>
          </a:p>
          <a:p>
            <a:pPr algn="r" rtl="1" eaLnBrk="1" hangingPunct="1">
              <a:defRPr/>
            </a:pPr>
            <a:r>
              <a:rPr lang="ar-JO" sz="2400" b="1" dirty="0">
                <a:latin typeface="Garamond" pitchFamily="18" charset="0"/>
                <a:cs typeface="Simplified Arabic" pitchFamily="2" charset="-78"/>
                <a:sym typeface="Wingdings 2" pitchFamily="18" charset="2"/>
              </a:rPr>
              <a:t>       *  </a:t>
            </a:r>
            <a:r>
              <a:rPr lang="ar-SA" sz="2400" b="1" dirty="0">
                <a:latin typeface="Garamond" pitchFamily="18" charset="0"/>
                <a:cs typeface="Simplified Arabic" pitchFamily="2" charset="-78"/>
                <a:sym typeface="Wingdings 2" pitchFamily="18" charset="2"/>
              </a:rPr>
              <a:t>ضمان الطرف الثالث متبرِّعاً.</a:t>
            </a:r>
            <a:endParaRPr lang="en-US" sz="2400" b="1" dirty="0">
              <a:latin typeface="Garamond" pitchFamily="18"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EF3841D8-9590-4103-A6A0-1500D634B675}" type="slidenum">
              <a:rPr lang="ar-JO" smtClean="0"/>
              <a:pPr/>
              <a:t>57</a:t>
            </a:fld>
            <a:r>
              <a:rPr lang="ar-JO" smtClean="0"/>
              <a:t>  </a:t>
            </a:r>
            <a:r>
              <a:rPr lang="en-US" smtClean="0"/>
              <a:t>)</a:t>
            </a:r>
          </a:p>
        </p:txBody>
      </p:sp>
      <p:sp>
        <p:nvSpPr>
          <p:cNvPr id="61443" name="Text Box 3"/>
          <p:cNvSpPr txBox="1">
            <a:spLocks noChangeArrowheads="1"/>
          </p:cNvSpPr>
          <p:nvPr/>
        </p:nvSpPr>
        <p:spPr bwMode="auto">
          <a:xfrm>
            <a:off x="660400" y="1230313"/>
            <a:ext cx="8585200" cy="4865687"/>
          </a:xfrm>
          <a:prstGeom prst="rect">
            <a:avLst/>
          </a:prstGeom>
          <a:noFill/>
          <a:ln w="9525">
            <a:noFill/>
            <a:miter lim="800000"/>
            <a:headEnd/>
            <a:tailEnd/>
          </a:ln>
        </p:spPr>
        <p:txBody>
          <a:bodyPr>
            <a:spAutoFit/>
          </a:bodyPr>
          <a:lstStyle/>
          <a:p>
            <a:pPr marL="444500" indent="-444500" algn="just" rtl="1" eaLnBrk="1" hangingPunct="1">
              <a:lnSpc>
                <a:spcPct val="115000"/>
              </a:lnSpc>
              <a:spcBef>
                <a:spcPct val="20000"/>
              </a:spcBef>
              <a:spcAft>
                <a:spcPct val="20000"/>
              </a:spcAft>
            </a:pPr>
            <a:r>
              <a:rPr lang="ar-SA" sz="2400" b="1">
                <a:latin typeface="Garamond" pitchFamily="18" charset="0"/>
                <a:cs typeface="Simplified Arabic" pitchFamily="2" charset="-78"/>
                <a:sym typeface="Wingdings 2" pitchFamily="18" charset="2"/>
              </a:rPr>
              <a:t>* </a:t>
            </a:r>
            <a:r>
              <a:rPr lang="ar-JO" sz="2400" b="1">
                <a:latin typeface="Garamond" pitchFamily="18" charset="0"/>
                <a:cs typeface="Simplified Arabic" pitchFamily="2" charset="-78"/>
                <a:sym typeface="Wingdings 2" pitchFamily="18" charset="2"/>
              </a:rPr>
              <a:t>	</a:t>
            </a:r>
            <a:r>
              <a:rPr lang="ar-SA" sz="2400" b="1">
                <a:latin typeface="Garamond" pitchFamily="18" charset="0"/>
                <a:cs typeface="Simplified Arabic" pitchFamily="2" charset="-78"/>
                <a:sym typeface="Wingdings 2" pitchFamily="18" charset="2"/>
              </a:rPr>
              <a:t>تطوُّع المضارب بالضمان بعـد عقد المضاربـة والشروع</a:t>
            </a:r>
            <a:r>
              <a:rPr lang="ar-JO" sz="2400" b="1">
                <a:latin typeface="Garamond" pitchFamily="18" charset="0"/>
                <a:cs typeface="Simplified Arabic" pitchFamily="2" charset="-78"/>
                <a:sym typeface="Wingdings 2" pitchFamily="18" charset="2"/>
              </a:rPr>
              <a:t> </a:t>
            </a:r>
            <a:r>
              <a:rPr lang="ar-SA" sz="2400" b="1">
                <a:latin typeface="Garamond" pitchFamily="18" charset="0"/>
                <a:cs typeface="Simplified Arabic" pitchFamily="2" charset="-78"/>
                <a:sym typeface="Wingdings 2" pitchFamily="18" charset="2"/>
              </a:rPr>
              <a:t>في العمـل بالمـال وذلـك علـى رأي المالكيَّة</a:t>
            </a:r>
            <a:r>
              <a:rPr lang="ar-JO" sz="2400" b="1">
                <a:latin typeface="Garamond" pitchFamily="18" charset="0"/>
                <a:cs typeface="Simplified Arabic" pitchFamily="2" charset="-78"/>
                <a:sym typeface="Wingdings 2" pitchFamily="18" charset="2"/>
              </a:rPr>
              <a:t> </a:t>
            </a:r>
            <a:r>
              <a:rPr lang="ar-SA" sz="2400" b="1">
                <a:latin typeface="Garamond" pitchFamily="18" charset="0"/>
                <a:cs typeface="Simplified Arabic" pitchFamily="2" charset="-78"/>
                <a:sym typeface="Wingdings 2" pitchFamily="18" charset="2"/>
              </a:rPr>
              <a:t>. </a:t>
            </a:r>
            <a:endParaRPr lang="ar-JO" sz="2400" b="1">
              <a:latin typeface="Garamond" pitchFamily="18" charset="0"/>
              <a:cs typeface="Simplified Arabic" pitchFamily="2" charset="-78"/>
              <a:sym typeface="Wingdings 2" pitchFamily="18" charset="2"/>
            </a:endParaRPr>
          </a:p>
          <a:p>
            <a:pPr marL="444500" indent="-444500" algn="just" rtl="1" eaLnBrk="1" hangingPunct="1">
              <a:lnSpc>
                <a:spcPct val="115000"/>
              </a:lnSpc>
              <a:spcBef>
                <a:spcPct val="20000"/>
              </a:spcBef>
              <a:spcAft>
                <a:spcPct val="20000"/>
              </a:spcAft>
            </a:pPr>
            <a:r>
              <a:rPr lang="ar-SA" sz="2400" b="1">
                <a:latin typeface="Garamond" pitchFamily="18" charset="0"/>
                <a:cs typeface="Simplified Arabic" pitchFamily="2" charset="-78"/>
                <a:sym typeface="Wingdings 2" pitchFamily="18" charset="2"/>
              </a:rPr>
              <a:t>* </a:t>
            </a:r>
            <a:r>
              <a:rPr lang="ar-JO" sz="2400" b="1">
                <a:latin typeface="Garamond" pitchFamily="18" charset="0"/>
                <a:cs typeface="Simplified Arabic" pitchFamily="2" charset="-78"/>
                <a:sym typeface="Wingdings 2" pitchFamily="18" charset="2"/>
              </a:rPr>
              <a:t>	</a:t>
            </a:r>
            <a:r>
              <a:rPr lang="ar-SA" sz="2400" b="1">
                <a:latin typeface="Garamond" pitchFamily="18" charset="0"/>
                <a:cs typeface="Simplified Arabic" pitchFamily="2" charset="-78"/>
                <a:sym typeface="Wingdings 2" pitchFamily="18" charset="2"/>
              </a:rPr>
              <a:t>استخدام طبيعة القرض مع المضاربة، بحيث يكون المضارب</a:t>
            </a:r>
            <a:r>
              <a:rPr lang="ar-JO" sz="2400" b="1">
                <a:latin typeface="Garamond" pitchFamily="18" charset="0"/>
                <a:cs typeface="Simplified Arabic" pitchFamily="2" charset="-78"/>
                <a:sym typeface="Wingdings 2" pitchFamily="18" charset="2"/>
              </a:rPr>
              <a:t> </a:t>
            </a:r>
            <a:r>
              <a:rPr lang="ar-SA" sz="2400" b="1">
                <a:latin typeface="Garamond" pitchFamily="18" charset="0"/>
                <a:cs typeface="Simplified Arabic" pitchFamily="2" charset="-78"/>
                <a:sym typeface="Wingdings 2" pitchFamily="18" charset="2"/>
              </a:rPr>
              <a:t>ذا صفتين (مضارب ورب مال بالنسبة للمال الذي اقترضه)،</a:t>
            </a:r>
            <a:r>
              <a:rPr lang="ar-JO" sz="2400" b="1">
                <a:latin typeface="Garamond" pitchFamily="18" charset="0"/>
                <a:cs typeface="Simplified Arabic" pitchFamily="2" charset="-78"/>
                <a:sym typeface="Wingdings 2" pitchFamily="18" charset="2"/>
              </a:rPr>
              <a:t> </a:t>
            </a:r>
            <a:r>
              <a:rPr lang="ar-SA" sz="2400" b="1">
                <a:latin typeface="Garamond" pitchFamily="18" charset="0"/>
                <a:cs typeface="Simplified Arabic" pitchFamily="2" charset="-78"/>
                <a:sym typeface="Wingdings 2" pitchFamily="18" charset="2"/>
              </a:rPr>
              <a:t>ويتَّفقا على تقسيم الربح حسب الاتفاق الذي يرتضيانه.</a:t>
            </a:r>
            <a:endParaRPr lang="ar-JO" sz="2400" b="1">
              <a:latin typeface="Garamond" pitchFamily="18" charset="0"/>
              <a:cs typeface="Simplified Arabic" pitchFamily="2" charset="-78"/>
              <a:sym typeface="Wingdings 2" pitchFamily="18" charset="2"/>
            </a:endParaRPr>
          </a:p>
          <a:p>
            <a:pPr marL="444500" indent="-444500" algn="r" rtl="1" eaLnBrk="1" hangingPunct="1">
              <a:lnSpc>
                <a:spcPct val="115000"/>
              </a:lnSpc>
              <a:spcBef>
                <a:spcPct val="20000"/>
              </a:spcBef>
              <a:spcAft>
                <a:spcPct val="20000"/>
              </a:spcAft>
            </a:pPr>
            <a:r>
              <a:rPr lang="ar-JO" sz="2400" b="1">
                <a:latin typeface="Garamond" pitchFamily="18" charset="0"/>
                <a:cs typeface="Simplified Arabic" pitchFamily="2" charset="-78"/>
                <a:sym typeface="Wingdings 2" pitchFamily="18" charset="2"/>
              </a:rPr>
              <a:t>*   </a:t>
            </a:r>
            <a:r>
              <a:rPr lang="ar-SA" sz="2400" b="1">
                <a:latin typeface="Garamond" pitchFamily="18" charset="0"/>
                <a:cs typeface="Simplified Arabic" pitchFamily="2" charset="-78"/>
                <a:sym typeface="Wingdings 2" pitchFamily="18" charset="2"/>
              </a:rPr>
              <a:t>حُسن اختيار الشركاء.</a:t>
            </a:r>
          </a:p>
          <a:p>
            <a:pPr marL="444500" indent="-444500" algn="r" rtl="1" eaLnBrk="1" hangingPunct="1">
              <a:lnSpc>
                <a:spcPct val="115000"/>
              </a:lnSpc>
              <a:spcBef>
                <a:spcPct val="20000"/>
              </a:spcBef>
              <a:spcAft>
                <a:spcPct val="20000"/>
              </a:spcAft>
            </a:pPr>
            <a:r>
              <a:rPr lang="ar-SA" sz="2400" b="1">
                <a:latin typeface="Garamond" pitchFamily="18" charset="0"/>
                <a:cs typeface="Simplified Arabic" pitchFamily="2" charset="-78"/>
                <a:sym typeface="Wingdings 2" pitchFamily="18" charset="2"/>
              </a:rPr>
              <a:t>* </a:t>
            </a:r>
            <a:r>
              <a:rPr lang="ar-JO" sz="2400" b="1">
                <a:latin typeface="Garamond" pitchFamily="18" charset="0"/>
                <a:cs typeface="Simplified Arabic" pitchFamily="2" charset="-78"/>
                <a:sym typeface="Wingdings 2" pitchFamily="18" charset="2"/>
              </a:rPr>
              <a:t>  </a:t>
            </a:r>
            <a:r>
              <a:rPr lang="ar-SA" sz="2400" b="1">
                <a:latin typeface="Garamond" pitchFamily="18" charset="0"/>
                <a:cs typeface="Simplified Arabic" pitchFamily="2" charset="-78"/>
                <a:sym typeface="Wingdings 2" pitchFamily="18" charset="2"/>
              </a:rPr>
              <a:t>دراسة جدوى المشروعات قبل الدخول في مشاركتها.</a:t>
            </a:r>
          </a:p>
          <a:p>
            <a:pPr marL="444500" indent="-444500" algn="r" rtl="1" eaLnBrk="1" hangingPunct="1">
              <a:lnSpc>
                <a:spcPct val="115000"/>
              </a:lnSpc>
              <a:spcBef>
                <a:spcPct val="20000"/>
              </a:spcBef>
              <a:spcAft>
                <a:spcPct val="20000"/>
              </a:spcAft>
            </a:pPr>
            <a:r>
              <a:rPr lang="ar-SA" sz="2400" b="1">
                <a:latin typeface="Garamond" pitchFamily="18" charset="0"/>
                <a:cs typeface="Simplified Arabic" pitchFamily="2" charset="-78"/>
                <a:sym typeface="Wingdings 2" pitchFamily="18" charset="2"/>
              </a:rPr>
              <a:t>* </a:t>
            </a:r>
            <a:r>
              <a:rPr lang="ar-JO" sz="2400" b="1">
                <a:latin typeface="Garamond" pitchFamily="18" charset="0"/>
                <a:cs typeface="Simplified Arabic" pitchFamily="2" charset="-78"/>
                <a:sym typeface="Wingdings 2" pitchFamily="18" charset="2"/>
              </a:rPr>
              <a:t>  </a:t>
            </a:r>
            <a:r>
              <a:rPr lang="ar-SA" sz="2400" b="1">
                <a:latin typeface="Garamond" pitchFamily="18" charset="0"/>
                <a:cs typeface="Simplified Arabic" pitchFamily="2" charset="-78"/>
                <a:sym typeface="Wingdings 2" pitchFamily="18" charset="2"/>
              </a:rPr>
              <a:t>التأكُّد من سلامة الضمانات المقدَّمة والمقبولة شرعاً.</a:t>
            </a:r>
          </a:p>
          <a:p>
            <a:pPr marL="444500" indent="-444500" algn="r" rtl="1" eaLnBrk="1" hangingPunct="1">
              <a:lnSpc>
                <a:spcPct val="115000"/>
              </a:lnSpc>
              <a:spcBef>
                <a:spcPct val="20000"/>
              </a:spcBef>
              <a:spcAft>
                <a:spcPct val="20000"/>
              </a:spcAft>
            </a:pPr>
            <a:r>
              <a:rPr lang="ar-SA" sz="2400" b="1">
                <a:latin typeface="Garamond" pitchFamily="18" charset="0"/>
                <a:cs typeface="Simplified Arabic" pitchFamily="2" charset="-78"/>
                <a:sym typeface="Wingdings 2" pitchFamily="18" charset="2"/>
              </a:rPr>
              <a:t>* </a:t>
            </a:r>
            <a:r>
              <a:rPr lang="ar-JO" sz="2400" b="1">
                <a:latin typeface="Garamond" pitchFamily="18" charset="0"/>
                <a:cs typeface="Simplified Arabic" pitchFamily="2" charset="-78"/>
                <a:sym typeface="Wingdings 2" pitchFamily="18" charset="2"/>
              </a:rPr>
              <a:t>  </a:t>
            </a:r>
            <a:r>
              <a:rPr lang="ar-SA" sz="2400" b="1">
                <a:latin typeface="Garamond" pitchFamily="18" charset="0"/>
                <a:cs typeface="Simplified Arabic" pitchFamily="2" charset="-78"/>
                <a:sym typeface="Wingdings 2" pitchFamily="18" charset="2"/>
              </a:rPr>
              <a:t>حُسن المتابعة والإشراف</a:t>
            </a:r>
            <a:r>
              <a:rPr lang="ar-JO" sz="2400" b="1">
                <a:latin typeface="Garamond" pitchFamily="18" charset="0"/>
                <a:cs typeface="Simplified Arabic" pitchFamily="2" charset="-78"/>
                <a:sym typeface="Wingdings 2" pitchFamily="18" charset="2"/>
              </a:rPr>
              <a:t> .</a:t>
            </a:r>
            <a:endParaRPr lang="ar-SA" sz="2400" b="1">
              <a:latin typeface="Garamond" pitchFamily="18" charset="0"/>
              <a:cs typeface="Simplified Arabic" pitchFamily="2" charset="-78"/>
              <a:sym typeface="Wingdings 2" pitchFamily="18" charset="2"/>
            </a:endParaRPr>
          </a:p>
          <a:p>
            <a:pPr marL="444500" indent="-444500" algn="just" rtl="1" eaLnBrk="1" hangingPunct="1">
              <a:lnSpc>
                <a:spcPct val="115000"/>
              </a:lnSpc>
              <a:spcBef>
                <a:spcPct val="20000"/>
              </a:spcBef>
              <a:spcAft>
                <a:spcPct val="20000"/>
              </a:spcAft>
            </a:pPr>
            <a:endParaRPr lang="ar-JO" sz="900" b="1">
              <a:latin typeface="Garamond" pitchFamily="18"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F1B69679-C4D4-4C9E-94EC-5BD9DFFB324A}" type="slidenum">
              <a:rPr lang="ar-JO" smtClean="0"/>
              <a:pPr/>
              <a:t>58</a:t>
            </a:fld>
            <a:r>
              <a:rPr lang="ar-JO" smtClean="0"/>
              <a:t>  </a:t>
            </a:r>
            <a:r>
              <a:rPr lang="en-US" smtClean="0"/>
              <a:t>)</a:t>
            </a:r>
          </a:p>
        </p:txBody>
      </p:sp>
      <p:sp>
        <p:nvSpPr>
          <p:cNvPr id="3" name="Content Placeholder 2"/>
          <p:cNvSpPr txBox="1">
            <a:spLocks/>
          </p:cNvSpPr>
          <p:nvPr/>
        </p:nvSpPr>
        <p:spPr>
          <a:xfrm>
            <a:off x="660400" y="909638"/>
            <a:ext cx="8502650" cy="5643562"/>
          </a:xfrm>
          <a:prstGeom prst="rect">
            <a:avLst/>
          </a:prstGeom>
        </p:spPr>
        <p:txBody>
          <a:bodyPr/>
          <a:lstStyle/>
          <a:p>
            <a:pPr algn="r" rtl="1">
              <a:lnSpc>
                <a:spcPct val="115000"/>
              </a:lnSpc>
              <a:defRPr/>
            </a:pPr>
            <a:r>
              <a:rPr lang="ar-JO" sz="2400" b="1" dirty="0">
                <a:effectLst>
                  <a:outerShdw blurRad="38100" dist="38100" dir="2700000" algn="tl">
                    <a:srgbClr val="C0C0C0"/>
                  </a:outerShdw>
                </a:effectLst>
                <a:latin typeface="Constantia" pitchFamily="18" charset="0"/>
                <a:cs typeface="Simplified Arabic" pitchFamily="2" charset="-78"/>
              </a:rPr>
              <a:t>رابعاً : لإدارة مخاطر السلم يمكن اللجوء إلى :</a:t>
            </a:r>
          </a:p>
          <a:p>
            <a:pPr algn="r" rtl="1">
              <a:lnSpc>
                <a:spcPct val="115000"/>
              </a:lnSpc>
              <a:defRPr/>
            </a:pPr>
            <a:r>
              <a:rPr lang="ar-JO" sz="2400" b="1" dirty="0">
                <a:latin typeface="Garamond" pitchFamily="18" charset="0"/>
                <a:cs typeface="Simplified Arabic" pitchFamily="2" charset="-78"/>
              </a:rPr>
              <a:t>* 	الاستعانة بأهل الخبرة مقابل عمولة محددة .</a:t>
            </a:r>
          </a:p>
          <a:p>
            <a:pPr algn="r" rtl="1">
              <a:lnSpc>
                <a:spcPct val="115000"/>
              </a:lnSpc>
              <a:defRPr/>
            </a:pPr>
            <a:r>
              <a:rPr lang="ar-JO" sz="2400" b="1" dirty="0">
                <a:latin typeface="Garamond" pitchFamily="18" charset="0"/>
                <a:cs typeface="Simplified Arabic" pitchFamily="2" charset="-78"/>
              </a:rPr>
              <a:t>*	توكيل البائع بالبيع مقابل اجر محدد (بعقد مستقل) .</a:t>
            </a:r>
          </a:p>
          <a:p>
            <a:pPr algn="r" rtl="1">
              <a:lnSpc>
                <a:spcPct val="115000"/>
              </a:lnSpc>
              <a:defRPr/>
            </a:pPr>
            <a:r>
              <a:rPr lang="ar-JO" sz="2400" b="1" dirty="0">
                <a:latin typeface="Garamond" pitchFamily="18" charset="0"/>
                <a:cs typeface="Simplified Arabic" pitchFamily="2" charset="-78"/>
              </a:rPr>
              <a:t>*	السلم الموازي (البيع لطرف ثالث سلماً) .</a:t>
            </a:r>
          </a:p>
          <a:p>
            <a:pPr algn="r" rtl="1">
              <a:lnSpc>
                <a:spcPct val="115000"/>
              </a:lnSpc>
              <a:defRPr/>
            </a:pPr>
            <a:r>
              <a:rPr lang="ar-JO" sz="2400" b="1" dirty="0">
                <a:latin typeface="Garamond" pitchFamily="18" charset="0"/>
                <a:cs typeface="Simplified Arabic" pitchFamily="2" charset="-78"/>
              </a:rPr>
              <a:t>*	التوثيق برهن أو كفالة .</a:t>
            </a:r>
          </a:p>
          <a:p>
            <a:pPr algn="r" rtl="1">
              <a:lnSpc>
                <a:spcPct val="115000"/>
              </a:lnSpc>
              <a:defRPr/>
            </a:pPr>
            <a:r>
              <a:rPr lang="ar-JO" sz="2400" b="1" dirty="0">
                <a:latin typeface="Garamond" pitchFamily="18" charset="0"/>
                <a:cs typeface="Simplified Arabic" pitchFamily="2" charset="-78"/>
              </a:rPr>
              <a:t>*	اخذ شيكات من البائع .</a:t>
            </a:r>
            <a:endParaRPr lang="en-US" sz="2400" b="1" dirty="0">
              <a:latin typeface="Garamond" pitchFamily="18" charset="0"/>
              <a:cs typeface="Simplified Arabic" pitchFamily="2" charset="-78"/>
            </a:endParaRPr>
          </a:p>
          <a:p>
            <a:pPr algn="r" rtl="1" eaLnBrk="1" hangingPunct="1">
              <a:lnSpc>
                <a:spcPct val="115000"/>
              </a:lnSpc>
              <a:spcBef>
                <a:spcPct val="20000"/>
              </a:spcBef>
              <a:defRPr/>
            </a:pPr>
            <a:endParaRPr lang="ar-JO" sz="800" b="1" dirty="0">
              <a:effectLst>
                <a:outerShdw blurRad="38100" dist="38100" dir="2700000" algn="tl">
                  <a:srgbClr val="C0C0C0"/>
                </a:outerShdw>
              </a:effectLst>
              <a:latin typeface="Constantia" pitchFamily="18" charset="0"/>
              <a:ea typeface="Majalla UI"/>
              <a:cs typeface="Simplified Arabic" pitchFamily="2" charset="-78"/>
            </a:endParaRPr>
          </a:p>
          <a:p>
            <a:pPr algn="r" rtl="1" eaLnBrk="1" hangingPunct="1">
              <a:lnSpc>
                <a:spcPct val="115000"/>
              </a:lnSpc>
              <a:spcBef>
                <a:spcPct val="20000"/>
              </a:spcBef>
              <a:defRPr/>
            </a:pPr>
            <a:r>
              <a:rPr lang="ar-JO" sz="2400" b="1" dirty="0">
                <a:effectLst>
                  <a:outerShdw blurRad="38100" dist="38100" dir="2700000" algn="tl">
                    <a:srgbClr val="C0C0C0"/>
                  </a:outerShdw>
                </a:effectLst>
                <a:latin typeface="Constantia" pitchFamily="18" charset="0"/>
                <a:ea typeface="Majalla UI"/>
                <a:cs typeface="Simplified Arabic" pitchFamily="2" charset="-78"/>
              </a:rPr>
              <a:t>خامساً :</a:t>
            </a:r>
            <a:r>
              <a:rPr lang="ar-JO" sz="2400" b="1" dirty="0" err="1">
                <a:effectLst>
                  <a:outerShdw blurRad="38100" dist="38100" dir="2700000" algn="tl">
                    <a:srgbClr val="C0C0C0"/>
                  </a:outerShdw>
                </a:effectLst>
                <a:latin typeface="Constantia" pitchFamily="18" charset="0"/>
                <a:ea typeface="Majalla UI"/>
                <a:cs typeface="Simplified Arabic" pitchFamily="2" charset="-78"/>
              </a:rPr>
              <a:t>لادارة</a:t>
            </a:r>
            <a:r>
              <a:rPr lang="ar-JO" sz="2400" b="1" dirty="0">
                <a:effectLst>
                  <a:outerShdw blurRad="38100" dist="38100" dir="2700000" algn="tl">
                    <a:srgbClr val="C0C0C0"/>
                  </a:outerShdw>
                </a:effectLst>
                <a:latin typeface="Constantia" pitchFamily="18" charset="0"/>
                <a:ea typeface="Majalla UI"/>
                <a:cs typeface="Simplified Arabic" pitchFamily="2" charset="-78"/>
              </a:rPr>
              <a:t> مخاطر السيولة</a:t>
            </a:r>
            <a:r>
              <a:rPr lang="ar-JO" sz="2400" b="1" dirty="0">
                <a:latin typeface="Garamond" pitchFamily="18" charset="0"/>
                <a:ea typeface="Majalla UI"/>
                <a:cs typeface="PT Bold Heading" pitchFamily="2" charset="-78"/>
              </a:rPr>
              <a:t> </a:t>
            </a:r>
            <a:r>
              <a:rPr lang="ar-JO" sz="2400" b="1" dirty="0">
                <a:effectLst>
                  <a:outerShdw blurRad="38100" dist="38100" dir="2700000" algn="tl">
                    <a:srgbClr val="C0C0C0"/>
                  </a:outerShdw>
                </a:effectLst>
                <a:latin typeface="Constantia" pitchFamily="18" charset="0"/>
                <a:cs typeface="Simplified Arabic" pitchFamily="2" charset="-78"/>
              </a:rPr>
              <a:t>يمكن اللجوء إلى :</a:t>
            </a:r>
          </a:p>
          <a:p>
            <a:pPr marL="1346200" lvl="1" indent="-438150" algn="just" rtl="1" eaLnBrk="1" hangingPunct="1">
              <a:lnSpc>
                <a:spcPct val="115000"/>
              </a:lnSpc>
              <a:spcBef>
                <a:spcPct val="20000"/>
              </a:spcBef>
              <a:defRPr/>
            </a:pPr>
            <a:r>
              <a:rPr lang="ar-JO" sz="2400" b="1" dirty="0">
                <a:effectLst>
                  <a:outerShdw blurRad="38100" dist="38100" dir="2700000" algn="tl">
                    <a:srgbClr val="C0C0C0"/>
                  </a:outerShdw>
                </a:effectLst>
                <a:latin typeface="Constantia" pitchFamily="18" charset="0"/>
                <a:ea typeface="Majalla UI"/>
                <a:cs typeface="Simplified Arabic" pitchFamily="2" charset="-78"/>
              </a:rPr>
              <a:t>01 المحافظة على مستوى متوازن ومناسب للسيولة ، وهذا لا يتحقق إلا بوجود توليفة متوازنة من الأصول </a:t>
            </a:r>
            <a:r>
              <a:rPr lang="ar-JO" sz="2400" b="1" dirty="0" err="1">
                <a:effectLst>
                  <a:outerShdw blurRad="38100" dist="38100" dir="2700000" algn="tl">
                    <a:srgbClr val="C0C0C0"/>
                  </a:outerShdw>
                </a:effectLst>
                <a:latin typeface="Constantia" pitchFamily="18" charset="0"/>
                <a:ea typeface="Majalla UI"/>
                <a:cs typeface="Simplified Arabic" pitchFamily="2" charset="-78"/>
              </a:rPr>
              <a:t>والإلتزامات</a:t>
            </a:r>
            <a:r>
              <a:rPr lang="ar-JO" sz="2400" b="1" dirty="0">
                <a:effectLst>
                  <a:outerShdw blurRad="38100" dist="38100" dir="2700000" algn="tl">
                    <a:srgbClr val="C0C0C0"/>
                  </a:outerShdw>
                </a:effectLst>
                <a:latin typeface="Constantia" pitchFamily="18" charset="0"/>
                <a:ea typeface="Majalla UI"/>
                <a:cs typeface="Simplified Arabic" pitchFamily="2" charset="-78"/>
              </a:rPr>
              <a:t> ، بالإضافة إلى وجود خطة واضحة ومرنة للتعامل مع أي أزمة سيولة .</a:t>
            </a:r>
          </a:p>
          <a:p>
            <a:pPr marL="1346200" lvl="1" indent="-438150" algn="just" rtl="1" eaLnBrk="1" hangingPunct="1">
              <a:lnSpc>
                <a:spcPct val="115000"/>
              </a:lnSpc>
              <a:spcBef>
                <a:spcPct val="20000"/>
              </a:spcBef>
              <a:defRPr/>
            </a:pPr>
            <a:r>
              <a:rPr lang="ar-JO" sz="2400" b="1" dirty="0">
                <a:effectLst>
                  <a:outerShdw blurRad="38100" dist="38100" dir="2700000" algn="tl">
                    <a:srgbClr val="C0C0C0"/>
                  </a:outerShdw>
                </a:effectLst>
                <a:latin typeface="Constantia" pitchFamily="18" charset="0"/>
                <a:ea typeface="Majalla UI"/>
                <a:cs typeface="Simplified Arabic" pitchFamily="2" charset="-78"/>
              </a:rPr>
              <a:t>2.  ضرورة توفر قاعدة بيانات لخدمة إدارة السيولة في المصرف . </a:t>
            </a:r>
          </a:p>
          <a:p>
            <a:pPr marL="1346200" lvl="1" indent="-438150" algn="just" rtl="1" eaLnBrk="1" hangingPunct="1">
              <a:lnSpc>
                <a:spcPct val="115000"/>
              </a:lnSpc>
              <a:spcBef>
                <a:spcPct val="20000"/>
              </a:spcBef>
              <a:defRPr/>
            </a:pPr>
            <a:endParaRPr lang="ar-JO" sz="2400" b="1" dirty="0">
              <a:effectLst>
                <a:outerShdw blurRad="38100" dist="38100" dir="2700000" algn="tl">
                  <a:srgbClr val="C0C0C0"/>
                </a:outerShdw>
              </a:effectLst>
              <a:latin typeface="Constantia" pitchFamily="18" charset="0"/>
              <a:ea typeface="Majalla UI"/>
              <a:cs typeface="Simplified Arabic" pitchFamily="2" charset="-78"/>
            </a:endParaRP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8D5BB3E3-FCC5-4349-A7C4-8D49512088DE}" type="slidenum">
              <a:rPr lang="ar-JO" smtClean="0"/>
              <a:pPr/>
              <a:t>59</a:t>
            </a:fld>
            <a:r>
              <a:rPr lang="ar-JO" smtClean="0"/>
              <a:t>  </a:t>
            </a:r>
            <a:r>
              <a:rPr lang="en-US" smtClean="0"/>
              <a:t>)</a:t>
            </a:r>
          </a:p>
        </p:txBody>
      </p:sp>
      <p:sp>
        <p:nvSpPr>
          <p:cNvPr id="63491" name="Content Placeholder 2"/>
          <p:cNvSpPr txBox="1">
            <a:spLocks/>
          </p:cNvSpPr>
          <p:nvPr/>
        </p:nvSpPr>
        <p:spPr bwMode="auto">
          <a:xfrm>
            <a:off x="309563" y="781050"/>
            <a:ext cx="9442450" cy="6000750"/>
          </a:xfrm>
          <a:prstGeom prst="rect">
            <a:avLst/>
          </a:prstGeom>
          <a:noFill/>
          <a:ln w="9525">
            <a:noFill/>
            <a:miter lim="800000"/>
            <a:headEnd/>
            <a:tailEnd/>
          </a:ln>
        </p:spPr>
        <p:txBody>
          <a:bodyPr/>
          <a:lstStyle/>
          <a:p>
            <a:pPr marL="622300" indent="-444500" algn="just" rtl="1" eaLnBrk="1" hangingPunct="1">
              <a:lnSpc>
                <a:spcPct val="140000"/>
              </a:lnSpc>
              <a:spcBef>
                <a:spcPct val="20000"/>
              </a:spcBef>
              <a:spcAft>
                <a:spcPct val="20000"/>
              </a:spcAft>
            </a:pPr>
            <a:r>
              <a:rPr lang="ar-JO" sz="2400" b="1">
                <a:latin typeface="Constantia" pitchFamily="18" charset="0"/>
                <a:ea typeface="Majalla UI"/>
                <a:cs typeface="Simplified Arabic" pitchFamily="2" charset="-78"/>
              </a:rPr>
              <a:t>3. الإعتماد على التنويع في مجال مصادر وتوظيف الأموال ، من حيث القطاعات ، الآجال ، ... إلخ والإعتماد على قاعدة عريضة من المتعاملين (العملاء) ، وذلك من خلال نشر شبكة واسعة من الفروع والمكاتب ، وتوفير أوعية ادخارية تتصف بالمرونة في شروطها ، والتوسع في التمويل الفردي.  </a:t>
            </a:r>
          </a:p>
          <a:p>
            <a:pPr marL="622300" indent="-444500" algn="just" rtl="1" eaLnBrk="1" hangingPunct="1">
              <a:lnSpc>
                <a:spcPct val="140000"/>
              </a:lnSpc>
              <a:spcBef>
                <a:spcPct val="20000"/>
              </a:spcBef>
              <a:spcAft>
                <a:spcPct val="20000"/>
              </a:spcAft>
            </a:pPr>
            <a:r>
              <a:rPr lang="ar-JO" sz="2400" b="1">
                <a:latin typeface="Constantia" pitchFamily="18" charset="0"/>
                <a:ea typeface="Majalla UI"/>
                <a:cs typeface="Simplified Arabic" pitchFamily="2" charset="-78"/>
              </a:rPr>
              <a:t>4. الإعتماد ما أمكن على الودائع الثابتة ، والتركيز على التوظيفات قصيرة الأجل . </a:t>
            </a:r>
          </a:p>
          <a:p>
            <a:pPr marL="622300" indent="-444500" algn="just" rtl="1" eaLnBrk="1" hangingPunct="1">
              <a:lnSpc>
                <a:spcPct val="140000"/>
              </a:lnSpc>
              <a:spcBef>
                <a:spcPct val="20000"/>
              </a:spcBef>
              <a:spcAft>
                <a:spcPct val="20000"/>
              </a:spcAft>
            </a:pPr>
            <a:r>
              <a:rPr lang="ar-JO" sz="2400" b="1">
                <a:latin typeface="Constantia" pitchFamily="18" charset="0"/>
                <a:ea typeface="Majalla UI"/>
                <a:cs typeface="Simplified Arabic" pitchFamily="2" charset="-78"/>
              </a:rPr>
              <a:t>5. 	ربط استحقاق الودائع المخصصة (المقيدة) بإستحقاق الاستثمار . </a:t>
            </a:r>
          </a:p>
          <a:p>
            <a:pPr marL="622300" indent="-444500" algn="just" rtl="1" eaLnBrk="1" hangingPunct="1">
              <a:lnSpc>
                <a:spcPct val="140000"/>
              </a:lnSpc>
              <a:spcBef>
                <a:spcPct val="20000"/>
              </a:spcBef>
              <a:spcAft>
                <a:spcPct val="20000"/>
              </a:spcAft>
            </a:pPr>
            <a:r>
              <a:rPr lang="ar-JO" sz="2400" b="1">
                <a:latin typeface="Constantia" pitchFamily="18" charset="0"/>
                <a:ea typeface="Majalla UI"/>
                <a:cs typeface="Simplified Arabic" pitchFamily="2" charset="-78"/>
              </a:rPr>
              <a:t>6. 	الموائمة بين السيولة والربحية أو بين قراري الإدخار والاستثمار . </a:t>
            </a:r>
          </a:p>
          <a:p>
            <a:pPr marL="622300" indent="-444500" algn="just" rtl="1" eaLnBrk="1" hangingPunct="1">
              <a:lnSpc>
                <a:spcPct val="140000"/>
              </a:lnSpc>
              <a:spcBef>
                <a:spcPct val="20000"/>
              </a:spcBef>
              <a:spcAft>
                <a:spcPct val="20000"/>
              </a:spcAft>
            </a:pPr>
            <a:r>
              <a:rPr lang="ar-JO" sz="2400" b="1">
                <a:latin typeface="Constantia" pitchFamily="18" charset="0"/>
                <a:ea typeface="Majalla UI"/>
                <a:cs typeface="Simplified Arabic" pitchFamily="2" charset="-78"/>
              </a:rPr>
              <a:t>7. 	الإحتفاظ بتركيبة مثلى من الموجودات النقدية والأوراق المالية تحقيقاً لهدف السيولة الشامل المتمثل بالتوفيق بين السيولة والربحية والأمان .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BB597362-8036-4933-8371-2015437C3A25}" type="slidenum">
              <a:rPr lang="ar-JO" smtClean="0"/>
              <a:pPr/>
              <a:t>6</a:t>
            </a:fld>
            <a:r>
              <a:rPr lang="ar-JO" smtClean="0"/>
              <a:t>  </a:t>
            </a:r>
            <a:r>
              <a:rPr lang="en-US" smtClean="0"/>
              <a:t>)</a:t>
            </a:r>
          </a:p>
        </p:txBody>
      </p:sp>
      <p:sp>
        <p:nvSpPr>
          <p:cNvPr id="9219" name="Rectangle 2"/>
          <p:cNvSpPr>
            <a:spLocks noChangeArrowheads="1"/>
          </p:cNvSpPr>
          <p:nvPr/>
        </p:nvSpPr>
        <p:spPr bwMode="auto">
          <a:xfrm>
            <a:off x="1320800" y="762000"/>
            <a:ext cx="7264400" cy="1317625"/>
          </a:xfrm>
          <a:prstGeom prst="rect">
            <a:avLst/>
          </a:prstGeom>
          <a:noFill/>
          <a:ln w="38100">
            <a:solidFill>
              <a:schemeClr val="tx1"/>
            </a:solidFill>
            <a:miter lim="800000"/>
            <a:headEnd/>
            <a:tailEnd/>
          </a:ln>
        </p:spPr>
        <p:txBody>
          <a:bodyPr lIns="92075" tIns="46038" rIns="92075" bIns="46038" anchor="ctr"/>
          <a:lstStyle/>
          <a:p>
            <a:pPr algn="ctr" rtl="1" eaLnBrk="1" hangingPunct="1"/>
            <a:r>
              <a:rPr lang="ar-SA" sz="3600" b="1">
                <a:latin typeface="Times New Roman" pitchFamily="18" charset="0"/>
                <a:cs typeface="Simplified Arabic" pitchFamily="2" charset="-78"/>
              </a:rPr>
              <a:t>الأصول التي يمكن أن تتعرض للمخاطر</a:t>
            </a:r>
            <a:endParaRPr lang="ar-JO" sz="3600" b="1">
              <a:latin typeface="Times New Roman" pitchFamily="18" charset="0"/>
              <a:cs typeface="Simplified Arabic" pitchFamily="2" charset="-78"/>
            </a:endParaRPr>
          </a:p>
          <a:p>
            <a:pPr algn="ctr" rtl="1" eaLnBrk="1" hangingPunct="1"/>
            <a:r>
              <a:rPr lang="en-US" sz="2400" b="1">
                <a:latin typeface="Monotype Corsiva" pitchFamily="66" charset="0"/>
                <a:cs typeface="PT Bold Heading" pitchFamily="2" charset="-78"/>
              </a:rPr>
              <a:t>(AAR)</a:t>
            </a:r>
            <a:r>
              <a:rPr lang="ar-SA" sz="3600" b="1">
                <a:latin typeface="Times New Roman" pitchFamily="18" charset="0"/>
                <a:cs typeface="Simplified Arabic" pitchFamily="2" charset="-78"/>
              </a:rPr>
              <a:t> </a:t>
            </a:r>
            <a:r>
              <a:rPr lang="en-US" sz="2400" b="1">
                <a:latin typeface="Monotype Corsiva" pitchFamily="66" charset="0"/>
                <a:cs typeface="PT Bold Heading" pitchFamily="2" charset="-78"/>
              </a:rPr>
              <a:t>Assets At Risk</a:t>
            </a:r>
          </a:p>
        </p:txBody>
      </p:sp>
      <p:sp>
        <p:nvSpPr>
          <p:cNvPr id="9220" name="Rectangle 3"/>
          <p:cNvSpPr>
            <a:spLocks noChangeArrowheads="1"/>
          </p:cNvSpPr>
          <p:nvPr/>
        </p:nvSpPr>
        <p:spPr bwMode="auto">
          <a:xfrm>
            <a:off x="6026150" y="2549525"/>
            <a:ext cx="2281238" cy="1752600"/>
          </a:xfrm>
          <a:prstGeom prst="rect">
            <a:avLst/>
          </a:prstGeom>
          <a:solidFill>
            <a:schemeClr val="bg2"/>
          </a:solidFill>
          <a:ln w="38100">
            <a:solidFill>
              <a:schemeClr val="tx1"/>
            </a:solidFill>
            <a:miter lim="800000"/>
            <a:headEnd/>
            <a:tailEnd/>
          </a:ln>
        </p:spPr>
        <p:txBody>
          <a:bodyPr lIns="92075" tIns="46038" rIns="92075" bIns="46038" anchor="ctr"/>
          <a:lstStyle/>
          <a:p>
            <a:pPr algn="ctr" rtl="1" eaLnBrk="1" hangingPunct="1"/>
            <a:r>
              <a:rPr lang="ar-SA" sz="2000" b="1">
                <a:latin typeface="Times New Roman" pitchFamily="18" charset="0"/>
              </a:rPr>
              <a:t>الأصول المالية </a:t>
            </a:r>
            <a:r>
              <a:rPr lang="en-US" sz="2400" b="1">
                <a:latin typeface="Monotype Corsiva" pitchFamily="66" charset="0"/>
                <a:cs typeface="PT Bold Heading" pitchFamily="2" charset="-78"/>
              </a:rPr>
              <a:t>Financial</a:t>
            </a:r>
            <a:r>
              <a:rPr lang="en-US" sz="2000" b="1">
                <a:latin typeface="Times New Roman" pitchFamily="18" charset="0"/>
              </a:rPr>
              <a:t> Assets</a:t>
            </a:r>
            <a:r>
              <a:rPr lang="ar-SA" sz="2000" b="1">
                <a:latin typeface="Times New Roman" pitchFamily="18" charset="0"/>
              </a:rPr>
              <a:t> </a:t>
            </a:r>
          </a:p>
          <a:p>
            <a:pPr algn="ctr" rtl="1" eaLnBrk="1" hangingPunct="1"/>
            <a:r>
              <a:rPr lang="ar-SA" sz="2000" b="1">
                <a:latin typeface="Times New Roman" pitchFamily="18" charset="0"/>
              </a:rPr>
              <a:t>مثل النقدية</a:t>
            </a:r>
            <a:endParaRPr lang="en-US" sz="2000" b="1">
              <a:latin typeface="Times New Roman" pitchFamily="18" charset="0"/>
            </a:endParaRPr>
          </a:p>
        </p:txBody>
      </p:sp>
      <p:sp>
        <p:nvSpPr>
          <p:cNvPr id="9221" name="Rectangle 4"/>
          <p:cNvSpPr>
            <a:spLocks noChangeArrowheads="1"/>
          </p:cNvSpPr>
          <p:nvPr/>
        </p:nvSpPr>
        <p:spPr bwMode="auto">
          <a:xfrm>
            <a:off x="1676400" y="2549525"/>
            <a:ext cx="2286000" cy="1752600"/>
          </a:xfrm>
          <a:prstGeom prst="rect">
            <a:avLst/>
          </a:prstGeom>
          <a:solidFill>
            <a:schemeClr val="bg2"/>
          </a:solidFill>
          <a:ln w="38100" algn="ctr">
            <a:solidFill>
              <a:schemeClr val="tx1"/>
            </a:solidFill>
            <a:miter lim="800000"/>
            <a:headEnd/>
            <a:tailEnd/>
          </a:ln>
        </p:spPr>
        <p:txBody>
          <a:bodyPr lIns="92075" tIns="46038" rIns="92075" bIns="46038" anchor="ctr"/>
          <a:lstStyle/>
          <a:p>
            <a:pPr algn="ctr" rtl="1" eaLnBrk="1" hangingPunct="1"/>
            <a:r>
              <a:rPr lang="ar-SA" sz="2000" b="1">
                <a:latin typeface="Times New Roman" pitchFamily="18" charset="0"/>
              </a:rPr>
              <a:t>الأصول المادية </a:t>
            </a:r>
            <a:r>
              <a:rPr lang="en-US" sz="2400" b="1">
                <a:latin typeface="Monotype Corsiva" pitchFamily="66" charset="0"/>
                <a:cs typeface="PT Bold Heading" pitchFamily="2" charset="-78"/>
              </a:rPr>
              <a:t>Physical Assets</a:t>
            </a:r>
            <a:r>
              <a:rPr lang="ar-SA" sz="2400" b="1">
                <a:latin typeface="Monotype Corsiva" pitchFamily="66" charset="0"/>
                <a:cs typeface="PT Bold Heading" pitchFamily="2" charset="-78"/>
              </a:rPr>
              <a:t> </a:t>
            </a:r>
          </a:p>
          <a:p>
            <a:pPr algn="ctr" rtl="1" eaLnBrk="1" hangingPunct="1"/>
            <a:r>
              <a:rPr lang="ar-SA" sz="2000" b="1">
                <a:latin typeface="Times New Roman" pitchFamily="18" charset="0"/>
              </a:rPr>
              <a:t>مثل المباني والمعدات</a:t>
            </a:r>
            <a:endParaRPr lang="en-US" sz="2000" b="1">
              <a:latin typeface="Times New Roman" pitchFamily="18" charset="0"/>
            </a:endParaRPr>
          </a:p>
        </p:txBody>
      </p:sp>
      <p:sp>
        <p:nvSpPr>
          <p:cNvPr id="9222" name="Rectangle 5"/>
          <p:cNvSpPr>
            <a:spLocks noChangeArrowheads="1"/>
          </p:cNvSpPr>
          <p:nvPr/>
        </p:nvSpPr>
        <p:spPr bwMode="auto">
          <a:xfrm>
            <a:off x="6026150" y="4873625"/>
            <a:ext cx="2355850" cy="1752600"/>
          </a:xfrm>
          <a:prstGeom prst="rect">
            <a:avLst/>
          </a:prstGeom>
          <a:solidFill>
            <a:schemeClr val="bg2"/>
          </a:solidFill>
          <a:ln w="38100" algn="ctr">
            <a:solidFill>
              <a:schemeClr val="tx1"/>
            </a:solidFill>
            <a:miter lim="800000"/>
            <a:headEnd/>
            <a:tailEnd/>
          </a:ln>
        </p:spPr>
        <p:txBody>
          <a:bodyPr lIns="92075" tIns="46038" rIns="92075" bIns="46038" anchor="ctr"/>
          <a:lstStyle/>
          <a:p>
            <a:pPr algn="ctr" rtl="1" eaLnBrk="1" hangingPunct="1"/>
            <a:r>
              <a:rPr lang="ar-SA" sz="2000" b="1">
                <a:latin typeface="Times New Roman" pitchFamily="18" charset="0"/>
              </a:rPr>
              <a:t>الموارد البشرية </a:t>
            </a:r>
            <a:r>
              <a:rPr lang="en-US" sz="2400" b="1">
                <a:latin typeface="Monotype Corsiva" pitchFamily="66" charset="0"/>
                <a:cs typeface="PT Bold Heading" pitchFamily="2" charset="-78"/>
              </a:rPr>
              <a:t>Human Assets (Resources)</a:t>
            </a:r>
            <a:r>
              <a:rPr lang="en-US" sz="2000" b="1">
                <a:latin typeface="Times New Roman" pitchFamily="18" charset="0"/>
              </a:rPr>
              <a:t> </a:t>
            </a:r>
            <a:r>
              <a:rPr lang="ar-SA" sz="2000" b="1">
                <a:latin typeface="Times New Roman" pitchFamily="18" charset="0"/>
              </a:rPr>
              <a:t> </a:t>
            </a:r>
          </a:p>
          <a:p>
            <a:pPr algn="ctr" rtl="1" eaLnBrk="1" hangingPunct="1"/>
            <a:r>
              <a:rPr lang="ar-SA" sz="2000" b="1">
                <a:latin typeface="Times New Roman" pitchFamily="18" charset="0"/>
              </a:rPr>
              <a:t>مثل الموظفين والمدراء</a:t>
            </a:r>
            <a:endParaRPr lang="en-US" sz="2000" b="1">
              <a:latin typeface="Times New Roman" pitchFamily="18" charset="0"/>
            </a:endParaRPr>
          </a:p>
        </p:txBody>
      </p:sp>
      <p:sp>
        <p:nvSpPr>
          <p:cNvPr id="9223" name="Rectangle 6"/>
          <p:cNvSpPr>
            <a:spLocks noChangeArrowheads="1"/>
          </p:cNvSpPr>
          <p:nvPr/>
        </p:nvSpPr>
        <p:spPr bwMode="auto">
          <a:xfrm>
            <a:off x="1600200" y="4873625"/>
            <a:ext cx="2362200" cy="1752600"/>
          </a:xfrm>
          <a:prstGeom prst="rect">
            <a:avLst/>
          </a:prstGeom>
          <a:solidFill>
            <a:schemeClr val="bg2"/>
          </a:solidFill>
          <a:ln w="38100" algn="ctr">
            <a:solidFill>
              <a:schemeClr val="tx1"/>
            </a:solidFill>
            <a:miter lim="800000"/>
            <a:headEnd/>
            <a:tailEnd/>
          </a:ln>
        </p:spPr>
        <p:txBody>
          <a:bodyPr lIns="92075" tIns="46038" rIns="92075" bIns="46038" anchor="ctr"/>
          <a:lstStyle/>
          <a:p>
            <a:pPr algn="ctr" rtl="1" eaLnBrk="1" hangingPunct="1"/>
            <a:r>
              <a:rPr lang="ar-SA" sz="2000" b="1">
                <a:latin typeface="Times New Roman" pitchFamily="18" charset="0"/>
              </a:rPr>
              <a:t>الأصول غير الملموسة </a:t>
            </a:r>
            <a:r>
              <a:rPr lang="en-US" sz="2400" b="1">
                <a:latin typeface="Monotype Corsiva" pitchFamily="66" charset="0"/>
                <a:cs typeface="PT Bold Heading" pitchFamily="2" charset="-78"/>
              </a:rPr>
              <a:t>Intangible Assets</a:t>
            </a:r>
            <a:r>
              <a:rPr lang="ar-SA" sz="2000" b="1">
                <a:latin typeface="Times New Roman" pitchFamily="18" charset="0"/>
              </a:rPr>
              <a:t> </a:t>
            </a:r>
          </a:p>
          <a:p>
            <a:pPr algn="ctr" rtl="1" eaLnBrk="1" hangingPunct="1"/>
            <a:r>
              <a:rPr lang="ar-SA" sz="2000" b="1">
                <a:latin typeface="Times New Roman" pitchFamily="18" charset="0"/>
              </a:rPr>
              <a:t>مثل المعلومات</a:t>
            </a:r>
            <a:endParaRPr lang="en-US" sz="2000" b="1">
              <a:latin typeface="Times New Roman" pitchFamily="18" charset="0"/>
            </a:endParaRPr>
          </a:p>
        </p:txBody>
      </p:sp>
      <p:sp>
        <p:nvSpPr>
          <p:cNvPr id="9224" name="Line 7"/>
          <p:cNvSpPr>
            <a:spLocks noChangeShapeType="1"/>
          </p:cNvSpPr>
          <p:nvPr/>
        </p:nvSpPr>
        <p:spPr bwMode="auto">
          <a:xfrm>
            <a:off x="4953000" y="2130425"/>
            <a:ext cx="0" cy="3505200"/>
          </a:xfrm>
          <a:prstGeom prst="line">
            <a:avLst/>
          </a:prstGeom>
          <a:noFill/>
          <a:ln w="38100">
            <a:solidFill>
              <a:schemeClr val="tx1"/>
            </a:solidFill>
            <a:round/>
            <a:headEnd/>
            <a:tailEnd/>
          </a:ln>
        </p:spPr>
        <p:txBody>
          <a:bodyPr lIns="92075" tIns="46038" rIns="92075" bIns="46038" anchor="ctr"/>
          <a:lstStyle/>
          <a:p>
            <a:endParaRPr lang="ar-SA"/>
          </a:p>
        </p:txBody>
      </p:sp>
      <p:sp>
        <p:nvSpPr>
          <p:cNvPr id="9225" name="Line 8"/>
          <p:cNvSpPr>
            <a:spLocks noChangeShapeType="1"/>
          </p:cNvSpPr>
          <p:nvPr/>
        </p:nvSpPr>
        <p:spPr bwMode="auto">
          <a:xfrm flipH="1">
            <a:off x="3962400" y="3425825"/>
            <a:ext cx="2063750" cy="0"/>
          </a:xfrm>
          <a:prstGeom prst="line">
            <a:avLst/>
          </a:prstGeom>
          <a:noFill/>
          <a:ln w="38100">
            <a:solidFill>
              <a:schemeClr val="tx1"/>
            </a:solidFill>
            <a:round/>
            <a:headEnd/>
            <a:tailEnd/>
          </a:ln>
        </p:spPr>
        <p:txBody>
          <a:bodyPr lIns="92075" tIns="46038" rIns="92075" bIns="46038" anchor="ctr"/>
          <a:lstStyle/>
          <a:p>
            <a:endParaRPr lang="ar-SA"/>
          </a:p>
        </p:txBody>
      </p:sp>
      <p:sp>
        <p:nvSpPr>
          <p:cNvPr id="9226" name="Line 9"/>
          <p:cNvSpPr>
            <a:spLocks noChangeShapeType="1"/>
          </p:cNvSpPr>
          <p:nvPr/>
        </p:nvSpPr>
        <p:spPr bwMode="auto">
          <a:xfrm flipH="1">
            <a:off x="3962400" y="5635625"/>
            <a:ext cx="2063750" cy="0"/>
          </a:xfrm>
          <a:prstGeom prst="line">
            <a:avLst/>
          </a:prstGeom>
          <a:noFill/>
          <a:ln w="38100">
            <a:solidFill>
              <a:schemeClr val="tx1"/>
            </a:solidFill>
            <a:round/>
            <a:headEnd/>
            <a:tailEnd/>
          </a:ln>
        </p:spPr>
        <p:txBody>
          <a:bodyPr lIns="92075" tIns="46038" rIns="92075" bIns="46038" anchor="ctr"/>
          <a:lstStyle/>
          <a:p>
            <a:endParaRPr lang="ar-SA"/>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D48B6AD6-6E0D-4963-B227-80676CA7DA79}" type="slidenum">
              <a:rPr lang="ar-JO" smtClean="0"/>
              <a:pPr/>
              <a:t>60</a:t>
            </a:fld>
            <a:r>
              <a:rPr lang="ar-JO" smtClean="0"/>
              <a:t>  </a:t>
            </a:r>
            <a:r>
              <a:rPr lang="en-US" smtClean="0"/>
              <a:t>)</a:t>
            </a:r>
          </a:p>
        </p:txBody>
      </p:sp>
      <p:sp>
        <p:nvSpPr>
          <p:cNvPr id="64515" name="Content Placeholder 2"/>
          <p:cNvSpPr txBox="1">
            <a:spLocks/>
          </p:cNvSpPr>
          <p:nvPr/>
        </p:nvSpPr>
        <p:spPr bwMode="auto">
          <a:xfrm>
            <a:off x="609600" y="714375"/>
            <a:ext cx="8839200" cy="5762625"/>
          </a:xfrm>
          <a:prstGeom prst="rect">
            <a:avLst/>
          </a:prstGeom>
          <a:noFill/>
          <a:ln w="9525">
            <a:noFill/>
            <a:miter lim="800000"/>
            <a:headEnd/>
            <a:tailEnd/>
          </a:ln>
        </p:spPr>
        <p:txBody>
          <a:bodyPr/>
          <a:lstStyle/>
          <a:p>
            <a:pPr marL="901700" indent="-723900" algn="just" rtl="1" eaLnBrk="1" hangingPunct="1">
              <a:lnSpc>
                <a:spcPct val="130000"/>
              </a:lnSpc>
              <a:spcBef>
                <a:spcPct val="20000"/>
              </a:spcBef>
              <a:spcAft>
                <a:spcPct val="20000"/>
              </a:spcAft>
            </a:pPr>
            <a:r>
              <a:rPr lang="ar-JO" sz="2400" b="1">
                <a:latin typeface="Constantia" pitchFamily="18" charset="0"/>
                <a:ea typeface="Majalla UI"/>
                <a:cs typeface="Simplified Arabic" pitchFamily="2" charset="-78"/>
              </a:rPr>
              <a:t>8. 	وضع نسب سيولة معيارية ، نسب لتمويل الأصول طويلة الأجل بمطلوبات قصيرة الأجل  . </a:t>
            </a:r>
          </a:p>
          <a:p>
            <a:pPr marL="901700" indent="-723900" algn="just" rtl="1" eaLnBrk="1" hangingPunct="1">
              <a:lnSpc>
                <a:spcPct val="130000"/>
              </a:lnSpc>
              <a:spcBef>
                <a:spcPct val="20000"/>
              </a:spcBef>
              <a:spcAft>
                <a:spcPct val="20000"/>
              </a:spcAft>
            </a:pPr>
            <a:r>
              <a:rPr lang="ar-JO" sz="2400" b="1">
                <a:latin typeface="Constantia" pitchFamily="18" charset="0"/>
                <a:ea typeface="Majalla UI"/>
                <a:cs typeface="Simplified Arabic" pitchFamily="2" charset="-78"/>
              </a:rPr>
              <a:t> 9. 	وضع حدود (سقوف) للتركزات سواء للودائع أو آجالها أو مصادرها ، وكذلك للتمويلات. </a:t>
            </a:r>
          </a:p>
          <a:p>
            <a:pPr marL="901700" indent="-723900" algn="just" rtl="1" eaLnBrk="1" hangingPunct="1">
              <a:lnSpc>
                <a:spcPct val="130000"/>
              </a:lnSpc>
              <a:spcBef>
                <a:spcPct val="20000"/>
              </a:spcBef>
              <a:spcAft>
                <a:spcPct val="20000"/>
              </a:spcAft>
            </a:pPr>
            <a:r>
              <a:rPr lang="ar-JO" sz="2400" b="1">
                <a:latin typeface="Constantia" pitchFamily="18" charset="0"/>
                <a:ea typeface="Majalla UI"/>
                <a:cs typeface="Simplified Arabic" pitchFamily="2" charset="-78"/>
              </a:rPr>
              <a:t>10. 	مراجعة هيكل الودائع ، من حيث حجم واتجاه الحسابات الجارية ، وحسابات الإستثمار. </a:t>
            </a:r>
          </a:p>
          <a:p>
            <a:pPr marL="901700" indent="-723900" algn="just" rtl="1" eaLnBrk="1" hangingPunct="1">
              <a:lnSpc>
                <a:spcPct val="130000"/>
              </a:lnSpc>
              <a:spcBef>
                <a:spcPct val="20000"/>
              </a:spcBef>
              <a:spcAft>
                <a:spcPct val="20000"/>
              </a:spcAft>
            </a:pPr>
            <a:r>
              <a:rPr lang="ar-JO" sz="2400" b="1">
                <a:latin typeface="Constantia" pitchFamily="18" charset="0"/>
                <a:ea typeface="Majalla UI"/>
                <a:cs typeface="Simplified Arabic" pitchFamily="2" charset="-78"/>
              </a:rPr>
              <a:t>11. 	فهم التعرض للمخاطر الأخرى ذات العلاقة بمخاطر السيولة ، ومنها : مخاطر الإئتمان والسوق ومعدل العائد والسمعة ، ... إلخ.  </a:t>
            </a:r>
          </a:p>
          <a:p>
            <a:pPr marL="901700" indent="-723900" algn="just" rtl="1" eaLnBrk="1" hangingPunct="1">
              <a:lnSpc>
                <a:spcPct val="130000"/>
              </a:lnSpc>
              <a:spcBef>
                <a:spcPct val="20000"/>
              </a:spcBef>
              <a:spcAft>
                <a:spcPct val="20000"/>
              </a:spcAft>
            </a:pPr>
            <a:r>
              <a:rPr lang="ar-JO" sz="2400" b="1">
                <a:latin typeface="Constantia" pitchFamily="18" charset="0"/>
                <a:ea typeface="Majalla UI"/>
                <a:cs typeface="Simplified Arabic" pitchFamily="2" charset="-78"/>
              </a:rPr>
              <a:t>12. 		أخذ المنتجات والخدمات الجديدة بعين الإعتبار وأثرها على السيولة . </a:t>
            </a:r>
          </a:p>
          <a:p>
            <a:pPr marL="901700" indent="-723900" algn="just" rtl="1" eaLnBrk="1" hangingPunct="1">
              <a:lnSpc>
                <a:spcPct val="130000"/>
              </a:lnSpc>
              <a:spcBef>
                <a:spcPct val="20000"/>
              </a:spcBef>
              <a:spcAft>
                <a:spcPct val="20000"/>
              </a:spcAft>
            </a:pPr>
            <a:r>
              <a:rPr lang="ar-JO" sz="2400" b="1">
                <a:latin typeface="Constantia" pitchFamily="18" charset="0"/>
                <a:ea typeface="Majalla UI"/>
                <a:cs typeface="Simplified Arabic" pitchFamily="2" charset="-78"/>
              </a:rPr>
              <a:t>13. 	استخراج تقارير لمراقبة مخاطر السيولة ، بحيث تكون مربوطة بالنظام البنكي. </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6716D13E-6F98-44FC-AD10-BCF3C4A3650E}" type="slidenum">
              <a:rPr lang="ar-JO" smtClean="0"/>
              <a:pPr/>
              <a:t>61</a:t>
            </a:fld>
            <a:r>
              <a:rPr lang="ar-JO" smtClean="0"/>
              <a:t>  </a:t>
            </a:r>
            <a:r>
              <a:rPr lang="en-US" smtClean="0"/>
              <a:t>)</a:t>
            </a:r>
          </a:p>
        </p:txBody>
      </p:sp>
      <p:sp>
        <p:nvSpPr>
          <p:cNvPr id="2" name="Content Placeholder 2"/>
          <p:cNvSpPr txBox="1">
            <a:spLocks/>
          </p:cNvSpPr>
          <p:nvPr/>
        </p:nvSpPr>
        <p:spPr>
          <a:xfrm>
            <a:off x="457200" y="1009650"/>
            <a:ext cx="9067800" cy="5238750"/>
          </a:xfrm>
          <a:prstGeom prst="rect">
            <a:avLst/>
          </a:prstGeom>
        </p:spPr>
        <p:txBody>
          <a:bodyPr/>
          <a:lstStyle/>
          <a:p>
            <a:pPr marL="1227138" lvl="1" indent="-769938" algn="just" rtl="1" eaLnBrk="1" hangingPunct="1">
              <a:lnSpc>
                <a:spcPct val="125000"/>
              </a:lnSpc>
              <a:spcBef>
                <a:spcPct val="20000"/>
              </a:spcBef>
              <a:spcAft>
                <a:spcPct val="20000"/>
              </a:spcAft>
              <a:defRPr/>
            </a:pPr>
            <a:r>
              <a:rPr lang="ar-JO" sz="2400" b="1">
                <a:effectLst>
                  <a:outerShdw blurRad="38100" dist="38100" dir="2700000" algn="tl">
                    <a:srgbClr val="C0C0C0"/>
                  </a:outerShdw>
                </a:effectLst>
                <a:latin typeface="Constantia" pitchFamily="18" charset="0"/>
                <a:ea typeface="Majalla UI"/>
                <a:cs typeface="Simplified Arabic" pitchFamily="2" charset="-78"/>
              </a:rPr>
              <a:t>14. 	قيام دائرة التدقيق الداخلي بمراجعة السياسات والإجراءات المتعلقة بإدارة السيولة للوقوف على نقاط الضعف ، والتوصية بإجراءات تصحيحه . </a:t>
            </a:r>
          </a:p>
          <a:p>
            <a:pPr marL="1227138" lvl="1" indent="-769938" algn="just" rtl="1" eaLnBrk="1" hangingPunct="1">
              <a:lnSpc>
                <a:spcPct val="125000"/>
              </a:lnSpc>
              <a:spcBef>
                <a:spcPct val="20000"/>
              </a:spcBef>
              <a:spcAft>
                <a:spcPct val="20000"/>
              </a:spcAft>
              <a:defRPr/>
            </a:pPr>
            <a:r>
              <a:rPr lang="ar-JO" sz="2400" b="1">
                <a:effectLst>
                  <a:outerShdw blurRad="38100" dist="38100" dir="2700000" algn="tl">
                    <a:srgbClr val="C0C0C0"/>
                  </a:outerShdw>
                </a:effectLst>
                <a:latin typeface="Constantia" pitchFamily="18" charset="0"/>
                <a:ea typeface="Majalla UI"/>
                <a:cs typeface="Simplified Arabic" pitchFamily="2" charset="-78"/>
              </a:rPr>
              <a:t> 15. استخدام اختبارات الأوضاع الضاغطة </a:t>
            </a:r>
            <a:r>
              <a:rPr lang="en-US" sz="2400" b="1">
                <a:effectLst>
                  <a:outerShdw blurRad="38100" dist="38100" dir="2700000" algn="tl">
                    <a:srgbClr val="C0C0C0"/>
                  </a:outerShdw>
                </a:effectLst>
                <a:latin typeface="Constantia" pitchFamily="18" charset="0"/>
                <a:ea typeface="Majalla UI"/>
                <a:cs typeface="Simplified Arabic" pitchFamily="2" charset="-78"/>
              </a:rPr>
              <a:t>(</a:t>
            </a:r>
            <a:r>
              <a:rPr lang="en-US" sz="2400" b="1" i="1">
                <a:effectLst>
                  <a:outerShdw blurRad="38100" dist="38100" dir="2700000" algn="tl">
                    <a:srgbClr val="C0C0C0"/>
                  </a:outerShdw>
                </a:effectLst>
                <a:latin typeface="Constantia" pitchFamily="18" charset="0"/>
                <a:ea typeface="Majalla UI"/>
                <a:cs typeface="Diwani Letter" pitchFamily="2" charset="-78"/>
              </a:rPr>
              <a:t>Stress Testing</a:t>
            </a:r>
            <a:r>
              <a:rPr lang="en-US" sz="2400" b="1">
                <a:effectLst>
                  <a:outerShdw blurRad="38100" dist="38100" dir="2700000" algn="tl">
                    <a:srgbClr val="C0C0C0"/>
                  </a:outerShdw>
                </a:effectLst>
                <a:latin typeface="Constantia" pitchFamily="18" charset="0"/>
                <a:ea typeface="Majalla UI"/>
                <a:cs typeface="Simplified Arabic" pitchFamily="2" charset="-78"/>
              </a:rPr>
              <a:t>) </a:t>
            </a:r>
            <a:r>
              <a:rPr lang="ar-JO" sz="2400" b="1">
                <a:effectLst>
                  <a:outerShdw blurRad="38100" dist="38100" dir="2700000" algn="tl">
                    <a:srgbClr val="C0C0C0"/>
                  </a:outerShdw>
                </a:effectLst>
                <a:latin typeface="Constantia" pitchFamily="18" charset="0"/>
                <a:ea typeface="Majalla UI"/>
                <a:cs typeface="Simplified Arabic" pitchFamily="2" charset="-78"/>
              </a:rPr>
              <a:t> للوقوف على أثر الأحداث السلبية المرتبطة بالعديد من المخاطر ،  حيث تعتبر الاختبارات ذات بعد مستقبلي في تقييم المخاطر ، وتعمل على تحسين إدارة البنك لرأسماله ومخاطره وسيولته . </a:t>
            </a:r>
          </a:p>
          <a:p>
            <a:pPr marL="514350" indent="-514350" algn="just" rtl="1" eaLnBrk="1" hangingPunct="1">
              <a:lnSpc>
                <a:spcPct val="125000"/>
              </a:lnSpc>
              <a:spcBef>
                <a:spcPct val="20000"/>
              </a:spcBef>
              <a:spcAft>
                <a:spcPct val="20000"/>
              </a:spcAft>
              <a:defRPr/>
            </a:pPr>
            <a:endParaRPr lang="ar-JO" sz="800" b="1">
              <a:effectLst>
                <a:outerShdw blurRad="38100" dist="38100" dir="2700000" algn="tl">
                  <a:srgbClr val="C0C0C0"/>
                </a:outerShdw>
              </a:effectLst>
              <a:latin typeface="Constantia" pitchFamily="18" charset="0"/>
              <a:ea typeface="Majalla UI"/>
              <a:cs typeface="Simplified Arabic" pitchFamily="2" charset="-78"/>
            </a:endParaRPr>
          </a:p>
          <a:p>
            <a:pPr marL="514350" indent="-514350" algn="just" rtl="1" eaLnBrk="1" hangingPunct="1">
              <a:lnSpc>
                <a:spcPct val="125000"/>
              </a:lnSpc>
              <a:spcBef>
                <a:spcPct val="20000"/>
              </a:spcBef>
              <a:spcAft>
                <a:spcPct val="20000"/>
              </a:spcAft>
              <a:defRPr/>
            </a:pPr>
            <a:r>
              <a:rPr lang="ar-JO" sz="2400" b="1">
                <a:effectLst>
                  <a:outerShdw blurRad="38100" dist="38100" dir="2700000" algn="tl">
                    <a:srgbClr val="C0C0C0"/>
                  </a:outerShdw>
                </a:effectLst>
                <a:latin typeface="Constantia" pitchFamily="18" charset="0"/>
                <a:ea typeface="Majalla UI"/>
                <a:cs typeface="Simplified Arabic" pitchFamily="2" charset="-78"/>
              </a:rPr>
              <a:t>	ومن هذه السيناريوهات ذات المتغير الواحد المتعلقة بمخاطر السيولة : </a:t>
            </a:r>
          </a:p>
          <a:p>
            <a:pPr marL="1227138" lvl="1" indent="-769938" algn="just" rtl="1" eaLnBrk="1" hangingPunct="1">
              <a:lnSpc>
                <a:spcPct val="125000"/>
              </a:lnSpc>
              <a:spcBef>
                <a:spcPct val="20000"/>
              </a:spcBef>
              <a:spcAft>
                <a:spcPct val="20000"/>
              </a:spcAft>
              <a:buFontTx/>
              <a:buChar char="-"/>
              <a:defRPr/>
            </a:pPr>
            <a:r>
              <a:rPr lang="ar-JO" sz="2400" b="1">
                <a:effectLst>
                  <a:outerShdw blurRad="38100" dist="38100" dir="2700000" algn="tl">
                    <a:srgbClr val="C0C0C0"/>
                  </a:outerShdw>
                </a:effectLst>
                <a:latin typeface="Constantia" pitchFamily="18" charset="0"/>
                <a:ea typeface="Majalla UI"/>
                <a:cs typeface="Simplified Arabic" pitchFamily="2" charset="-78"/>
              </a:rPr>
              <a:t>سحب (15%) من الودائع خلال شهر . </a:t>
            </a:r>
          </a:p>
          <a:p>
            <a:pPr marL="1227138" lvl="1" indent="-769938" algn="just" rtl="1" eaLnBrk="1" hangingPunct="1">
              <a:lnSpc>
                <a:spcPct val="125000"/>
              </a:lnSpc>
              <a:spcBef>
                <a:spcPct val="20000"/>
              </a:spcBef>
              <a:spcAft>
                <a:spcPct val="20000"/>
              </a:spcAft>
              <a:buFontTx/>
              <a:buChar char="-"/>
              <a:defRPr/>
            </a:pPr>
            <a:r>
              <a:rPr lang="ar-JO" sz="2400" b="1">
                <a:effectLst>
                  <a:outerShdw blurRad="38100" dist="38100" dir="2700000" algn="tl">
                    <a:srgbClr val="C0C0C0"/>
                  </a:outerShdw>
                </a:effectLst>
                <a:latin typeface="Constantia" pitchFamily="18" charset="0"/>
                <a:ea typeface="Majalla UI"/>
                <a:cs typeface="Simplified Arabic" pitchFamily="2" charset="-78"/>
              </a:rPr>
              <a:t>انخفاض الموجودات السائلة بنسبة (20%) .  </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169BBFAB-EBFD-401C-B2BD-6D24DB67AFB2}" type="slidenum">
              <a:rPr lang="ar-JO" smtClean="0"/>
              <a:pPr/>
              <a:t>62</a:t>
            </a:fld>
            <a:r>
              <a:rPr lang="ar-JO" smtClean="0"/>
              <a:t>  </a:t>
            </a:r>
            <a:r>
              <a:rPr lang="en-US" smtClean="0"/>
              <a:t>)</a:t>
            </a:r>
          </a:p>
        </p:txBody>
      </p:sp>
      <p:sp>
        <p:nvSpPr>
          <p:cNvPr id="2" name="Content Placeholder 2"/>
          <p:cNvSpPr txBox="1">
            <a:spLocks/>
          </p:cNvSpPr>
          <p:nvPr/>
        </p:nvSpPr>
        <p:spPr>
          <a:xfrm>
            <a:off x="457200" y="357188"/>
            <a:ext cx="9067800" cy="6000750"/>
          </a:xfrm>
          <a:prstGeom prst="rect">
            <a:avLst/>
          </a:prstGeom>
        </p:spPr>
        <p:txBody>
          <a:bodyPr/>
          <a:lstStyle/>
          <a:p>
            <a:pPr marL="779463" indent="-514350" algn="just" rtl="1" eaLnBrk="1" hangingPunct="1">
              <a:lnSpc>
                <a:spcPct val="125000"/>
              </a:lnSpc>
              <a:spcBef>
                <a:spcPct val="20000"/>
              </a:spcBef>
              <a:defRPr/>
            </a:pPr>
            <a:endParaRPr lang="ar-JO" sz="2400" b="1">
              <a:effectLst>
                <a:outerShdw blurRad="38100" dist="38100" dir="2700000" algn="tl">
                  <a:srgbClr val="000000"/>
                </a:outerShdw>
              </a:effectLst>
              <a:latin typeface="Constantia" pitchFamily="18" charset="0"/>
              <a:ea typeface="Majalla UI"/>
              <a:cs typeface="Simplified Arabic" pitchFamily="2" charset="-78"/>
            </a:endParaRPr>
          </a:p>
          <a:p>
            <a:pPr marL="779463" indent="-514350" algn="just" rtl="1" eaLnBrk="1" hangingPunct="1">
              <a:lnSpc>
                <a:spcPct val="125000"/>
              </a:lnSpc>
              <a:spcBef>
                <a:spcPct val="20000"/>
              </a:spcBef>
              <a:defRPr/>
            </a:pPr>
            <a:r>
              <a:rPr lang="ar-JO" sz="2400" b="1">
                <a:effectLst>
                  <a:outerShdw blurRad="38100" dist="38100" dir="2700000" algn="tl">
                    <a:srgbClr val="000000"/>
                  </a:outerShdw>
                </a:effectLst>
                <a:latin typeface="Constantia" pitchFamily="18" charset="0"/>
                <a:ea typeface="Majalla UI"/>
                <a:cs typeface="Simplified Arabic" pitchFamily="2" charset="-78"/>
              </a:rPr>
              <a:t> 16. وضع خطة طوارئ للحصول على الموارد المالية :  </a:t>
            </a:r>
          </a:p>
          <a:p>
            <a:pPr marL="1143000" lvl="2" indent="-228600" algn="just" rtl="1" eaLnBrk="1" hangingPunct="1">
              <a:lnSpc>
                <a:spcPct val="125000"/>
              </a:lnSpc>
              <a:spcBef>
                <a:spcPct val="20000"/>
              </a:spcBef>
              <a:buFontTx/>
              <a:buChar char="-"/>
              <a:defRPr/>
            </a:pPr>
            <a:r>
              <a:rPr lang="ar-JO" sz="2400" b="1">
                <a:effectLst>
                  <a:outerShdw blurRad="38100" dist="38100" dir="2700000" algn="tl">
                    <a:srgbClr val="000000"/>
                  </a:outerShdw>
                </a:effectLst>
                <a:latin typeface="Constantia" pitchFamily="18" charset="0"/>
                <a:ea typeface="Majalla UI"/>
                <a:cs typeface="Simplified Arabic" pitchFamily="2" charset="-78"/>
              </a:rPr>
              <a:t>الصمود أمام أزمة السيولة يعتمد على خطة الطوارئ . </a:t>
            </a:r>
          </a:p>
          <a:p>
            <a:pPr marL="1143000" lvl="2" indent="-228600" algn="just" rtl="1" eaLnBrk="1" hangingPunct="1">
              <a:lnSpc>
                <a:spcPct val="125000"/>
              </a:lnSpc>
              <a:spcBef>
                <a:spcPct val="20000"/>
              </a:spcBef>
              <a:buFontTx/>
              <a:buChar char="-"/>
              <a:defRPr/>
            </a:pPr>
            <a:r>
              <a:rPr lang="ar-JO" sz="2400" b="1">
                <a:effectLst>
                  <a:outerShdw blurRad="38100" dist="38100" dir="2700000" algn="tl">
                    <a:srgbClr val="000000"/>
                  </a:outerShdw>
                </a:effectLst>
                <a:latin typeface="Constantia" pitchFamily="18" charset="0"/>
                <a:ea typeface="Majalla UI"/>
                <a:cs typeface="Simplified Arabic" pitchFamily="2" charset="-78"/>
              </a:rPr>
              <a:t>وضع خطة لتعديل تركيبة الموجودات والمطلوبات . </a:t>
            </a:r>
          </a:p>
          <a:p>
            <a:pPr marL="1143000" lvl="2" indent="-228600" algn="just" rtl="1" eaLnBrk="1" hangingPunct="1">
              <a:lnSpc>
                <a:spcPct val="125000"/>
              </a:lnSpc>
              <a:spcBef>
                <a:spcPct val="20000"/>
              </a:spcBef>
              <a:buFontTx/>
              <a:buChar char="-"/>
              <a:defRPr/>
            </a:pPr>
            <a:r>
              <a:rPr lang="ar-JO" sz="2400" b="1">
                <a:effectLst>
                  <a:outerShdw blurRad="38100" dist="38100" dir="2700000" algn="tl">
                    <a:srgbClr val="000000"/>
                  </a:outerShdw>
                </a:effectLst>
                <a:latin typeface="Constantia" pitchFamily="18" charset="0"/>
                <a:ea typeface="Majalla UI"/>
                <a:cs typeface="Simplified Arabic" pitchFamily="2" charset="-78"/>
              </a:rPr>
              <a:t>تحديد مصادر أخرى للتمويل قصيرة وطويل الأجل . </a:t>
            </a:r>
          </a:p>
          <a:p>
            <a:pPr marL="1143000" lvl="2" indent="-228600" algn="just" rtl="1" eaLnBrk="1" hangingPunct="1">
              <a:lnSpc>
                <a:spcPct val="125000"/>
              </a:lnSpc>
              <a:spcBef>
                <a:spcPct val="20000"/>
              </a:spcBef>
              <a:buFontTx/>
              <a:buChar char="-"/>
              <a:defRPr/>
            </a:pPr>
            <a:r>
              <a:rPr lang="ar-JO" sz="2400" b="1">
                <a:effectLst>
                  <a:outerShdw blurRad="38100" dist="38100" dir="2700000" algn="tl">
                    <a:srgbClr val="000000"/>
                  </a:outerShdw>
                </a:effectLst>
                <a:latin typeface="Constantia" pitchFamily="18" charset="0"/>
                <a:ea typeface="Majalla UI"/>
                <a:cs typeface="Simplified Arabic" pitchFamily="2" charset="-78"/>
              </a:rPr>
              <a:t>تفعيل دور لجنة الموجودات والمطلوبات على مستوى يومي .</a:t>
            </a:r>
          </a:p>
          <a:p>
            <a:pPr marL="779463" indent="-514350" algn="just" rtl="1" eaLnBrk="1" hangingPunct="1">
              <a:lnSpc>
                <a:spcPct val="125000"/>
              </a:lnSpc>
              <a:spcBef>
                <a:spcPct val="20000"/>
              </a:spcBef>
              <a:defRPr/>
            </a:pPr>
            <a:endParaRPr lang="ar-JO" sz="800" b="1">
              <a:effectLst>
                <a:outerShdw blurRad="38100" dist="38100" dir="2700000" algn="tl">
                  <a:srgbClr val="000000"/>
                </a:outerShdw>
              </a:effectLst>
              <a:latin typeface="Constantia" pitchFamily="18" charset="0"/>
              <a:ea typeface="Majalla UI"/>
              <a:cs typeface="Simplified Arabic" pitchFamily="2" charset="-78"/>
            </a:endParaRPr>
          </a:p>
          <a:p>
            <a:pPr marL="779463" indent="-514350" algn="just" rtl="1" eaLnBrk="1" hangingPunct="1">
              <a:lnSpc>
                <a:spcPct val="125000"/>
              </a:lnSpc>
              <a:spcBef>
                <a:spcPct val="20000"/>
              </a:spcBef>
              <a:defRPr/>
            </a:pPr>
            <a:r>
              <a:rPr lang="ar-JO" sz="2400" b="1">
                <a:effectLst>
                  <a:outerShdw blurRad="38100" dist="38100" dir="2700000" algn="tl">
                    <a:srgbClr val="000000"/>
                  </a:outerShdw>
                </a:effectLst>
                <a:latin typeface="Constantia" pitchFamily="18" charset="0"/>
                <a:ea typeface="Majalla UI"/>
                <a:cs typeface="Simplified Arabic" pitchFamily="2" charset="-78"/>
              </a:rPr>
              <a:t>17. الحاجة إلى وجود مؤسسات للبحث والتطوير لإيجاد أدوات مالية متوافقة مع الشريعة الإسلامية . </a:t>
            </a:r>
          </a:p>
          <a:p>
            <a:pPr marL="779463" indent="-514350" algn="just" rtl="1" eaLnBrk="1" hangingPunct="1">
              <a:lnSpc>
                <a:spcPct val="125000"/>
              </a:lnSpc>
              <a:spcBef>
                <a:spcPct val="20000"/>
              </a:spcBef>
              <a:defRPr/>
            </a:pPr>
            <a:endParaRPr lang="ar-JO" sz="800" b="1">
              <a:effectLst>
                <a:outerShdw blurRad="38100" dist="38100" dir="2700000" algn="tl">
                  <a:srgbClr val="000000"/>
                </a:outerShdw>
              </a:effectLst>
              <a:latin typeface="Constantia" pitchFamily="18" charset="0"/>
              <a:ea typeface="Majalla UI"/>
              <a:cs typeface="Simplified Arabic" pitchFamily="2" charset="-78"/>
            </a:endParaRPr>
          </a:p>
          <a:p>
            <a:pPr marL="779463" indent="-514350" algn="just" rtl="1" eaLnBrk="1" hangingPunct="1">
              <a:lnSpc>
                <a:spcPct val="125000"/>
              </a:lnSpc>
              <a:spcBef>
                <a:spcPct val="20000"/>
              </a:spcBef>
              <a:defRPr/>
            </a:pPr>
            <a:r>
              <a:rPr lang="ar-JO" sz="2400" b="1">
                <a:effectLst>
                  <a:outerShdw blurRad="38100" dist="38100" dir="2700000" algn="tl">
                    <a:srgbClr val="000000"/>
                  </a:outerShdw>
                </a:effectLst>
                <a:latin typeface="Constantia" pitchFamily="18" charset="0"/>
                <a:ea typeface="Majalla UI"/>
                <a:cs typeface="Simplified Arabic" pitchFamily="2" charset="-78"/>
              </a:rPr>
              <a:t>18. وجود مؤسسات مالية ضخمة تلعب دور صناعة السوق وفقاً للأسس المتعارف عليها . </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58E95A5C-E82C-4415-B496-35F18F4742F5}" type="slidenum">
              <a:rPr lang="ar-JO" smtClean="0"/>
              <a:pPr/>
              <a:t>63</a:t>
            </a:fld>
            <a:r>
              <a:rPr lang="ar-JO" smtClean="0"/>
              <a:t>  </a:t>
            </a:r>
            <a:r>
              <a:rPr lang="en-US" smtClean="0"/>
              <a:t>)</a:t>
            </a:r>
          </a:p>
        </p:txBody>
      </p:sp>
      <p:sp>
        <p:nvSpPr>
          <p:cNvPr id="2" name="Content Placeholder 2"/>
          <p:cNvSpPr txBox="1">
            <a:spLocks/>
          </p:cNvSpPr>
          <p:nvPr/>
        </p:nvSpPr>
        <p:spPr>
          <a:xfrm>
            <a:off x="155575" y="942975"/>
            <a:ext cx="9596438" cy="4924425"/>
          </a:xfrm>
          <a:prstGeom prst="rect">
            <a:avLst/>
          </a:prstGeom>
        </p:spPr>
        <p:txBody>
          <a:bodyPr/>
          <a:lstStyle/>
          <a:p>
            <a:pPr marL="715963" indent="-617538" algn="just" defTabSz="363538" rtl="1" eaLnBrk="1" hangingPunct="1">
              <a:lnSpc>
                <a:spcPct val="135000"/>
              </a:lnSpc>
              <a:spcBef>
                <a:spcPct val="20000"/>
              </a:spcBef>
              <a:spcAft>
                <a:spcPct val="20000"/>
              </a:spcAft>
              <a:defRPr/>
            </a:pPr>
            <a:r>
              <a:rPr lang="ar-JO" sz="2400" b="1">
                <a:effectLst>
                  <a:outerShdw blurRad="38100" dist="38100" dir="2700000" algn="tl">
                    <a:srgbClr val="C0C0C0"/>
                  </a:outerShdw>
                </a:effectLst>
                <a:latin typeface="Constantia" pitchFamily="18" charset="0"/>
                <a:ea typeface="Majalla UI"/>
                <a:cs typeface="Simplified Arabic" pitchFamily="2" charset="-78"/>
              </a:rPr>
              <a:t>19. توجيه الودائع الكبيرة إلى الأوعية الادخارية الأكثر استقراراً .</a:t>
            </a:r>
          </a:p>
          <a:p>
            <a:pPr marL="715963" indent="-617538" algn="just" defTabSz="363538" rtl="1" eaLnBrk="1" hangingPunct="1">
              <a:lnSpc>
                <a:spcPct val="135000"/>
              </a:lnSpc>
              <a:spcBef>
                <a:spcPct val="20000"/>
              </a:spcBef>
              <a:spcAft>
                <a:spcPct val="20000"/>
              </a:spcAft>
              <a:defRPr/>
            </a:pPr>
            <a:r>
              <a:rPr lang="ar-JO" sz="2400" b="1">
                <a:effectLst>
                  <a:outerShdw blurRad="38100" dist="38100" dir="2700000" algn="tl">
                    <a:srgbClr val="C0C0C0"/>
                  </a:outerShdw>
                </a:effectLst>
                <a:latin typeface="Constantia" pitchFamily="18" charset="0"/>
                <a:ea typeface="Majalla UI"/>
                <a:cs typeface="Simplified Arabic" pitchFamily="2" charset="-78"/>
              </a:rPr>
              <a:t>20. إيداع جزء من الموارد المالية كودائع استثمارية لآجال قصيرة لدى بنوك إسلامية أخرى. </a:t>
            </a:r>
          </a:p>
          <a:p>
            <a:pPr marL="715963" indent="-617538" algn="just" defTabSz="363538" rtl="1" eaLnBrk="1" hangingPunct="1">
              <a:lnSpc>
                <a:spcPct val="135000"/>
              </a:lnSpc>
              <a:spcBef>
                <a:spcPct val="20000"/>
              </a:spcBef>
              <a:spcAft>
                <a:spcPct val="20000"/>
              </a:spcAft>
              <a:defRPr/>
            </a:pPr>
            <a:r>
              <a:rPr lang="ar-JO" sz="2400" b="1">
                <a:effectLst>
                  <a:outerShdw blurRad="38100" dist="38100" dir="2700000" algn="tl">
                    <a:srgbClr val="C0C0C0"/>
                  </a:outerShdw>
                </a:effectLst>
                <a:latin typeface="Constantia" pitchFamily="18" charset="0"/>
                <a:ea typeface="Majalla UI"/>
                <a:cs typeface="Simplified Arabic" pitchFamily="2" charset="-78"/>
              </a:rPr>
              <a:t>21. إبرام اتفاقيات ودائع متبادلة (</a:t>
            </a:r>
            <a:r>
              <a:rPr lang="en-US" sz="2400" b="1" i="1">
                <a:latin typeface="Times New Roman" pitchFamily="18" charset="0"/>
                <a:ea typeface="Majalla UI"/>
                <a:cs typeface="Simplified Arabic" pitchFamily="2" charset="-78"/>
              </a:rPr>
              <a:t>SWAP</a:t>
            </a:r>
            <a:r>
              <a:rPr lang="ar-JO" sz="2400" b="1">
                <a:effectLst>
                  <a:outerShdw blurRad="38100" dist="38100" dir="2700000" algn="tl">
                    <a:srgbClr val="C0C0C0"/>
                  </a:outerShdw>
                </a:effectLst>
                <a:latin typeface="Constantia" pitchFamily="18" charset="0"/>
                <a:ea typeface="Majalla UI"/>
                <a:cs typeface="Simplified Arabic" pitchFamily="2" charset="-78"/>
              </a:rPr>
              <a:t>) مع بنوك أخرى .</a:t>
            </a:r>
          </a:p>
          <a:p>
            <a:pPr marL="715963" indent="-617538" algn="just" defTabSz="363538" rtl="1" eaLnBrk="1" hangingPunct="1">
              <a:lnSpc>
                <a:spcPct val="135000"/>
              </a:lnSpc>
              <a:spcBef>
                <a:spcPct val="20000"/>
              </a:spcBef>
              <a:spcAft>
                <a:spcPct val="20000"/>
              </a:spcAft>
              <a:defRPr/>
            </a:pPr>
            <a:r>
              <a:rPr lang="ar-JO" sz="2400" b="1">
                <a:effectLst>
                  <a:outerShdw blurRad="38100" dist="38100" dir="2700000" algn="tl">
                    <a:srgbClr val="C0C0C0"/>
                  </a:outerShdw>
                </a:effectLst>
                <a:latin typeface="Constantia" pitchFamily="18" charset="0"/>
                <a:ea typeface="Majalla UI"/>
                <a:cs typeface="Simplified Arabic" pitchFamily="2" charset="-78"/>
              </a:rPr>
              <a:t>22. إعطاء الأمان أولوية في إدارة المخاطر على العوائد .</a:t>
            </a:r>
          </a:p>
          <a:p>
            <a:pPr marL="715963" indent="-617538" algn="just" defTabSz="363538" rtl="1" eaLnBrk="1" hangingPunct="1">
              <a:lnSpc>
                <a:spcPct val="135000"/>
              </a:lnSpc>
              <a:spcBef>
                <a:spcPct val="20000"/>
              </a:spcBef>
              <a:spcAft>
                <a:spcPct val="20000"/>
              </a:spcAft>
              <a:defRPr/>
            </a:pPr>
            <a:r>
              <a:rPr lang="ar-JO" sz="2400" b="1">
                <a:effectLst>
                  <a:outerShdw blurRad="38100" dist="38100" dir="2700000" algn="tl">
                    <a:srgbClr val="C0C0C0"/>
                  </a:outerShdw>
                </a:effectLst>
                <a:latin typeface="Constantia" pitchFamily="18" charset="0"/>
                <a:ea typeface="Majalla UI"/>
                <a:cs typeface="Simplified Arabic" pitchFamily="2" charset="-78"/>
              </a:rPr>
              <a:t>23. التركيز في التمويل على الصيغ التي تتسم تدفقاتها النقدية بالوضوح . </a:t>
            </a:r>
          </a:p>
          <a:p>
            <a:pPr marL="715963" indent="-617538" algn="just" defTabSz="363538" rtl="1" eaLnBrk="1" hangingPunct="1">
              <a:lnSpc>
                <a:spcPct val="135000"/>
              </a:lnSpc>
              <a:spcBef>
                <a:spcPct val="20000"/>
              </a:spcBef>
              <a:spcAft>
                <a:spcPct val="20000"/>
              </a:spcAft>
              <a:defRPr/>
            </a:pPr>
            <a:r>
              <a:rPr lang="ar-JO" sz="2400" b="1">
                <a:effectLst>
                  <a:outerShdw blurRad="38100" dist="38100" dir="2700000" algn="tl">
                    <a:srgbClr val="C0C0C0"/>
                  </a:outerShdw>
                </a:effectLst>
                <a:latin typeface="Constantia" pitchFamily="18" charset="0"/>
                <a:ea typeface="Majalla UI"/>
                <a:cs typeface="Simplified Arabic" pitchFamily="2" charset="-78"/>
              </a:rPr>
              <a:t>24. توظيف جزء من الموارد المالية في أسهم الشركات . </a:t>
            </a:r>
          </a:p>
          <a:p>
            <a:pPr marL="715963" indent="-617538" algn="just" defTabSz="363538" rtl="1" eaLnBrk="1" hangingPunct="1">
              <a:lnSpc>
                <a:spcPct val="135000"/>
              </a:lnSpc>
              <a:spcBef>
                <a:spcPct val="20000"/>
              </a:spcBef>
              <a:spcAft>
                <a:spcPct val="20000"/>
              </a:spcAft>
              <a:defRPr/>
            </a:pPr>
            <a:r>
              <a:rPr lang="ar-JO" sz="2400" b="1">
                <a:effectLst>
                  <a:outerShdw blurRad="38100" dist="38100" dir="2700000" algn="tl">
                    <a:srgbClr val="C0C0C0"/>
                  </a:outerShdw>
                </a:effectLst>
                <a:latin typeface="Constantia" pitchFamily="18" charset="0"/>
                <a:ea typeface="Majalla UI"/>
                <a:cs typeface="Simplified Arabic" pitchFamily="2" charset="-78"/>
              </a:rPr>
              <a:t>25. عدم تقديم التمويل إلا بعد وجود ما يؤكد جدوى العملية الممولة ، والقدرة على سداد التمويل بالإستحقاق ، وكفاية الضمانات واكتمال التوثيق .  </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7AF89776-E2F1-415A-B169-66741A813ACD}" type="slidenum">
              <a:rPr lang="ar-JO" smtClean="0"/>
              <a:pPr/>
              <a:t>64</a:t>
            </a:fld>
            <a:r>
              <a:rPr lang="ar-JO" smtClean="0"/>
              <a:t>  </a:t>
            </a:r>
            <a:r>
              <a:rPr lang="en-US" smtClean="0"/>
              <a:t>)</a:t>
            </a:r>
          </a:p>
        </p:txBody>
      </p:sp>
      <p:sp>
        <p:nvSpPr>
          <p:cNvPr id="194562" name="Rectangle 2"/>
          <p:cNvSpPr>
            <a:spLocks noChangeArrowheads="1"/>
          </p:cNvSpPr>
          <p:nvPr/>
        </p:nvSpPr>
        <p:spPr bwMode="auto">
          <a:xfrm>
            <a:off x="247650" y="381000"/>
            <a:ext cx="9410700" cy="6172200"/>
          </a:xfrm>
          <a:prstGeom prst="rect">
            <a:avLst/>
          </a:prstGeom>
          <a:noFill/>
          <a:ln w="9525">
            <a:noFill/>
            <a:miter lim="800000"/>
            <a:headEnd/>
            <a:tailEnd/>
          </a:ln>
        </p:spPr>
        <p:txBody>
          <a:bodyPr wrap="none" anchor="ctr"/>
          <a:lstStyle/>
          <a:p>
            <a:pPr algn="just" rtl="1" eaLnBrk="1" hangingPunct="1">
              <a:defRPr/>
            </a:pPr>
            <a:endParaRPr lang="ar-SA" sz="500" b="1" dirty="0">
              <a:latin typeface="Monotype Corsiva" pitchFamily="66" charset="0"/>
              <a:cs typeface="Simplified Arabic" pitchFamily="2" charset="-78"/>
            </a:endParaRPr>
          </a:p>
          <a:p>
            <a:pPr algn="just" rtl="1" eaLnBrk="1" hangingPunct="1">
              <a:defRPr/>
            </a:pPr>
            <a:r>
              <a:rPr lang="ar-SA" sz="2800" b="1" dirty="0">
                <a:latin typeface="Monotype Corsiva" pitchFamily="66" charset="0"/>
                <a:cs typeface="Simplified Arabic" pitchFamily="2" charset="-78"/>
              </a:rPr>
              <a:t> </a:t>
            </a:r>
            <a:r>
              <a:rPr lang="ar-JO" sz="2400" b="1" dirty="0">
                <a:effectLst>
                  <a:outerShdw blurRad="38100" dist="38100" dir="2700000" algn="tl">
                    <a:srgbClr val="C0C0C0"/>
                  </a:outerShdw>
                </a:effectLst>
                <a:latin typeface="Constantia" pitchFamily="18" charset="0"/>
                <a:cs typeface="Simplified Arabic" pitchFamily="2" charset="-78"/>
              </a:rPr>
              <a:t>سادساً </a:t>
            </a:r>
            <a:r>
              <a:rPr lang="ar-SA" sz="2400" b="1" dirty="0">
                <a:effectLst>
                  <a:outerShdw blurRad="38100" dist="38100" dir="2700000" algn="tl">
                    <a:srgbClr val="C0C0C0"/>
                  </a:outerShdw>
                </a:effectLst>
                <a:latin typeface="Constantia" pitchFamily="18" charset="0"/>
                <a:cs typeface="Simplified Arabic" pitchFamily="2" charset="-78"/>
              </a:rPr>
              <a:t>: </a:t>
            </a:r>
            <a:r>
              <a:rPr lang="ar-JO" sz="2400" b="1" dirty="0">
                <a:effectLst>
                  <a:outerShdw blurRad="38100" dist="38100" dir="2700000" algn="tl">
                    <a:srgbClr val="C0C0C0"/>
                  </a:outerShdw>
                </a:effectLst>
                <a:latin typeface="Constantia" pitchFamily="18" charset="0"/>
                <a:cs typeface="Simplified Arabic" pitchFamily="2" charset="-78"/>
              </a:rPr>
              <a:t>ل</a:t>
            </a:r>
            <a:r>
              <a:rPr lang="ar-SA" sz="2400" b="1" dirty="0">
                <a:effectLst>
                  <a:outerShdw blurRad="38100" dist="38100" dir="2700000" algn="tl">
                    <a:srgbClr val="C0C0C0"/>
                  </a:outerShdw>
                </a:effectLst>
                <a:latin typeface="Constantia" pitchFamily="18" charset="0"/>
                <a:cs typeface="Simplified Arabic" pitchFamily="2" charset="-78"/>
              </a:rPr>
              <a:t>إدارة المخاطر التشغيليَّة</a:t>
            </a:r>
            <a:r>
              <a:rPr lang="ar-JO" sz="2400" b="1" dirty="0">
                <a:effectLst>
                  <a:outerShdw blurRad="38100" dist="38100" dir="2700000" algn="tl">
                    <a:srgbClr val="C0C0C0"/>
                  </a:outerShdw>
                </a:effectLst>
                <a:latin typeface="Constantia" pitchFamily="18" charset="0"/>
                <a:cs typeface="Simplified Arabic" pitchFamily="2" charset="-78"/>
              </a:rPr>
              <a:t> يمكن اللجوء إلى </a:t>
            </a:r>
            <a:r>
              <a:rPr lang="ar-SA" sz="2400" b="1" dirty="0">
                <a:effectLst>
                  <a:outerShdw blurRad="38100" dist="38100" dir="2700000" algn="tl">
                    <a:srgbClr val="C0C0C0"/>
                  </a:outerShdw>
                </a:effectLst>
                <a:latin typeface="Constantia" pitchFamily="18" charset="0"/>
                <a:cs typeface="Simplified Arabic" pitchFamily="2" charset="-78"/>
              </a:rPr>
              <a:t>:</a:t>
            </a:r>
          </a:p>
          <a:p>
            <a:pPr algn="just" rtl="1" eaLnBrk="1" hangingPunct="1">
              <a:defRPr/>
            </a:pPr>
            <a:endParaRPr lang="ar-SA" sz="2800" b="1" dirty="0">
              <a:latin typeface="Monotype Corsiva" pitchFamily="66" charset="0"/>
              <a:cs typeface="Simplified Arabic" pitchFamily="2" charset="-78"/>
            </a:endParaRPr>
          </a:p>
          <a:p>
            <a:pPr algn="just" rtl="1" eaLnBrk="1" hangingPunct="1">
              <a:defRPr/>
            </a:pPr>
            <a:r>
              <a:rPr lang="ar-SA" sz="2800" b="1" dirty="0">
                <a:latin typeface="Monotype Corsiva" pitchFamily="66" charset="0"/>
                <a:cs typeface="Simplified Arabic" pitchFamily="2" charset="-78"/>
              </a:rPr>
              <a:t>       </a:t>
            </a:r>
            <a:r>
              <a:rPr lang="en-US" sz="2800" b="1" dirty="0">
                <a:latin typeface="Monotype Corsiva" pitchFamily="66" charset="0"/>
                <a:cs typeface="Simplified Arabic" pitchFamily="2" charset="-78"/>
                <a:sym typeface="Wingdings 2" pitchFamily="18" charset="2"/>
              </a:rPr>
              <a:t></a:t>
            </a:r>
            <a:r>
              <a:rPr lang="ar-SA" sz="2800" b="1" dirty="0">
                <a:latin typeface="Monotype Corsiva" pitchFamily="66" charset="0"/>
                <a:cs typeface="Simplified Arabic" pitchFamily="2" charset="-78"/>
                <a:sym typeface="Wingdings 2" pitchFamily="18" charset="2"/>
              </a:rPr>
              <a:t> الأخذ في الحسبان كل حالة متَّصلة بمخاطر التشغيل مثل العاملين</a:t>
            </a:r>
          </a:p>
          <a:p>
            <a:pPr algn="just" rtl="1" eaLnBrk="1" hangingPunct="1">
              <a:defRPr/>
            </a:pPr>
            <a:r>
              <a:rPr lang="ar-SA" sz="2800" b="1" dirty="0">
                <a:latin typeface="Monotype Corsiva" pitchFamily="66" charset="0"/>
                <a:cs typeface="Simplified Arabic" pitchFamily="2" charset="-78"/>
                <a:sym typeface="Wingdings 2" pitchFamily="18" charset="2"/>
              </a:rPr>
              <a:t>          في المصرف، التقنيَّة المتَّبعة، طرق وضوابط العمل.</a:t>
            </a:r>
          </a:p>
          <a:p>
            <a:pPr algn="just" rtl="1" eaLnBrk="1" hangingPunct="1">
              <a:defRPr/>
            </a:pPr>
            <a:endParaRPr lang="ar-SA" sz="1000" b="1" dirty="0">
              <a:latin typeface="Monotype Corsiva" pitchFamily="66" charset="0"/>
              <a:cs typeface="Simplified Arabic" pitchFamily="2" charset="-78"/>
              <a:sym typeface="Wingdings 2" pitchFamily="18" charset="2"/>
            </a:endParaRPr>
          </a:p>
          <a:p>
            <a:pPr algn="just" rtl="1" eaLnBrk="1" hangingPunct="1">
              <a:defRPr/>
            </a:pPr>
            <a:r>
              <a:rPr lang="ar-SA" sz="2800" b="1" dirty="0">
                <a:latin typeface="Monotype Corsiva" pitchFamily="66" charset="0"/>
                <a:cs typeface="Simplified Arabic" pitchFamily="2" charset="-78"/>
                <a:sym typeface="Wingdings 2" pitchFamily="18" charset="2"/>
              </a:rPr>
              <a:t>       </a:t>
            </a:r>
            <a:r>
              <a:rPr lang="en-US" sz="2800" b="1" dirty="0">
                <a:latin typeface="Monotype Corsiva" pitchFamily="66" charset="0"/>
                <a:cs typeface="Simplified Arabic" pitchFamily="2" charset="-78"/>
                <a:sym typeface="Wingdings 2" pitchFamily="18" charset="2"/>
              </a:rPr>
              <a:t></a:t>
            </a:r>
            <a:r>
              <a:rPr lang="ar-SA" sz="2800" b="1" dirty="0">
                <a:latin typeface="Monotype Corsiva" pitchFamily="66" charset="0"/>
                <a:cs typeface="Simplified Arabic" pitchFamily="2" charset="-78"/>
                <a:sym typeface="Wingdings 2" pitchFamily="18" charset="2"/>
              </a:rPr>
              <a:t> </a:t>
            </a:r>
            <a:r>
              <a:rPr lang="ar-SA" sz="2800" b="1" dirty="0" err="1">
                <a:latin typeface="Monotype Corsiva" pitchFamily="66" charset="0"/>
                <a:cs typeface="Simplified Arabic" pitchFamily="2" charset="-78"/>
                <a:sym typeface="Wingdings 2" pitchFamily="18" charset="2"/>
              </a:rPr>
              <a:t>إستحداث</a:t>
            </a:r>
            <a:r>
              <a:rPr lang="ar-SA" sz="2800" b="1" dirty="0">
                <a:latin typeface="Monotype Corsiva" pitchFamily="66" charset="0"/>
                <a:cs typeface="Simplified Arabic" pitchFamily="2" charset="-78"/>
                <a:sym typeface="Wingdings 2" pitchFamily="18" charset="2"/>
              </a:rPr>
              <a:t> عدد من اللوائح وإجراءات للعمل في كل إدارة وقسم</a:t>
            </a:r>
          </a:p>
          <a:p>
            <a:pPr algn="just" rtl="1" eaLnBrk="1" hangingPunct="1">
              <a:defRPr/>
            </a:pPr>
            <a:r>
              <a:rPr lang="ar-SA" sz="2800" b="1" dirty="0">
                <a:latin typeface="Monotype Corsiva" pitchFamily="66" charset="0"/>
                <a:cs typeface="Simplified Arabic" pitchFamily="2" charset="-78"/>
                <a:sym typeface="Wingdings 2" pitchFamily="18" charset="2"/>
              </a:rPr>
              <a:t>           في المصرف.</a:t>
            </a:r>
          </a:p>
          <a:p>
            <a:pPr algn="just" rtl="1" eaLnBrk="1" hangingPunct="1">
              <a:defRPr/>
            </a:pPr>
            <a:endParaRPr lang="ar-SA" sz="1000" b="1" dirty="0">
              <a:latin typeface="Monotype Corsiva" pitchFamily="66" charset="0"/>
              <a:cs typeface="Simplified Arabic" pitchFamily="2" charset="-78"/>
              <a:sym typeface="Wingdings 2" pitchFamily="18" charset="2"/>
            </a:endParaRPr>
          </a:p>
          <a:p>
            <a:pPr algn="just" rtl="1" eaLnBrk="1" hangingPunct="1">
              <a:defRPr/>
            </a:pPr>
            <a:r>
              <a:rPr lang="ar-SA" sz="2800" b="1" dirty="0">
                <a:latin typeface="Monotype Corsiva" pitchFamily="66" charset="0"/>
                <a:cs typeface="Simplified Arabic" pitchFamily="2" charset="-78"/>
                <a:sym typeface="Wingdings 2" pitchFamily="18" charset="2"/>
              </a:rPr>
              <a:t>       </a:t>
            </a:r>
            <a:r>
              <a:rPr lang="en-US" sz="2800" b="1" dirty="0">
                <a:latin typeface="Monotype Corsiva" pitchFamily="66" charset="0"/>
                <a:cs typeface="Simplified Arabic" pitchFamily="2" charset="-78"/>
                <a:sym typeface="Wingdings 2" pitchFamily="18" charset="2"/>
              </a:rPr>
              <a:t></a:t>
            </a:r>
            <a:r>
              <a:rPr lang="ar-SA" sz="2800" b="1" dirty="0">
                <a:latin typeface="Monotype Corsiva" pitchFamily="66" charset="0"/>
                <a:cs typeface="Simplified Arabic" pitchFamily="2" charset="-78"/>
                <a:sym typeface="Wingdings 2" pitchFamily="18" charset="2"/>
              </a:rPr>
              <a:t> الفصل الواضح في المسؤوليَّات، ووضع خُطَط للطوارئ.</a:t>
            </a:r>
          </a:p>
          <a:p>
            <a:pPr algn="just" rtl="1" eaLnBrk="1" hangingPunct="1">
              <a:defRPr/>
            </a:pPr>
            <a:endParaRPr lang="ar-SA" sz="1000" b="1" dirty="0">
              <a:latin typeface="Monotype Corsiva" pitchFamily="66" charset="0"/>
              <a:cs typeface="Simplified Arabic" pitchFamily="2" charset="-78"/>
              <a:sym typeface="Wingdings 2" pitchFamily="18" charset="2"/>
            </a:endParaRPr>
          </a:p>
          <a:p>
            <a:pPr algn="just" rtl="1" eaLnBrk="1" hangingPunct="1">
              <a:defRPr/>
            </a:pPr>
            <a:r>
              <a:rPr lang="ar-SA" sz="2800" b="1" dirty="0">
                <a:latin typeface="Monotype Corsiva" pitchFamily="66" charset="0"/>
                <a:cs typeface="Simplified Arabic" pitchFamily="2" charset="-78"/>
                <a:sym typeface="Wingdings 2" pitchFamily="18" charset="2"/>
              </a:rPr>
              <a:t>       </a:t>
            </a:r>
            <a:r>
              <a:rPr lang="en-US" sz="2800" b="1" dirty="0">
                <a:latin typeface="Monotype Corsiva" pitchFamily="66" charset="0"/>
                <a:cs typeface="Simplified Arabic" pitchFamily="2" charset="-78"/>
                <a:sym typeface="Wingdings 2" pitchFamily="18" charset="2"/>
              </a:rPr>
              <a:t></a:t>
            </a:r>
            <a:r>
              <a:rPr lang="ar-SA" sz="2800" b="1" dirty="0">
                <a:latin typeface="Monotype Corsiva" pitchFamily="66" charset="0"/>
                <a:cs typeface="Simplified Arabic" pitchFamily="2" charset="-78"/>
                <a:sym typeface="Wingdings 2" pitchFamily="18" charset="2"/>
              </a:rPr>
              <a:t> الاهتمام بدائرة التدقيق الداخلي لدورها الكبير في رصد المخاطر</a:t>
            </a:r>
          </a:p>
          <a:p>
            <a:pPr algn="just" rtl="1" eaLnBrk="1" hangingPunct="1">
              <a:defRPr/>
            </a:pPr>
            <a:r>
              <a:rPr lang="ar-SA" sz="2800" b="1" dirty="0">
                <a:latin typeface="Monotype Corsiva" pitchFamily="66" charset="0"/>
                <a:cs typeface="Simplified Arabic" pitchFamily="2" charset="-78"/>
                <a:sym typeface="Wingdings 2" pitchFamily="18" charset="2"/>
              </a:rPr>
              <a:t>           التشغيليَّة.</a:t>
            </a:r>
          </a:p>
          <a:p>
            <a:pPr algn="just" rtl="1" eaLnBrk="1" hangingPunct="1">
              <a:defRPr/>
            </a:pPr>
            <a:endParaRPr lang="en-US" sz="2800" b="1" dirty="0">
              <a:latin typeface="Monotype Corsiva" pitchFamily="66"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376DBA15-0E38-493C-AC1A-21864F560AEE}" type="slidenum">
              <a:rPr lang="ar-JO" smtClean="0"/>
              <a:pPr/>
              <a:t>7</a:t>
            </a:fld>
            <a:r>
              <a:rPr lang="ar-JO" smtClean="0"/>
              <a:t>  </a:t>
            </a:r>
            <a:r>
              <a:rPr lang="en-US" smtClean="0"/>
              <a:t>)</a:t>
            </a:r>
          </a:p>
        </p:txBody>
      </p:sp>
      <p:sp>
        <p:nvSpPr>
          <p:cNvPr id="10243" name="Text Box 4"/>
          <p:cNvSpPr txBox="1">
            <a:spLocks noChangeArrowheads="1"/>
          </p:cNvSpPr>
          <p:nvPr/>
        </p:nvSpPr>
        <p:spPr bwMode="auto">
          <a:xfrm>
            <a:off x="495300" y="1839913"/>
            <a:ext cx="9080500" cy="4586287"/>
          </a:xfrm>
          <a:prstGeom prst="rect">
            <a:avLst/>
          </a:prstGeom>
          <a:noFill/>
          <a:ln w="9525">
            <a:noFill/>
            <a:miter lim="800000"/>
            <a:headEnd/>
            <a:tailEnd/>
          </a:ln>
        </p:spPr>
        <p:txBody>
          <a:bodyPr>
            <a:spAutoFit/>
          </a:bodyPr>
          <a:lstStyle/>
          <a:p>
            <a:pPr algn="just" rtl="1" eaLnBrk="1" hangingPunct="1">
              <a:spcBef>
                <a:spcPct val="35000"/>
              </a:spcBef>
            </a:pPr>
            <a:r>
              <a:rPr lang="ar-JO" sz="2000" b="1">
                <a:latin typeface="Garamond" pitchFamily="18" charset="0"/>
                <a:cs typeface="Simplified Arabic" pitchFamily="2" charset="-78"/>
              </a:rPr>
              <a:t>يقسم الباحثون المخاطر إلى تقسيمات مختلفة :</a:t>
            </a:r>
          </a:p>
          <a:p>
            <a:pPr algn="just" rtl="1" eaLnBrk="1" hangingPunct="1">
              <a:spcBef>
                <a:spcPct val="35000"/>
              </a:spcBef>
            </a:pPr>
            <a:r>
              <a:rPr lang="ar-JO" sz="2000" b="1">
                <a:latin typeface="Garamond" pitchFamily="18" charset="0"/>
                <a:cs typeface="PT Bold Heading" pitchFamily="2" charset="-78"/>
              </a:rPr>
              <a:t>اولاً : مخاطر عامه ومخاطر خاصة :</a:t>
            </a:r>
          </a:p>
          <a:p>
            <a:pPr algn="just" rtl="1" eaLnBrk="1" hangingPunct="1">
              <a:spcBef>
                <a:spcPct val="35000"/>
              </a:spcBef>
            </a:pPr>
            <a:r>
              <a:rPr lang="ar-JO" sz="2000" b="1">
                <a:latin typeface="Garamond" pitchFamily="18" charset="0"/>
                <a:cs typeface="Arial" pitchFamily="34" charset="0"/>
              </a:rPr>
              <a:t>        </a:t>
            </a:r>
            <a:r>
              <a:rPr lang="ar-JO" sz="2000" b="1">
                <a:latin typeface="Garamond" pitchFamily="18" charset="0"/>
                <a:cs typeface="Simplified Arabic" pitchFamily="2" charset="-78"/>
              </a:rPr>
              <a:t>المخاطر العامة ترتبط بأحوال السوق والاقتصاد ، والمخاطر الخاصة تتصل بالمؤسسة ذاتها .</a:t>
            </a:r>
          </a:p>
          <a:p>
            <a:pPr algn="just" rtl="1" eaLnBrk="1" hangingPunct="1">
              <a:spcBef>
                <a:spcPct val="35000"/>
              </a:spcBef>
            </a:pPr>
            <a:endParaRPr lang="ar-JO" sz="800" b="1">
              <a:latin typeface="Garamond" pitchFamily="18" charset="0"/>
              <a:cs typeface="Simplified Arabic" pitchFamily="2" charset="-78"/>
            </a:endParaRPr>
          </a:p>
          <a:p>
            <a:pPr algn="just" rtl="1" eaLnBrk="1" hangingPunct="1">
              <a:spcBef>
                <a:spcPct val="35000"/>
              </a:spcBef>
            </a:pPr>
            <a:r>
              <a:rPr lang="ar-JO" sz="2000" b="1">
                <a:latin typeface="Garamond" pitchFamily="18" charset="0"/>
                <a:cs typeface="PT Bold Heading" pitchFamily="2" charset="-78"/>
              </a:rPr>
              <a:t>ثانياً : مخاطر أعمال ومخاطر مالية :</a:t>
            </a:r>
          </a:p>
          <a:p>
            <a:pPr algn="just" rtl="1" eaLnBrk="1" hangingPunct="1">
              <a:spcBef>
                <a:spcPct val="35000"/>
              </a:spcBef>
            </a:pPr>
            <a:r>
              <a:rPr lang="ar-JO" sz="2000" b="1">
                <a:latin typeface="Garamond" pitchFamily="18" charset="0"/>
                <a:cs typeface="Arial" pitchFamily="34" charset="0"/>
              </a:rPr>
              <a:t>         </a:t>
            </a:r>
            <a:r>
              <a:rPr lang="ar-JO" sz="2000" b="1">
                <a:latin typeface="Garamond" pitchFamily="18" charset="0"/>
                <a:cs typeface="Simplified Arabic" pitchFamily="2" charset="-78"/>
              </a:rPr>
              <a:t>مخاطر الأعمال مصدرها طبيعة المنشأة أو المؤسسة وتؤثر وتتأثر بمنتجات السوق .</a:t>
            </a:r>
          </a:p>
          <a:p>
            <a:pPr marL="622300" lvl="2" algn="just" rtl="1" eaLnBrk="1" hangingPunct="1">
              <a:spcBef>
                <a:spcPct val="35000"/>
              </a:spcBef>
            </a:pPr>
            <a:r>
              <a:rPr lang="ar-JO" sz="2000" b="1">
                <a:latin typeface="Garamond" pitchFamily="18" charset="0"/>
                <a:cs typeface="Simplified Arabic" pitchFamily="2" charset="-78"/>
              </a:rPr>
              <a:t>المخاطر المالية تكون نتيجة تقلبات المتغيرات المالية وتكون عادة مصاحبة للاستدانة (الرافعة المالية).</a:t>
            </a:r>
          </a:p>
          <a:p>
            <a:pPr marL="622300" lvl="2" algn="just" rtl="1" eaLnBrk="1" hangingPunct="1">
              <a:spcBef>
                <a:spcPct val="35000"/>
              </a:spcBef>
            </a:pPr>
            <a:endParaRPr lang="ar-JO" sz="800" b="1">
              <a:latin typeface="Garamond" pitchFamily="18" charset="0"/>
              <a:cs typeface="Simplified Arabic" pitchFamily="2" charset="-78"/>
            </a:endParaRPr>
          </a:p>
          <a:p>
            <a:pPr algn="just" rtl="1" eaLnBrk="1" hangingPunct="1">
              <a:spcBef>
                <a:spcPct val="35000"/>
              </a:spcBef>
            </a:pPr>
            <a:r>
              <a:rPr lang="ar-JO" sz="2000" b="1">
                <a:latin typeface="Garamond" pitchFamily="18" charset="0"/>
                <a:cs typeface="PT Bold Heading" pitchFamily="2" charset="-78"/>
              </a:rPr>
              <a:t>ثالثاً : من حيث إمكانية ادارتها  :</a:t>
            </a:r>
          </a:p>
          <a:p>
            <a:pPr marL="622300" lvl="2" algn="just" rtl="1" eaLnBrk="1" hangingPunct="1">
              <a:spcBef>
                <a:spcPct val="35000"/>
              </a:spcBef>
            </a:pPr>
            <a:r>
              <a:rPr lang="ar-JO" sz="2000" b="1">
                <a:latin typeface="Garamond" pitchFamily="18" charset="0"/>
                <a:cs typeface="Simplified Arabic" pitchFamily="2" charset="-78"/>
              </a:rPr>
              <a:t>مخاطر يمكن التخلص منها ، ومخاطر يمكن تحويلها لأطراف أُخرى ، ومخاطر يمكن للمؤسسة التعامل معها وإداراتها بنفسها .</a:t>
            </a:r>
          </a:p>
          <a:p>
            <a:pPr algn="just" rtl="1" eaLnBrk="1" hangingPunct="1">
              <a:spcBef>
                <a:spcPct val="35000"/>
              </a:spcBef>
            </a:pPr>
            <a:endParaRPr lang="ar-JO" b="1">
              <a:latin typeface="Garamond" pitchFamily="18" charset="0"/>
              <a:cs typeface="Simplified Arabic" pitchFamily="2" charset="-78"/>
            </a:endParaRPr>
          </a:p>
        </p:txBody>
      </p:sp>
      <p:sp>
        <p:nvSpPr>
          <p:cNvPr id="10244" name="Text Box 5"/>
          <p:cNvSpPr txBox="1">
            <a:spLocks noChangeArrowheads="1"/>
          </p:cNvSpPr>
          <p:nvPr/>
        </p:nvSpPr>
        <p:spPr bwMode="auto">
          <a:xfrm>
            <a:off x="0" y="914400"/>
            <a:ext cx="9906000" cy="519113"/>
          </a:xfrm>
          <a:prstGeom prst="rect">
            <a:avLst/>
          </a:prstGeom>
          <a:noFill/>
          <a:ln w="9525">
            <a:noFill/>
            <a:miter lim="800000"/>
            <a:headEnd/>
            <a:tailEnd/>
          </a:ln>
        </p:spPr>
        <p:txBody>
          <a:bodyPr>
            <a:spAutoFit/>
          </a:bodyPr>
          <a:lstStyle/>
          <a:p>
            <a:pPr algn="ctr" rtl="1" eaLnBrk="1" hangingPunct="1"/>
            <a:r>
              <a:rPr lang="ar-JO" sz="2800" b="1">
                <a:latin typeface="Garamond" pitchFamily="18" charset="0"/>
                <a:cs typeface="PT Bold Heading" pitchFamily="2" charset="-78"/>
              </a:rPr>
              <a:t>المخاطر التي تواجه المؤسسات المالية بشكل عام </a:t>
            </a:r>
            <a:endParaRPr lang="en-US" sz="2800">
              <a:latin typeface="Garamond" pitchFamily="18" charset="0"/>
              <a:cs typeface="PT Bold Heading" pitchFamily="2" charset="-78"/>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EFDC1688-4902-427E-BC0E-4771C09D9481}" type="slidenum">
              <a:rPr lang="ar-JO" smtClean="0"/>
              <a:pPr/>
              <a:t>8</a:t>
            </a:fld>
            <a:r>
              <a:rPr lang="ar-JO" smtClean="0"/>
              <a:t>  </a:t>
            </a:r>
            <a:r>
              <a:rPr lang="en-US" smtClean="0"/>
              <a:t>)</a:t>
            </a:r>
          </a:p>
        </p:txBody>
      </p:sp>
      <p:sp>
        <p:nvSpPr>
          <p:cNvPr id="11267" name="Text Box 3"/>
          <p:cNvSpPr txBox="1">
            <a:spLocks noChangeArrowheads="1"/>
          </p:cNvSpPr>
          <p:nvPr/>
        </p:nvSpPr>
        <p:spPr bwMode="auto">
          <a:xfrm>
            <a:off x="533400" y="1130300"/>
            <a:ext cx="8915400" cy="4356100"/>
          </a:xfrm>
          <a:prstGeom prst="rect">
            <a:avLst/>
          </a:prstGeom>
          <a:noFill/>
          <a:ln w="9525">
            <a:noFill/>
            <a:miter lim="800000"/>
            <a:headEnd/>
            <a:tailEnd/>
          </a:ln>
        </p:spPr>
        <p:txBody>
          <a:bodyPr>
            <a:spAutoFit/>
          </a:bodyPr>
          <a:lstStyle/>
          <a:p>
            <a:pPr algn="just" rtl="1" eaLnBrk="1" hangingPunct="1">
              <a:spcBef>
                <a:spcPct val="45000"/>
              </a:spcBef>
              <a:defRPr/>
            </a:pPr>
            <a:endParaRPr lang="ar-SA" sz="800" b="1" dirty="0">
              <a:latin typeface="Garamond" pitchFamily="18" charset="0"/>
              <a:cs typeface="Arial" pitchFamily="34" charset="0"/>
            </a:endParaRPr>
          </a:p>
          <a:p>
            <a:pPr algn="just" rtl="1">
              <a:spcBef>
                <a:spcPct val="15000"/>
              </a:spcBef>
              <a:spcAft>
                <a:spcPct val="15000"/>
              </a:spcAft>
              <a:defRPr/>
            </a:pPr>
            <a:r>
              <a:rPr lang="ar-JO" sz="2400" b="1" dirty="0">
                <a:cs typeface="PT Bold Heading" pitchFamily="2" charset="-78"/>
              </a:rPr>
              <a:t>والمخاطر التي تواجه المصارف بشكل عام يمكن تقسيمها إلى :</a:t>
            </a:r>
          </a:p>
          <a:p>
            <a:pPr marL="466725" lvl="4" indent="-228600" algn="just" rtl="1">
              <a:spcBef>
                <a:spcPct val="15000"/>
              </a:spcBef>
              <a:spcAft>
                <a:spcPct val="15000"/>
              </a:spcAft>
              <a:defRPr/>
            </a:pPr>
            <a:r>
              <a:rPr lang="ar-SA" sz="2400" b="1" dirty="0">
                <a:latin typeface="Garamond" pitchFamily="18" charset="0"/>
                <a:cs typeface="PT Bold Heading" pitchFamily="2" charset="-78"/>
              </a:rPr>
              <a:t>(1) مخاطر السوق (</a:t>
            </a:r>
            <a:r>
              <a:rPr lang="en-US" sz="2400" b="1" dirty="0">
                <a:latin typeface="Monotype Corsiva" pitchFamily="66" charset="0"/>
                <a:cs typeface="PT Bold Heading" pitchFamily="2" charset="-78"/>
              </a:rPr>
              <a:t>Market Risk</a:t>
            </a:r>
            <a:r>
              <a:rPr lang="ar-SA" sz="2400" b="1" dirty="0">
                <a:latin typeface="Garamond" pitchFamily="18" charset="0"/>
                <a:cs typeface="PT Bold Heading" pitchFamily="2" charset="-78"/>
              </a:rPr>
              <a:t>):</a:t>
            </a:r>
          </a:p>
          <a:p>
            <a:pPr marL="744538" lvl="1" algn="just" rtl="1" eaLnBrk="1" hangingPunct="1">
              <a:spcBef>
                <a:spcPct val="45000"/>
              </a:spcBef>
              <a:defRPr/>
            </a:pPr>
            <a:r>
              <a:rPr lang="ar-SA" sz="2400" b="1" dirty="0">
                <a:latin typeface="Garamond" pitchFamily="18" charset="0"/>
                <a:cs typeface="Simplified Arabic" pitchFamily="2" charset="-78"/>
              </a:rPr>
              <a:t>وهي مخاطر التعرُّض للخسائر نتيجة التغيُّرات فـي ظروف السوق،</a:t>
            </a:r>
            <a:r>
              <a:rPr lang="ar-JO" sz="2400" b="1" dirty="0">
                <a:latin typeface="Garamond" pitchFamily="18" charset="0"/>
                <a:cs typeface="Simplified Arabic" pitchFamily="2" charset="-78"/>
              </a:rPr>
              <a:t> </a:t>
            </a:r>
            <a:r>
              <a:rPr lang="ar-SA" sz="2400" b="1" dirty="0">
                <a:latin typeface="Garamond" pitchFamily="18" charset="0"/>
                <a:cs typeface="Simplified Arabic" pitchFamily="2" charset="-78"/>
              </a:rPr>
              <a:t>ويمكن تصنيفها إلى (مخاطر أسعار الفائدة، مخاطر أسعار الصرف</a:t>
            </a:r>
            <a:r>
              <a:rPr lang="ar-JO" sz="2400" b="1" dirty="0">
                <a:latin typeface="Garamond" pitchFamily="18" charset="0"/>
                <a:cs typeface="Simplified Arabic" pitchFamily="2" charset="-78"/>
              </a:rPr>
              <a:t> </a:t>
            </a:r>
            <a:r>
              <a:rPr lang="ar-SA" sz="2400" b="1" dirty="0">
                <a:latin typeface="Garamond" pitchFamily="18" charset="0"/>
                <a:cs typeface="Simplified Arabic" pitchFamily="2" charset="-78"/>
              </a:rPr>
              <a:t>،</a:t>
            </a:r>
            <a:r>
              <a:rPr lang="ar-JO" sz="2400" b="1" dirty="0">
                <a:latin typeface="Garamond" pitchFamily="18" charset="0"/>
                <a:cs typeface="Simplified Arabic" pitchFamily="2" charset="-78"/>
              </a:rPr>
              <a:t> </a:t>
            </a:r>
            <a:r>
              <a:rPr lang="ar-SA" sz="2400" b="1" dirty="0">
                <a:latin typeface="Garamond" pitchFamily="18" charset="0"/>
                <a:cs typeface="Simplified Arabic" pitchFamily="2" charset="-78"/>
              </a:rPr>
              <a:t>مخاطر أسعار المنتجات</a:t>
            </a:r>
            <a:r>
              <a:rPr lang="ar-JO" sz="2400" b="1" dirty="0">
                <a:latin typeface="Garamond" pitchFamily="18" charset="0"/>
                <a:cs typeface="Simplified Arabic" pitchFamily="2" charset="-78"/>
              </a:rPr>
              <a:t> ، مخاطر </a:t>
            </a:r>
            <a:r>
              <a:rPr lang="ar-JO" sz="2400" b="1" dirty="0" err="1">
                <a:latin typeface="Garamond" pitchFamily="18" charset="0"/>
                <a:cs typeface="Simplified Arabic" pitchFamily="2" charset="-78"/>
              </a:rPr>
              <a:t>اسعار</a:t>
            </a:r>
            <a:r>
              <a:rPr lang="ar-JO" sz="2400" b="1" dirty="0">
                <a:latin typeface="Garamond" pitchFamily="18" charset="0"/>
                <a:cs typeface="Simplified Arabic" pitchFamily="2" charset="-78"/>
              </a:rPr>
              <a:t> أسهم المتاجرة) </a:t>
            </a:r>
            <a:r>
              <a:rPr lang="ar-SA" sz="2400" b="1" dirty="0">
                <a:latin typeface="Garamond" pitchFamily="18" charset="0"/>
                <a:cs typeface="Simplified Arabic" pitchFamily="2" charset="-78"/>
              </a:rPr>
              <a:t>.</a:t>
            </a:r>
          </a:p>
          <a:p>
            <a:pPr lvl="1" algn="just" rtl="1" eaLnBrk="1" hangingPunct="1">
              <a:spcBef>
                <a:spcPct val="45000"/>
              </a:spcBef>
              <a:defRPr/>
            </a:pPr>
            <a:endParaRPr lang="ar-SA" sz="400" b="1" dirty="0">
              <a:latin typeface="Garamond" pitchFamily="18" charset="0"/>
              <a:cs typeface="Simplified Arabic" pitchFamily="2" charset="-78"/>
            </a:endParaRPr>
          </a:p>
          <a:p>
            <a:pPr algn="just" rtl="1" eaLnBrk="1" hangingPunct="1">
              <a:spcBef>
                <a:spcPct val="45000"/>
              </a:spcBef>
              <a:defRPr/>
            </a:pPr>
            <a:r>
              <a:rPr lang="ar-SA" sz="2400" b="1" dirty="0">
                <a:latin typeface="Garamond" pitchFamily="18" charset="0"/>
                <a:cs typeface="Arial" pitchFamily="34" charset="0"/>
              </a:rPr>
              <a:t> </a:t>
            </a:r>
            <a:r>
              <a:rPr lang="ar-SA" sz="2400" b="1" dirty="0">
                <a:latin typeface="Garamond" pitchFamily="18" charset="0"/>
                <a:cs typeface="PT Bold Heading" pitchFamily="2" charset="-78"/>
              </a:rPr>
              <a:t>(2) مخاطر أسعار الفائدة (</a:t>
            </a:r>
            <a:r>
              <a:rPr lang="en-US" sz="2400" b="1" dirty="0">
                <a:latin typeface="Monotype Corsiva" pitchFamily="66" charset="0"/>
                <a:cs typeface="PT Bold Heading" pitchFamily="2" charset="-78"/>
              </a:rPr>
              <a:t>Interest Rate Risk</a:t>
            </a:r>
            <a:r>
              <a:rPr lang="ar-SA" sz="2400" b="1" dirty="0">
                <a:latin typeface="Garamond" pitchFamily="18" charset="0"/>
                <a:cs typeface="PT Bold Heading" pitchFamily="2" charset="-78"/>
              </a:rPr>
              <a:t>):</a:t>
            </a:r>
          </a:p>
          <a:p>
            <a:pPr marL="693738" lvl="1" algn="just" rtl="1" eaLnBrk="1" hangingPunct="1">
              <a:spcBef>
                <a:spcPct val="45000"/>
              </a:spcBef>
              <a:spcAft>
                <a:spcPts val="1200"/>
              </a:spcAft>
              <a:defRPr/>
            </a:pPr>
            <a:r>
              <a:rPr lang="ar-SA" sz="2400" b="1" dirty="0">
                <a:latin typeface="Garamond" pitchFamily="18" charset="0"/>
                <a:cs typeface="Simplified Arabic" pitchFamily="2" charset="-78"/>
              </a:rPr>
              <a:t>وهي الخسائر الناتجة عـن تقلُّبات أسعار الفائدة فـي الأسـواق،</a:t>
            </a:r>
            <a:r>
              <a:rPr lang="ar-JO" sz="2400" b="1" dirty="0">
                <a:latin typeface="Garamond" pitchFamily="18" charset="0"/>
                <a:cs typeface="Simplified Arabic" pitchFamily="2" charset="-78"/>
              </a:rPr>
              <a:t> </a:t>
            </a:r>
            <a:r>
              <a:rPr lang="ar-SA" sz="2400" b="1" dirty="0">
                <a:latin typeface="Garamond" pitchFamily="18" charset="0"/>
                <a:cs typeface="Simplified Arabic" pitchFamily="2" charset="-78"/>
              </a:rPr>
              <a:t>أو الناتجة عن التغيُّر فـي أسعار المنتجات الناشئة عـن التغيُّـر</a:t>
            </a:r>
            <a:r>
              <a:rPr lang="ar-JO" sz="2400" b="1" dirty="0">
                <a:latin typeface="Garamond" pitchFamily="18" charset="0"/>
                <a:cs typeface="Simplified Arabic" pitchFamily="2" charset="-78"/>
              </a:rPr>
              <a:t> </a:t>
            </a:r>
            <a:r>
              <a:rPr lang="ar-SA" sz="2400" b="1" dirty="0">
                <a:latin typeface="Garamond" pitchFamily="18" charset="0"/>
                <a:cs typeface="Simplified Arabic" pitchFamily="2" charset="-78"/>
              </a:rPr>
              <a:t>في أسعار الفائدة.</a:t>
            </a:r>
            <a:endParaRPr lang="ar-JO" sz="2400" b="1" dirty="0">
              <a:latin typeface="Garamond" pitchFamily="18" charset="0"/>
              <a:cs typeface="Simplified Arabic" pitchFamily="2" charset="-78"/>
            </a:endParaRPr>
          </a:p>
          <a:p>
            <a:pPr algn="just" rtl="1" eaLnBrk="1" hangingPunct="1">
              <a:spcBef>
                <a:spcPct val="45000"/>
              </a:spcBef>
              <a:defRPr/>
            </a:pPr>
            <a:endParaRPr lang="ar-JO" sz="1000" b="1" dirty="0">
              <a:latin typeface="Garamond" pitchFamily="18" charset="0"/>
              <a:cs typeface="Simplified Arabic" pitchFamily="2" charset="-78"/>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7"/>
          <p:cNvSpPr>
            <a:spLocks noGrp="1"/>
          </p:cNvSpPr>
          <p:nvPr>
            <p:ph type="sldNum" sz="quarter" idx="10"/>
          </p:nvPr>
        </p:nvSpPr>
        <p:spPr bwMode="auto">
          <a:noFill/>
          <a:ln>
            <a:miter lim="800000"/>
            <a:headEnd/>
            <a:tailEnd/>
          </a:ln>
        </p:spPr>
        <p:txBody>
          <a:bodyPr/>
          <a:lstStyle/>
          <a:p>
            <a:r>
              <a:rPr lang="en-US" smtClean="0"/>
              <a:t>(</a:t>
            </a:r>
            <a:r>
              <a:rPr lang="ar-JO" smtClean="0"/>
              <a:t>  </a:t>
            </a:r>
            <a:fld id="{2A725D49-57A9-4DB3-B2CB-23616EFCD2F8}" type="slidenum">
              <a:rPr lang="ar-JO" smtClean="0"/>
              <a:pPr/>
              <a:t>9</a:t>
            </a:fld>
            <a:r>
              <a:rPr lang="ar-JO" smtClean="0"/>
              <a:t>  </a:t>
            </a:r>
            <a:r>
              <a:rPr lang="en-US" smtClean="0"/>
              <a:t>)</a:t>
            </a:r>
          </a:p>
        </p:txBody>
      </p:sp>
      <p:sp>
        <p:nvSpPr>
          <p:cNvPr id="12291" name="Text Box 3"/>
          <p:cNvSpPr txBox="1">
            <a:spLocks noChangeArrowheads="1"/>
          </p:cNvSpPr>
          <p:nvPr/>
        </p:nvSpPr>
        <p:spPr bwMode="auto">
          <a:xfrm>
            <a:off x="742950" y="457200"/>
            <a:ext cx="8750300" cy="6186488"/>
          </a:xfrm>
          <a:prstGeom prst="rect">
            <a:avLst/>
          </a:prstGeom>
          <a:noFill/>
          <a:ln w="9525">
            <a:noFill/>
            <a:miter lim="800000"/>
            <a:headEnd/>
            <a:tailEnd/>
          </a:ln>
        </p:spPr>
        <p:txBody>
          <a:bodyPr>
            <a:spAutoFit/>
          </a:bodyPr>
          <a:lstStyle/>
          <a:p>
            <a:pPr algn="just" rtl="1" eaLnBrk="1" hangingPunct="1"/>
            <a:endParaRPr lang="ar-JO" sz="2200" b="1">
              <a:latin typeface="Garamond" pitchFamily="18" charset="0"/>
              <a:cs typeface="Arial" pitchFamily="34" charset="0"/>
            </a:endParaRPr>
          </a:p>
          <a:p>
            <a:pPr lvl="1" algn="just" rtl="1"/>
            <a:r>
              <a:rPr lang="ar-JO" sz="2200" b="1">
                <a:latin typeface="Garamond" pitchFamily="18" charset="0"/>
                <a:cs typeface="Simplified Arabic" pitchFamily="2" charset="-78"/>
              </a:rPr>
              <a:t>    ويقابل مخاطر أسعار الفائدة في المصارف الإسلامية مخاطر هامش الربح أو ما يعرف بالسعر المرجعي ، حيث تكون اشد مخاطر هامش الربح في السلم والاستصناع لطول المدة، واقلها في الإجارة ، وأوسطها في المرابحات .</a:t>
            </a:r>
          </a:p>
          <a:p>
            <a:pPr lvl="1" algn="just" rtl="1"/>
            <a:r>
              <a:rPr lang="ar-JO" sz="2200" b="1">
                <a:latin typeface="Garamond" pitchFamily="18" charset="0"/>
                <a:cs typeface="Simplified Arabic" pitchFamily="2" charset="-78"/>
              </a:rPr>
              <a:t>   </a:t>
            </a:r>
          </a:p>
          <a:p>
            <a:pPr lvl="1" algn="just" rtl="1"/>
            <a:r>
              <a:rPr lang="ar-JO" sz="2200" b="1">
                <a:latin typeface="Garamond" pitchFamily="18" charset="0"/>
                <a:cs typeface="Simplified Arabic" pitchFamily="2" charset="-78"/>
              </a:rPr>
              <a:t>    وتتمثل مخاطر السعر المرجعي في مخاطر الثقة والتنافس، ومخاطر السحب .</a:t>
            </a:r>
            <a:endParaRPr lang="ar-SA" sz="2200" b="1">
              <a:latin typeface="Garamond" pitchFamily="18" charset="0"/>
              <a:cs typeface="Simplified Arabic" pitchFamily="2" charset="-78"/>
            </a:endParaRPr>
          </a:p>
          <a:p>
            <a:pPr algn="just" rtl="1"/>
            <a:endParaRPr lang="ar-JO" sz="2200" b="1">
              <a:latin typeface="Garamond" pitchFamily="18" charset="0"/>
              <a:cs typeface="Simplified Arabic" pitchFamily="2" charset="-78"/>
            </a:endParaRPr>
          </a:p>
          <a:p>
            <a:pPr algn="just" rtl="1" eaLnBrk="1" hangingPunct="1"/>
            <a:r>
              <a:rPr lang="ar-SA" sz="2200" b="1">
                <a:latin typeface="Garamond" pitchFamily="18" charset="0"/>
                <a:cs typeface="Arial" pitchFamily="34" charset="0"/>
              </a:rPr>
              <a:t>(3) </a:t>
            </a:r>
            <a:r>
              <a:rPr lang="ar-SA" sz="2200" b="1">
                <a:latin typeface="Garamond" pitchFamily="18" charset="0"/>
                <a:cs typeface="PT Bold Heading" pitchFamily="2" charset="-78"/>
              </a:rPr>
              <a:t>مخاطر الائتمان (</a:t>
            </a:r>
            <a:r>
              <a:rPr lang="en-US" sz="2200" b="1">
                <a:latin typeface="Monotype Corsiva" pitchFamily="66" charset="0"/>
                <a:cs typeface="Arial" pitchFamily="34" charset="0"/>
              </a:rPr>
              <a:t>Credit Risk</a:t>
            </a:r>
            <a:r>
              <a:rPr lang="ar-SA" sz="2200" b="1">
                <a:latin typeface="Garamond" pitchFamily="18" charset="0"/>
                <a:cs typeface="PT Bold Heading" pitchFamily="2" charset="-78"/>
              </a:rPr>
              <a:t>):</a:t>
            </a:r>
          </a:p>
          <a:p>
            <a:pPr lvl="1" algn="just" rtl="1" eaLnBrk="1" hangingPunct="1"/>
            <a:r>
              <a:rPr lang="ar-SA" sz="2200" b="1">
                <a:latin typeface="Garamond" pitchFamily="18" charset="0"/>
                <a:cs typeface="Simplified Arabic" pitchFamily="2" charset="-78"/>
              </a:rPr>
              <a:t>وهي احتماليَّة إخفـاق متعاملـي المصـرف بالوفـاء بالتزاماتهم تجـاه</a:t>
            </a:r>
            <a:r>
              <a:rPr lang="ar-JO" sz="2200" b="1">
                <a:latin typeface="Garamond" pitchFamily="18" charset="0"/>
                <a:cs typeface="Simplified Arabic" pitchFamily="2" charset="-78"/>
              </a:rPr>
              <a:t> </a:t>
            </a:r>
            <a:r>
              <a:rPr lang="ar-SA" sz="2200" b="1">
                <a:latin typeface="Garamond" pitchFamily="18" charset="0"/>
                <a:cs typeface="Simplified Arabic" pitchFamily="2" charset="-78"/>
              </a:rPr>
              <a:t>المصرف، وذلك عنـد استحقـاق هذه الالتزامـات أو بعد ذلـك، أو عدم</a:t>
            </a:r>
            <a:r>
              <a:rPr lang="ar-JO" sz="2200" b="1">
                <a:latin typeface="Garamond" pitchFamily="18" charset="0"/>
                <a:cs typeface="Simplified Arabic" pitchFamily="2" charset="-78"/>
              </a:rPr>
              <a:t> </a:t>
            </a:r>
            <a:r>
              <a:rPr lang="ar-SA" sz="2200" b="1">
                <a:latin typeface="Garamond" pitchFamily="18" charset="0"/>
                <a:cs typeface="Simplified Arabic" pitchFamily="2" charset="-78"/>
              </a:rPr>
              <a:t>السداد حسب الشروط المتَّفق عليها</a:t>
            </a:r>
            <a:r>
              <a:rPr lang="ar-JO" sz="2200" b="1">
                <a:latin typeface="Garamond" pitchFamily="18" charset="0"/>
                <a:cs typeface="Simplified Arabic" pitchFamily="2" charset="-78"/>
              </a:rPr>
              <a:t> ، وتكون في عدم سداد الدين (المرابحة) ، أو عدم تسليم الأصل (السلم) ، أو عدم قيام الشريك بتسليم نصيب البنك من رأس المال والربح (المضاربة / المشاركة) </a:t>
            </a:r>
            <a:r>
              <a:rPr lang="ar-SA" sz="2200" b="1">
                <a:latin typeface="Garamond" pitchFamily="18" charset="0"/>
                <a:cs typeface="Simplified Arabic" pitchFamily="2" charset="-78"/>
              </a:rPr>
              <a:t>.</a:t>
            </a:r>
            <a:r>
              <a:rPr lang="ar-JO" sz="2200" b="1">
                <a:latin typeface="Garamond" pitchFamily="18" charset="0"/>
                <a:cs typeface="Simplified Arabic" pitchFamily="2" charset="-78"/>
              </a:rPr>
              <a:t> </a:t>
            </a:r>
          </a:p>
          <a:p>
            <a:pPr lvl="1" algn="just" rtl="1" eaLnBrk="1" hangingPunct="1"/>
            <a:endParaRPr lang="ar-SA" sz="2200" b="1">
              <a:latin typeface="Garamond" pitchFamily="18" charset="0"/>
              <a:cs typeface="Simplified Arabic" pitchFamily="2" charset="-78"/>
            </a:endParaRPr>
          </a:p>
          <a:p>
            <a:pPr algn="just" rtl="1" eaLnBrk="1" hangingPunct="1"/>
            <a:r>
              <a:rPr lang="ar-SA" sz="2200" b="1">
                <a:latin typeface="Garamond" pitchFamily="18" charset="0"/>
                <a:cs typeface="Arial" pitchFamily="34" charset="0"/>
              </a:rPr>
              <a:t> (4) </a:t>
            </a:r>
            <a:r>
              <a:rPr lang="ar-SA" sz="2200" b="1">
                <a:latin typeface="Garamond" pitchFamily="18" charset="0"/>
                <a:cs typeface="PT Bold Heading" pitchFamily="2" charset="-78"/>
              </a:rPr>
              <a:t>مخاطر السيولة</a:t>
            </a:r>
            <a:r>
              <a:rPr lang="ar-SA" sz="2200" b="1">
                <a:latin typeface="Garamond" pitchFamily="18" charset="0"/>
                <a:cs typeface="Arial" pitchFamily="34" charset="0"/>
              </a:rPr>
              <a:t> (</a:t>
            </a:r>
            <a:r>
              <a:rPr lang="en-US" sz="2200" b="1">
                <a:latin typeface="Monotype Corsiva" pitchFamily="66" charset="0"/>
                <a:cs typeface="Arial" pitchFamily="34" charset="0"/>
              </a:rPr>
              <a:t>Liquidity Risk</a:t>
            </a:r>
            <a:r>
              <a:rPr lang="ar-SA" sz="2200" b="1">
                <a:latin typeface="Garamond" pitchFamily="18" charset="0"/>
                <a:cs typeface="Arial" pitchFamily="34" charset="0"/>
              </a:rPr>
              <a:t>):</a:t>
            </a:r>
          </a:p>
          <a:p>
            <a:pPr lvl="1" algn="just" rtl="1" eaLnBrk="1" hangingPunct="1"/>
            <a:r>
              <a:rPr lang="ar-SA" sz="2200" b="1">
                <a:latin typeface="Garamond" pitchFamily="18" charset="0"/>
                <a:cs typeface="Simplified Arabic" pitchFamily="2" charset="-78"/>
              </a:rPr>
              <a:t>وهي المخاطر الناشئة عـن عدم قـدرة المصرف على الوفاء بالتزاماته</a:t>
            </a:r>
            <a:r>
              <a:rPr lang="ar-JO" sz="2200" b="1">
                <a:latin typeface="Garamond" pitchFamily="18" charset="0"/>
                <a:cs typeface="Simplified Arabic" pitchFamily="2" charset="-78"/>
              </a:rPr>
              <a:t> </a:t>
            </a:r>
            <a:r>
              <a:rPr lang="ar-SA" sz="2200" b="1">
                <a:latin typeface="Garamond" pitchFamily="18" charset="0"/>
                <a:cs typeface="Simplified Arabic" pitchFamily="2" charset="-78"/>
              </a:rPr>
              <a:t>عندما تستحق الأداء مـن خـلال توفيـر الأمـوال اللاَّزمة لذلـك دون</a:t>
            </a:r>
            <a:r>
              <a:rPr lang="ar-JO" sz="2200" b="1">
                <a:latin typeface="Garamond" pitchFamily="18" charset="0"/>
                <a:cs typeface="Simplified Arabic" pitchFamily="2" charset="-78"/>
              </a:rPr>
              <a:t> </a:t>
            </a:r>
            <a:r>
              <a:rPr lang="ar-SA" sz="2200" b="1">
                <a:latin typeface="Garamond" pitchFamily="18" charset="0"/>
                <a:cs typeface="Simplified Arabic" pitchFamily="2" charset="-78"/>
              </a:rPr>
              <a:t>تحمُّل خسائر</a:t>
            </a:r>
            <a:r>
              <a:rPr lang="ar-JO" sz="2200" b="1">
                <a:latin typeface="Garamond" pitchFamily="18" charset="0"/>
                <a:cs typeface="Simplified Arabic" pitchFamily="2" charset="-78"/>
              </a:rPr>
              <a:t> </a:t>
            </a:r>
            <a:r>
              <a:rPr lang="ar-SA" sz="2200" b="1">
                <a:latin typeface="Garamond" pitchFamily="18" charset="0"/>
                <a:cs typeface="Simplified Arabic" pitchFamily="2" charset="-78"/>
              </a:rPr>
              <a:t>غير مقبولة.</a:t>
            </a:r>
            <a:endParaRPr lang="ar-JO" sz="2200" b="1">
              <a:latin typeface="Garamond" pitchFamily="18" charset="0"/>
              <a:cs typeface="Simplified Arabic" pitchFamily="2" charset="-78"/>
            </a:endParaRPr>
          </a:p>
          <a:p>
            <a:pPr algn="just" rtl="1" eaLnBrk="1" hangingPunct="1"/>
            <a:endParaRPr lang="ar-SA" sz="2200" b="1">
              <a:latin typeface="Garamond" pitchFamily="18" charset="0"/>
              <a:cs typeface="Simplified Arabic" pitchFamily="2" charset="-78"/>
            </a:endParaRPr>
          </a:p>
          <a:p>
            <a:pPr algn="just" rtl="1" eaLnBrk="1" hangingPunct="1"/>
            <a:r>
              <a:rPr lang="ar-SA" sz="2200" b="1">
                <a:latin typeface="Garamond" pitchFamily="18" charset="0"/>
                <a:cs typeface="Arial" pitchFamily="34" charset="0"/>
              </a:rPr>
              <a:t> </a:t>
            </a:r>
            <a:endParaRPr lang="en-US" sz="2200" b="1">
              <a:latin typeface="Garamond" pitchFamily="18" charset="0"/>
              <a:cs typeface="Simplified Arabic" pitchFamily="2" charset="-78"/>
            </a:endParaRP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2457</TotalTime>
  <Words>4272</Words>
  <Application>Microsoft PowerPoint</Application>
  <PresentationFormat>A4 Paper (210x297 mm)‎</PresentationFormat>
  <Paragraphs>613</Paragraphs>
  <Slides>64</Slides>
  <Notes>7</Notes>
  <HiddenSlides>0</HiddenSlides>
  <MMClips>0</MMClips>
  <ScaleCrop>false</ScaleCrop>
  <HeadingPairs>
    <vt:vector size="6" baseType="variant">
      <vt:variant>
        <vt:lpstr>الخطوط المستخدمة</vt:lpstr>
      </vt:variant>
      <vt:variant>
        <vt:i4>19</vt:i4>
      </vt:variant>
      <vt:variant>
        <vt:lpstr>سمة</vt:lpstr>
      </vt:variant>
      <vt:variant>
        <vt:i4>1</vt:i4>
      </vt:variant>
      <vt:variant>
        <vt:lpstr>عناوين الشرائح</vt:lpstr>
      </vt:variant>
      <vt:variant>
        <vt:i4>64</vt:i4>
      </vt:variant>
    </vt:vector>
  </HeadingPairs>
  <TitlesOfParts>
    <vt:vector size="84" baseType="lpstr">
      <vt:lpstr>Arial</vt:lpstr>
      <vt:lpstr>Times New Roman</vt:lpstr>
      <vt:lpstr>Calibri</vt:lpstr>
      <vt:lpstr>Constantia</vt:lpstr>
      <vt:lpstr>Wingdings 2</vt:lpstr>
      <vt:lpstr>Tahoma</vt:lpstr>
      <vt:lpstr>Monotype Koufi</vt:lpstr>
      <vt:lpstr>Monotype Corsiva</vt:lpstr>
      <vt:lpstr>Simplified Arabic</vt:lpstr>
      <vt:lpstr>AGA Arabesque</vt:lpstr>
      <vt:lpstr>PT Bold Heading</vt:lpstr>
      <vt:lpstr>Majalla UI</vt:lpstr>
      <vt:lpstr>Garamond</vt:lpstr>
      <vt:lpstr>Wingdings</vt:lpstr>
      <vt:lpstr>Traditional Arabic</vt:lpstr>
      <vt:lpstr>Arabic Typesetting</vt:lpstr>
      <vt:lpstr>Courier New</vt:lpstr>
      <vt:lpstr>Andalus</vt:lpstr>
      <vt:lpstr>Diwani Letter</vt:lpstr>
      <vt:lpstr>Flow</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إدارة المخاطر في المصارف الإسلامية </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الشريحة 57</vt:lpstr>
      <vt:lpstr>الشريحة 58</vt:lpstr>
      <vt:lpstr>الشريحة 59</vt:lpstr>
      <vt:lpstr>الشريحة 60</vt:lpstr>
      <vt:lpstr>الشريحة 61</vt:lpstr>
      <vt:lpstr>الشريحة 62</vt:lpstr>
      <vt:lpstr>الشريحة 63</vt:lpstr>
      <vt:lpstr>الشريحة 64</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المؤتمر الأول للمصارف والمؤسسات المالية الإسلامية في سورية تحت شعار  آفاق الصيرفة الإسلامية</dc:title>
  <dc:creator>Administrator</dc:creator>
  <cp:lastModifiedBy>hp</cp:lastModifiedBy>
  <cp:revision>268</cp:revision>
  <dcterms:created xsi:type="dcterms:W3CDTF">2006-03-10T17:18:48Z</dcterms:created>
  <dcterms:modified xsi:type="dcterms:W3CDTF">2003-01-14T23:55:07Z</dcterms:modified>
</cp:coreProperties>
</file>