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2" r:id="rId3"/>
    <p:sldId id="257" r:id="rId4"/>
    <p:sldId id="260" r:id="rId5"/>
    <p:sldId id="259" r:id="rId6"/>
    <p:sldId id="263" r:id="rId7"/>
    <p:sldId id="265" r:id="rId8"/>
    <p:sldId id="266" r:id="rId9"/>
    <p:sldId id="267" r:id="rId10"/>
    <p:sldId id="274" r:id="rId11"/>
    <p:sldId id="268" r:id="rId12"/>
    <p:sldId id="269" r:id="rId13"/>
    <p:sldId id="270" r:id="rId14"/>
    <p:sldId id="271" r:id="rId15"/>
    <p:sldId id="272" r:id="rId16"/>
    <p:sldId id="273"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5" autoAdjust="0"/>
    <p:restoredTop sz="94667" autoAdjust="0"/>
  </p:normalViewPr>
  <p:slideViewPr>
    <p:cSldViewPr>
      <p:cViewPr varScale="1">
        <p:scale>
          <a:sx n="103" d="100"/>
          <a:sy n="103" d="100"/>
        </p:scale>
        <p:origin x="-1134" y="-102"/>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11/23/2008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11/23/2008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11/23/2008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11/23/2008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11/23/2008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11/23/2008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11/23/2008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11/23/2008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11/23/2008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11/23/2008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11/23/2008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11/23/2008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924800" cy="914400"/>
          </a:xfrm>
        </p:spPr>
        <p:txBody>
          <a:bodyPr>
            <a:normAutofit/>
            <a:scene3d>
              <a:camera prst="perspectiveRelaxedModerately"/>
              <a:lightRig rig="balanced" dir="t"/>
            </a:scene3d>
            <a:sp3d extrusionH="57150" contourW="12700" prstMaterial="flat">
              <a:bevelT w="25400" h="25400" prst="cross"/>
              <a:bevelB w="38100" h="38100" prst="relaxedInset"/>
              <a:extrusionClr>
                <a:srgbClr val="00B0F0"/>
              </a:extrusionClr>
              <a:contourClr>
                <a:schemeClr val="tx1"/>
              </a:contourClr>
            </a:sp3d>
          </a:bodyPr>
          <a:lstStyle/>
          <a:p>
            <a:pPr algn="ctr"/>
            <a:r>
              <a:rPr lang="ar-SA" dirty="0" smtClean="0">
                <a:ln>
                  <a:gradFill>
                    <a:gsLst>
                      <a:gs pos="0">
                        <a:srgbClr val="000000"/>
                      </a:gs>
                      <a:gs pos="39999">
                        <a:srgbClr val="0A128C"/>
                      </a:gs>
                      <a:gs pos="70000">
                        <a:srgbClr val="181CC7"/>
                      </a:gs>
                      <a:gs pos="88000">
                        <a:srgbClr val="7005D4"/>
                      </a:gs>
                      <a:gs pos="100000">
                        <a:srgbClr val="8C3D91"/>
                      </a:gs>
                    </a:gsLst>
                    <a:lin ang="5400000" scaled="0"/>
                  </a:gradFill>
                </a:ln>
              </a:rPr>
              <a:t>بسم الله الرحمن الرحيم</a:t>
            </a:r>
            <a:endParaRPr lang="ar-SA" dirty="0">
              <a:ln>
                <a:gradFill>
                  <a:gsLst>
                    <a:gs pos="0">
                      <a:srgbClr val="000000"/>
                    </a:gs>
                    <a:gs pos="39999">
                      <a:srgbClr val="0A128C"/>
                    </a:gs>
                    <a:gs pos="70000">
                      <a:srgbClr val="181CC7"/>
                    </a:gs>
                    <a:gs pos="88000">
                      <a:srgbClr val="7005D4"/>
                    </a:gs>
                    <a:gs pos="100000">
                      <a:srgbClr val="8C3D91"/>
                    </a:gs>
                  </a:gsLst>
                  <a:lin ang="5400000" scaled="0"/>
                </a:gradFill>
              </a:ln>
            </a:endParaRPr>
          </a:p>
        </p:txBody>
      </p:sp>
      <p:sp>
        <p:nvSpPr>
          <p:cNvPr id="5" name="Subtitle 4"/>
          <p:cNvSpPr>
            <a:spLocks noGrp="1"/>
          </p:cNvSpPr>
          <p:nvPr>
            <p:ph type="subTitle" idx="1"/>
          </p:nvPr>
        </p:nvSpPr>
        <p:spPr>
          <a:xfrm>
            <a:off x="609600" y="1295400"/>
            <a:ext cx="7772400" cy="3561904"/>
          </a:xfrm>
        </p:spPr>
        <p:txBody>
          <a:bodyPr>
            <a:normAutofit fontScale="70000" lnSpcReduction="20000"/>
          </a:bodyPr>
          <a:lstStyle/>
          <a:p>
            <a:pPr algn="ctr"/>
            <a:r>
              <a:rPr lang="ar-SA" sz="4400" dirty="0" smtClean="0">
                <a:solidFill>
                  <a:srgbClr val="00B0F0"/>
                </a:solidFill>
              </a:rPr>
              <a:t>ورقة عمل مُقدمة من : إبراهيم بن محمد الناصري</a:t>
            </a:r>
          </a:p>
          <a:p>
            <a:pPr algn="ctr"/>
            <a:r>
              <a:rPr lang="ar-SA" sz="4800" dirty="0" smtClean="0">
                <a:solidFill>
                  <a:srgbClr val="00B0F0"/>
                </a:solidFill>
              </a:rPr>
              <a:t> </a:t>
            </a:r>
          </a:p>
          <a:p>
            <a:pPr algn="ctr"/>
            <a:r>
              <a:rPr lang="ar-SA" sz="4800" dirty="0" smtClean="0">
                <a:solidFill>
                  <a:srgbClr val="00B0F0"/>
                </a:solidFill>
              </a:rPr>
              <a:t>ندوة :</a:t>
            </a:r>
          </a:p>
          <a:p>
            <a:pPr algn="ctr"/>
            <a:r>
              <a:rPr lang="ar-SA" sz="4800" dirty="0" smtClean="0">
                <a:solidFill>
                  <a:srgbClr val="00B0F0"/>
                </a:solidFill>
              </a:rPr>
              <a:t>دور شركات الاستثمار والوساطة المالية في تطوير السوق المالية</a:t>
            </a:r>
          </a:p>
          <a:p>
            <a:endParaRPr lang="ar-SA" dirty="0" smtClean="0"/>
          </a:p>
          <a:p>
            <a:pPr algn="ctr"/>
            <a:r>
              <a:rPr lang="ar-SA" dirty="0" smtClean="0">
                <a:solidFill>
                  <a:schemeClr val="tx1"/>
                </a:solidFill>
              </a:rPr>
              <a:t>الهيئة الإسلامية العالمية للاستثمار والتطوير</a:t>
            </a:r>
          </a:p>
          <a:p>
            <a:endParaRPr lang="ar-SA" dirty="0" smtClean="0"/>
          </a:p>
          <a:p>
            <a:pPr algn="ctr"/>
            <a:r>
              <a:rPr lang="ar-SA" dirty="0" smtClean="0">
                <a:solidFill>
                  <a:schemeClr val="tx1"/>
                </a:solidFill>
              </a:rPr>
              <a:t>الرياض 26 / 11 / 1429هـ</a:t>
            </a:r>
            <a:r>
              <a:rPr lang="ar-SA" dirty="0" smtClean="0">
                <a:solidFill>
                  <a:srgbClr val="00B0F0"/>
                </a:solidFill>
              </a:rPr>
              <a:t> </a:t>
            </a:r>
          </a:p>
          <a:p>
            <a:endParaRPr lang="ar-SA"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sz="2800" dirty="0" smtClean="0">
              <a:solidFill>
                <a:srgbClr val="FF0066"/>
              </a:solidFill>
            </a:endParaRPr>
          </a:p>
          <a:p>
            <a:pPr algn="just">
              <a:buFont typeface="Wingdings" pitchFamily="2" charset="2"/>
              <a:buChar char="q"/>
            </a:pPr>
            <a:r>
              <a:rPr lang="ar-SA" sz="2800" b="1" dirty="0" err="1" smtClean="0">
                <a:solidFill>
                  <a:srgbClr val="FF0066"/>
                </a:solidFill>
              </a:rPr>
              <a:t>مبادء</a:t>
            </a:r>
            <a:r>
              <a:rPr lang="ar-SA" sz="2800" b="1" dirty="0" smtClean="0">
                <a:solidFill>
                  <a:srgbClr val="FF0066"/>
                </a:solidFill>
              </a:rPr>
              <a:t> تبين الالتزامات الأساسية للأشخاص المرخص لهم بغرض وضع مفهوم عام لمعايير السلوك المطلوبة منهم بموجب اللائحة :</a:t>
            </a:r>
          </a:p>
          <a:p>
            <a:pPr>
              <a:buNone/>
            </a:pPr>
            <a:endParaRPr lang="ar-SA" sz="2800" dirty="0" smtClean="0">
              <a:solidFill>
                <a:srgbClr val="FF0066"/>
              </a:solidFill>
            </a:endParaRPr>
          </a:p>
          <a:p>
            <a:pPr algn="just">
              <a:buNone/>
            </a:pPr>
            <a:r>
              <a:rPr lang="ar-SA" sz="2800" dirty="0" smtClean="0">
                <a:solidFill>
                  <a:srgbClr val="FF0066"/>
                </a:solidFill>
              </a:rPr>
              <a:t>   </a:t>
            </a:r>
            <a:r>
              <a:rPr lang="ar-SA" sz="2800" dirty="0" smtClean="0">
                <a:solidFill>
                  <a:srgbClr val="0000FF"/>
                </a:solidFill>
              </a:rPr>
              <a:t>النزاهة ، المهارة والعناية والحرص ، فعالية الإدارة والرقابة ، الكفاية المالية ، السلوك الملائم في السوق ، حماية أصول العملاء ، التعاون مع هيئات الرقابة والإشراف ، التواصل مع العملاء ، مراعاة مصالح العملاء الأفراد ، عدم تضارب المصالح ، الملائمة للعملاء الأفراد .</a:t>
            </a:r>
            <a:endParaRPr lang="ar-SA" dirty="0"/>
          </a:p>
        </p:txBody>
      </p:sp>
      <p:sp>
        <p:nvSpPr>
          <p:cNvPr id="3" name="Title 2"/>
          <p:cNvSpPr>
            <a:spLocks noGrp="1"/>
          </p:cNvSpPr>
          <p:nvPr>
            <p:ph type="title"/>
          </p:nvPr>
        </p:nvSpPr>
        <p:spPr/>
        <p:txBody>
          <a:bodyPr/>
          <a:lstStyle/>
          <a:p>
            <a:pPr algn="ctr"/>
            <a:r>
              <a:rPr lang="ar-SA" sz="4000" dirty="0" smtClean="0">
                <a:solidFill>
                  <a:srgbClr val="FF0000"/>
                </a:solidFill>
              </a:rPr>
              <a:t>لائحة الأشخاص المرخص لهم</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Low">
              <a:buFont typeface="Wingdings" pitchFamily="2" charset="2"/>
              <a:buChar char="q"/>
            </a:pPr>
            <a:r>
              <a:rPr lang="ar-SA" sz="3300" b="1" dirty="0" smtClean="0">
                <a:solidFill>
                  <a:srgbClr val="FF0066"/>
                </a:solidFill>
              </a:rPr>
              <a:t>واجبات ومسؤوليات رتبتها اللائحة على الأشخاص المرخص لهم :</a:t>
            </a:r>
          </a:p>
          <a:p>
            <a:pPr algn="justLow"/>
            <a:r>
              <a:rPr lang="ar-SA" sz="2800" dirty="0" smtClean="0">
                <a:solidFill>
                  <a:srgbClr val="FF0066"/>
                </a:solidFill>
              </a:rPr>
              <a:t>( الحوافز )</a:t>
            </a:r>
            <a:r>
              <a:rPr lang="ar-SA" sz="2800" dirty="0" smtClean="0">
                <a:solidFill>
                  <a:srgbClr val="0000FF"/>
                </a:solidFill>
              </a:rPr>
              <a:t> يحظر على الشخص المرخص له منح العميل حوافز أو هدايا لتشجيعه على إبرام صفقة ، ويحظر عليه قبولها إذا تعارض ذلك مع واجبه تجاه عميل ، ويحظر عليه مشاركة العميل أو عرض المشاركة في أي خسائر قد يتعرض لها.</a:t>
            </a:r>
          </a:p>
          <a:p>
            <a:pPr algn="justLow"/>
            <a:r>
              <a:rPr lang="ar-SA" sz="2800" dirty="0" smtClean="0">
                <a:solidFill>
                  <a:srgbClr val="FF0066"/>
                </a:solidFill>
              </a:rPr>
              <a:t>( سرية المعلومات )</a:t>
            </a:r>
            <a:r>
              <a:rPr lang="ar-SA" sz="2800" dirty="0" smtClean="0">
                <a:solidFill>
                  <a:srgbClr val="0000FF"/>
                </a:solidFill>
              </a:rPr>
              <a:t> : يجب عليه المحافظة على سرية معلومات العميل إلا إذا كان الإفصاح عنها مطلوب نظاماً ، أو وافق العميل على ذلك ، أو كان الإفصاح ضرورياً بشكل معقول لأداء خدمة للعميل ، أو لم تعد المعلومات سرية.</a:t>
            </a:r>
          </a:p>
          <a:p>
            <a:pPr algn="justLow"/>
            <a:r>
              <a:rPr lang="ar-SA" sz="2800" dirty="0" smtClean="0">
                <a:solidFill>
                  <a:srgbClr val="FF0066"/>
                </a:solidFill>
              </a:rPr>
              <a:t>( ترتيبات الوقاية من تسرب المعلومات ) :</a:t>
            </a:r>
            <a:r>
              <a:rPr lang="ar-SA" sz="2800" dirty="0" smtClean="0">
                <a:solidFill>
                  <a:srgbClr val="0000FF"/>
                </a:solidFill>
              </a:rPr>
              <a:t> يجب عليه وضع هذه الترتيبات إذا كان يقدم خدمة تمويل الشركات ويقدم أيضاً التعامل أو المشورة أو الإدارة . </a:t>
            </a:r>
          </a:p>
          <a:p>
            <a:pPr algn="justLow"/>
            <a:r>
              <a:rPr lang="ar-SA" sz="2800" dirty="0" smtClean="0">
                <a:solidFill>
                  <a:srgbClr val="FF0066"/>
                </a:solidFill>
              </a:rPr>
              <a:t>( شرط إعفاء الشخص المرخص من المسؤولية النظامية ) :</a:t>
            </a:r>
            <a:r>
              <a:rPr lang="ar-SA" sz="2800" dirty="0" smtClean="0">
                <a:solidFill>
                  <a:srgbClr val="0000FF"/>
                </a:solidFill>
              </a:rPr>
              <a:t> يبطل أي شرط بذلك.</a:t>
            </a:r>
            <a:endParaRPr lang="en-US" sz="2800" dirty="0" smtClean="0">
              <a:solidFill>
                <a:srgbClr val="0000FF"/>
              </a:solidFill>
            </a:endParaRPr>
          </a:p>
          <a:p>
            <a:endParaRPr lang="ar-SA" dirty="0"/>
          </a:p>
        </p:txBody>
      </p:sp>
      <p:sp>
        <p:nvSpPr>
          <p:cNvPr id="3" name="Title 2"/>
          <p:cNvSpPr>
            <a:spLocks noGrp="1"/>
          </p:cNvSpPr>
          <p:nvPr>
            <p:ph type="title"/>
          </p:nvPr>
        </p:nvSpPr>
        <p:spPr/>
        <p:txBody>
          <a:bodyPr>
            <a:normAutofit/>
          </a:bodyPr>
          <a:lstStyle/>
          <a:p>
            <a:pPr algn="ctr"/>
            <a:r>
              <a:rPr lang="ar-SA" sz="4400" dirty="0" smtClean="0">
                <a:solidFill>
                  <a:srgbClr val="FF0000"/>
                </a:solidFill>
              </a:rPr>
              <a:t>لائحة الأشخاص المرخص لهم ..</a:t>
            </a:r>
            <a:endParaRPr lang="ar-SA"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Low"/>
            <a:r>
              <a:rPr lang="ar-SA" sz="2800" dirty="0" smtClean="0">
                <a:solidFill>
                  <a:srgbClr val="FF0066"/>
                </a:solidFill>
              </a:rPr>
              <a:t>( تصنيف العملاء ) :</a:t>
            </a:r>
            <a:r>
              <a:rPr lang="ar-SA" sz="2800" dirty="0" smtClean="0"/>
              <a:t> </a:t>
            </a:r>
            <a:r>
              <a:rPr lang="ar-SA" sz="2800" dirty="0" smtClean="0">
                <a:solidFill>
                  <a:srgbClr val="0000FF"/>
                </a:solidFill>
              </a:rPr>
              <a:t>يجب تصنيف كل عميل إلى فئة واحدة فقط ( عميل فرد ، عميل فرد تنفيذ فقط ، طرف نظير ). ويقتصر التعامل مع (العميل الفرد تنفيذ فقط )على تنفيذ تعليماته بصفته وكيل عنه، ولا يجوز تقديم المشورة له. </a:t>
            </a:r>
          </a:p>
          <a:p>
            <a:pPr algn="justLow"/>
            <a:r>
              <a:rPr lang="ar-SA" sz="2800" dirty="0" smtClean="0">
                <a:solidFill>
                  <a:srgbClr val="FF0066"/>
                </a:solidFill>
              </a:rPr>
              <a:t>( غسل الأموال وتمويل الإرهاب )</a:t>
            </a:r>
            <a:r>
              <a:rPr lang="ar-SA" sz="2800" dirty="0" smtClean="0">
                <a:solidFill>
                  <a:srgbClr val="0000FF"/>
                </a:solidFill>
              </a:rPr>
              <a:t> يجب التأكد من الوفاء بجميع الالتزامات النظامية في هذا المجال قبل ممارسة أعمال الأوراق المالية مع أي عميل .</a:t>
            </a:r>
          </a:p>
          <a:p>
            <a:pPr algn="justLow"/>
            <a:r>
              <a:rPr lang="ar-SA" sz="2800" dirty="0" smtClean="0">
                <a:solidFill>
                  <a:srgbClr val="FF0066"/>
                </a:solidFill>
              </a:rPr>
              <a:t>( شروط تقديم الخدمات وفقاً للملحق 5ـ2 من اللائحة)</a:t>
            </a:r>
            <a:r>
              <a:rPr lang="ar-SA" sz="2800" dirty="0" smtClean="0">
                <a:solidFill>
                  <a:srgbClr val="0000FF"/>
                </a:solidFill>
              </a:rPr>
              <a:t> : يجب تزويد العميل </a:t>
            </a:r>
            <a:r>
              <a:rPr lang="ar-SA" sz="2800" dirty="0" err="1" smtClean="0">
                <a:solidFill>
                  <a:srgbClr val="0000FF"/>
                </a:solidFill>
              </a:rPr>
              <a:t>بها</a:t>
            </a:r>
            <a:r>
              <a:rPr lang="ar-SA" sz="2800" dirty="0" smtClean="0">
                <a:solidFill>
                  <a:srgbClr val="0000FF"/>
                </a:solidFill>
              </a:rPr>
              <a:t> ـ بصيغة اتفاقية </a:t>
            </a:r>
            <a:r>
              <a:rPr lang="ar-SA" sz="2800" dirty="0" err="1" smtClean="0">
                <a:solidFill>
                  <a:srgbClr val="0000FF"/>
                </a:solidFill>
              </a:rPr>
              <a:t>ـ</a:t>
            </a:r>
            <a:r>
              <a:rPr lang="ar-SA" sz="2800" dirty="0" smtClean="0">
                <a:solidFill>
                  <a:srgbClr val="0000FF"/>
                </a:solidFill>
              </a:rPr>
              <a:t> قبل التعامل معه والاحتفاظ بسجل منها .</a:t>
            </a:r>
          </a:p>
          <a:p>
            <a:pPr algn="justLow"/>
            <a:r>
              <a:rPr lang="ar-SA" sz="2800" dirty="0" smtClean="0">
                <a:solidFill>
                  <a:srgbClr val="FF0066"/>
                </a:solidFill>
              </a:rPr>
              <a:t>( معرفة العميل الفرد وفقاً للملحق 5ـ3 من اللائحة) :</a:t>
            </a:r>
            <a:r>
              <a:rPr lang="ar-SA" sz="2800" dirty="0" smtClean="0">
                <a:solidFill>
                  <a:srgbClr val="0000FF"/>
                </a:solidFill>
              </a:rPr>
              <a:t> قبل التعامل مع العميل يجب الحصول على معلومات عن وضعه المالي وخبرته وأهدافه الاستثمارية ، وتحديث ذلك سنوياً على الأقل ، والاحتفاظ بسجل لذلك .</a:t>
            </a:r>
          </a:p>
          <a:p>
            <a:pPr algn="justLow"/>
            <a:endParaRPr lang="en-US" sz="2800" dirty="0" smtClean="0">
              <a:solidFill>
                <a:srgbClr val="0000FF"/>
              </a:solidFill>
            </a:endParaRPr>
          </a:p>
          <a:p>
            <a:endParaRPr lang="ar-SA" dirty="0"/>
          </a:p>
        </p:txBody>
      </p:sp>
      <p:sp>
        <p:nvSpPr>
          <p:cNvPr id="3" name="Title 2"/>
          <p:cNvSpPr>
            <a:spLocks noGrp="1"/>
          </p:cNvSpPr>
          <p:nvPr>
            <p:ph type="title"/>
          </p:nvPr>
        </p:nvSpPr>
        <p:spPr/>
        <p:txBody>
          <a:bodyPr/>
          <a:lstStyle/>
          <a:p>
            <a:pPr algn="ctr"/>
            <a:r>
              <a:rPr lang="ar-SA" sz="4000" dirty="0" smtClean="0">
                <a:solidFill>
                  <a:srgbClr val="FF0000"/>
                </a:solidFill>
              </a:rPr>
              <a:t>لائحة الأشخاص المرخص لهم ...</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Low"/>
            <a:r>
              <a:rPr lang="ar-SA" sz="2800" dirty="0" smtClean="0"/>
              <a:t>( </a:t>
            </a:r>
            <a:r>
              <a:rPr lang="ar-SA" sz="2800" dirty="0" smtClean="0">
                <a:solidFill>
                  <a:srgbClr val="FF0066"/>
                </a:solidFill>
              </a:rPr>
              <a:t>الالتزام بواجب الأمانة تجاه العميل وفقاً للملحق 5ـ4 من اللائحة )</a:t>
            </a:r>
            <a:r>
              <a:rPr lang="ar-SA" sz="2800" dirty="0" smtClean="0">
                <a:solidFill>
                  <a:srgbClr val="0000FF"/>
                </a:solidFill>
              </a:rPr>
              <a:t> </a:t>
            </a:r>
          </a:p>
          <a:p>
            <a:pPr algn="justLow"/>
            <a:r>
              <a:rPr lang="ar-SA" sz="2800" dirty="0" smtClean="0">
                <a:solidFill>
                  <a:srgbClr val="FF0066"/>
                </a:solidFill>
              </a:rPr>
              <a:t>( تضارب المصالح )</a:t>
            </a:r>
            <a:r>
              <a:rPr lang="ar-SA" sz="2800" dirty="0" smtClean="0">
                <a:solidFill>
                  <a:srgbClr val="0000FF"/>
                </a:solidFill>
              </a:rPr>
              <a:t> يجب عليه التأكد من رعايته مصلحة العميل الفرد في جميع الأوقات وعدم تأثير تضارب المصالح عليه .</a:t>
            </a:r>
          </a:p>
          <a:p>
            <a:pPr algn="justLow"/>
            <a:r>
              <a:rPr lang="ar-SA" sz="2800" dirty="0" smtClean="0">
                <a:solidFill>
                  <a:srgbClr val="FF0066"/>
                </a:solidFill>
              </a:rPr>
              <a:t>( فهم المخاطر ) :</a:t>
            </a:r>
            <a:r>
              <a:rPr lang="ar-SA" sz="2800" dirty="0" smtClean="0">
                <a:solidFill>
                  <a:srgbClr val="0000FF"/>
                </a:solidFill>
              </a:rPr>
              <a:t> يجب إفهام العميل الفرد بطبيعة المخاطر المتعلقة بأي تعامل . وعلى وجه الخصوص ما يرتبط بدرجة مخاطر عالية أو ذات طبيعة خاصة كالمشتقات والأوراق المالية منخفضة السيولة وأوراق المضاربة ونحوها . </a:t>
            </a:r>
          </a:p>
          <a:p>
            <a:pPr algn="justLow"/>
            <a:r>
              <a:rPr lang="ar-SA" sz="2800" dirty="0" smtClean="0">
                <a:solidFill>
                  <a:srgbClr val="FF0066"/>
                </a:solidFill>
              </a:rPr>
              <a:t>( الملائمة ) :</a:t>
            </a:r>
            <a:r>
              <a:rPr lang="ar-SA" sz="2800" dirty="0" smtClean="0">
                <a:solidFill>
                  <a:srgbClr val="0000FF"/>
                </a:solidFill>
              </a:rPr>
              <a:t> يجب عليه عدم التعامل أو تقديم المشورة أو الإدارة لحساب عميل فرد ما لم يكن ذلك ملائما له .</a:t>
            </a:r>
          </a:p>
          <a:p>
            <a:pPr algn="justLow"/>
            <a:r>
              <a:rPr lang="ar-SA" sz="2800" dirty="0" smtClean="0">
                <a:solidFill>
                  <a:srgbClr val="FF0066"/>
                </a:solidFill>
              </a:rPr>
              <a:t>( اقتراض العميل الفرد ) :</a:t>
            </a:r>
            <a:r>
              <a:rPr lang="ar-SA" sz="2800" dirty="0" smtClean="0">
                <a:solidFill>
                  <a:srgbClr val="0000FF"/>
                </a:solidFill>
              </a:rPr>
              <a:t> لا يجوز إقراض العميل الفرد إلا بشرطين : القيام بتقويم وتوثيق وضعه المالي ثم القناعة بأن مبلغ القرض مناسبة له ، وموافقته المسبقة المكتوبة على القرض .</a:t>
            </a:r>
            <a:endParaRPr lang="en-US" sz="2800" dirty="0" smtClean="0">
              <a:solidFill>
                <a:srgbClr val="FF0066"/>
              </a:solidFill>
            </a:endParaRPr>
          </a:p>
          <a:p>
            <a:endParaRPr lang="ar-SA" dirty="0"/>
          </a:p>
        </p:txBody>
      </p:sp>
      <p:sp>
        <p:nvSpPr>
          <p:cNvPr id="3" name="Title 2"/>
          <p:cNvSpPr>
            <a:spLocks noGrp="1"/>
          </p:cNvSpPr>
          <p:nvPr>
            <p:ph type="title"/>
          </p:nvPr>
        </p:nvSpPr>
        <p:spPr/>
        <p:txBody>
          <a:bodyPr/>
          <a:lstStyle/>
          <a:p>
            <a:pPr algn="ctr"/>
            <a:r>
              <a:rPr lang="ar-SA" sz="4000" dirty="0" smtClean="0">
                <a:solidFill>
                  <a:srgbClr val="FF0000"/>
                </a:solidFill>
              </a:rPr>
              <a:t>لائحة الأشخاص المرخص لهم ...</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Low"/>
            <a:r>
              <a:rPr lang="ar-SA" sz="2800" dirty="0" smtClean="0">
                <a:solidFill>
                  <a:srgbClr val="FF0066"/>
                </a:solidFill>
              </a:rPr>
              <a:t>( الأتعاب والخدمات ) :</a:t>
            </a:r>
            <a:r>
              <a:rPr lang="ar-SA" dirty="0" smtClean="0"/>
              <a:t> </a:t>
            </a:r>
            <a:r>
              <a:rPr lang="ar-SA" sz="2800" dirty="0" smtClean="0">
                <a:solidFill>
                  <a:srgbClr val="0000FF"/>
                </a:solidFill>
              </a:rPr>
              <a:t>يجب عليه قبل تقديم أي خدمات أن يفصح لعملائه بشكل كامل عن الأتعاب والعمولات التي يتقاضاها .</a:t>
            </a:r>
          </a:p>
          <a:p>
            <a:pPr algn="justLow"/>
            <a:r>
              <a:rPr lang="ar-SA" sz="2800" dirty="0" smtClean="0">
                <a:solidFill>
                  <a:srgbClr val="FF0066"/>
                </a:solidFill>
              </a:rPr>
              <a:t>( إشعار تنفيذ الصفقات ) :</a:t>
            </a:r>
            <a:r>
              <a:rPr lang="ar-SA" sz="2800" dirty="0" smtClean="0">
                <a:solidFill>
                  <a:srgbClr val="0000FF"/>
                </a:solidFill>
              </a:rPr>
              <a:t> يجب إرساله بشكل فوري للعميل وفقاً للملحق 5 ـ5 من اللائحة فور تنفيذ الصفقة .</a:t>
            </a:r>
          </a:p>
          <a:p>
            <a:pPr algn="justLow"/>
            <a:r>
              <a:rPr lang="ar-SA" sz="2800" dirty="0" smtClean="0">
                <a:solidFill>
                  <a:srgbClr val="FF0066"/>
                </a:solidFill>
              </a:rPr>
              <a:t>( التقارير الدورية ) :</a:t>
            </a:r>
            <a:r>
              <a:rPr lang="ar-SA" sz="2800" dirty="0" smtClean="0">
                <a:solidFill>
                  <a:srgbClr val="0000FF"/>
                </a:solidFill>
              </a:rPr>
              <a:t> تُرسل للعميل في حالة إدارة حسابه كل ثلاثة أشهر على الأقل مستوفية معلومات الملحق 5ـ6 من اللائحة.</a:t>
            </a:r>
          </a:p>
          <a:p>
            <a:pPr algn="justLow"/>
            <a:r>
              <a:rPr lang="ar-SA" sz="2800" dirty="0" smtClean="0">
                <a:solidFill>
                  <a:srgbClr val="FF0066"/>
                </a:solidFill>
              </a:rPr>
              <a:t>( سجلات العملاء ) :</a:t>
            </a:r>
            <a:r>
              <a:rPr lang="ar-SA" sz="2800" dirty="0" smtClean="0">
                <a:solidFill>
                  <a:srgbClr val="0000FF"/>
                </a:solidFill>
              </a:rPr>
              <a:t> يجب أن تكون صحيحة وحديثة وكافية لإثبات الالتزام باللائحة.</a:t>
            </a:r>
          </a:p>
          <a:p>
            <a:pPr algn="justLow"/>
            <a:r>
              <a:rPr lang="ar-SA" sz="2800" dirty="0" smtClean="0">
                <a:solidFill>
                  <a:srgbClr val="FF0066"/>
                </a:solidFill>
              </a:rPr>
              <a:t>( التعاملات الشخصية لموظف الشخص المرخص ) :</a:t>
            </a:r>
            <a:r>
              <a:rPr lang="ar-SA" sz="2800" dirty="0" smtClean="0">
                <a:solidFill>
                  <a:srgbClr val="0000FF"/>
                </a:solidFill>
              </a:rPr>
              <a:t> يحظر على الموظف أن يكون طرفاً في أي صفقة على ورقة مالية يكون أحد عملاء الشخص المرخص طرفاً فيها. </a:t>
            </a:r>
            <a:endParaRPr lang="ar-SA" dirty="0"/>
          </a:p>
        </p:txBody>
      </p:sp>
      <p:sp>
        <p:nvSpPr>
          <p:cNvPr id="3" name="Title 2"/>
          <p:cNvSpPr>
            <a:spLocks noGrp="1"/>
          </p:cNvSpPr>
          <p:nvPr>
            <p:ph type="title"/>
          </p:nvPr>
        </p:nvSpPr>
        <p:spPr/>
        <p:txBody>
          <a:bodyPr/>
          <a:lstStyle/>
          <a:p>
            <a:pPr algn="ctr"/>
            <a:r>
              <a:rPr lang="ar-SA" sz="4000" dirty="0" smtClean="0">
                <a:solidFill>
                  <a:srgbClr val="FF0000"/>
                </a:solidFill>
              </a:rPr>
              <a:t>لائحة الأشخاص المرخص لهم ...</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Low">
              <a:buNone/>
            </a:pPr>
            <a:r>
              <a:rPr lang="ar-SA" sz="2800" dirty="0" smtClean="0">
                <a:solidFill>
                  <a:srgbClr val="0000FF"/>
                </a:solidFill>
              </a:rPr>
              <a:t>   ويحظر عليه فتح حساب تداول لدى شخص مرخص آخر إلا إذا كان الشخص المرخص الذي يعمل لديه لا يقدم هذه الخدمة. ويجب عليه الإفصاح لموظف المطابقة والالتزام عن أي صفقات يقوم بتنفيذها خلال الشخص المرخص الآخر .</a:t>
            </a:r>
          </a:p>
          <a:p>
            <a:pPr algn="justLow"/>
            <a:r>
              <a:rPr lang="ar-SA" sz="2800" dirty="0" smtClean="0">
                <a:solidFill>
                  <a:srgbClr val="FF0066"/>
                </a:solidFill>
              </a:rPr>
              <a:t>( تسجيل المكالمات الهاتفية ) :</a:t>
            </a:r>
            <a:r>
              <a:rPr lang="ar-SA" sz="2800" dirty="0" smtClean="0">
                <a:solidFill>
                  <a:srgbClr val="0000FF"/>
                </a:solidFill>
              </a:rPr>
              <a:t> يجب تسجيل جميع المكالمات الهاتفية مع العملاء. والإفصاح لعملائه عن ذلك التسجيل ، وحفظ التسجيل ثلاث سنوات على الأقل ، وفي حال وجود نزاع مع عميل أو تحقيق نظامي </a:t>
            </a:r>
            <a:r>
              <a:rPr lang="ar-SA" sz="2800" dirty="0" err="1" smtClean="0">
                <a:solidFill>
                  <a:srgbClr val="0000FF"/>
                </a:solidFill>
              </a:rPr>
              <a:t>ـ</a:t>
            </a:r>
            <a:r>
              <a:rPr lang="ar-SA" sz="2800" dirty="0" smtClean="0">
                <a:solidFill>
                  <a:srgbClr val="0000FF"/>
                </a:solidFill>
              </a:rPr>
              <a:t> حتى تسوية النزاع أو انتهاء التحقيق .</a:t>
            </a:r>
          </a:p>
          <a:p>
            <a:pPr algn="justLow"/>
            <a:r>
              <a:rPr lang="ar-SA" sz="2800" dirty="0" smtClean="0">
                <a:solidFill>
                  <a:srgbClr val="0000FF"/>
                </a:solidFill>
              </a:rPr>
              <a:t>ــــــــــــــــــــــــــــــــــــــــــــــــــــــــــــــــــــــــــــــــــــــــــــ</a:t>
            </a:r>
            <a:endParaRPr lang="en-US" sz="2800" dirty="0" smtClean="0">
              <a:solidFill>
                <a:srgbClr val="0000FF"/>
              </a:solidFill>
            </a:endParaRPr>
          </a:p>
          <a:p>
            <a:endParaRPr lang="ar-SA" dirty="0"/>
          </a:p>
        </p:txBody>
      </p:sp>
      <p:sp>
        <p:nvSpPr>
          <p:cNvPr id="3" name="Title 2"/>
          <p:cNvSpPr>
            <a:spLocks noGrp="1"/>
          </p:cNvSpPr>
          <p:nvPr>
            <p:ph type="title"/>
          </p:nvPr>
        </p:nvSpPr>
        <p:spPr/>
        <p:txBody>
          <a:bodyPr/>
          <a:lstStyle/>
          <a:p>
            <a:pPr algn="ctr"/>
            <a:r>
              <a:rPr lang="ar-SA" sz="4000" dirty="0" smtClean="0">
                <a:solidFill>
                  <a:srgbClr val="FF0000"/>
                </a:solidFill>
              </a:rPr>
              <a:t>لائحة الأشخاص المرخص لهم ...</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ar-SA" dirty="0" smtClean="0">
                <a:solidFill>
                  <a:srgbClr val="0070C0"/>
                </a:solidFill>
              </a:rPr>
              <a:t>هيئة السوق المالية معنية بتطوير السوق المالية .</a:t>
            </a:r>
          </a:p>
          <a:p>
            <a:pPr lvl="0" algn="just"/>
            <a:r>
              <a:rPr lang="ar-SA" dirty="0" smtClean="0">
                <a:solidFill>
                  <a:srgbClr val="0070C0"/>
                </a:solidFill>
              </a:rPr>
              <a:t>السوق المالية المتطورة هي التي تُوفر حماية للمستثمرين ، وتتوفر فيها العدالة والكفاءة والفعالية والشفافية ، وتنخفض فيها  مخاطر المنظومة. </a:t>
            </a:r>
            <a:endParaRPr lang="en-US" dirty="0" smtClean="0">
              <a:solidFill>
                <a:srgbClr val="0070C0"/>
              </a:solidFill>
            </a:endParaRPr>
          </a:p>
          <a:p>
            <a:endParaRPr lang="ar-SA" dirty="0" smtClean="0">
              <a:solidFill>
                <a:srgbClr val="0070C0"/>
              </a:solidFill>
            </a:endParaRPr>
          </a:p>
          <a:p>
            <a:pPr algn="just"/>
            <a:r>
              <a:rPr lang="ar-SA" dirty="0" smtClean="0">
                <a:solidFill>
                  <a:srgbClr val="0070C0"/>
                </a:solidFill>
              </a:rPr>
              <a:t>لوائح الهيئة أناطت بشركات الوساطة واجبات ومسؤوليات تؤدي في حال الالتزام </a:t>
            </a:r>
            <a:r>
              <a:rPr lang="ar-SA" dirty="0" err="1" smtClean="0">
                <a:solidFill>
                  <a:srgbClr val="0070C0"/>
                </a:solidFill>
              </a:rPr>
              <a:t>بها</a:t>
            </a:r>
            <a:r>
              <a:rPr lang="ar-SA" dirty="0" smtClean="0">
                <a:solidFill>
                  <a:srgbClr val="0070C0"/>
                </a:solidFill>
              </a:rPr>
              <a:t> إلى تطوير السوق المالية .</a:t>
            </a:r>
          </a:p>
          <a:p>
            <a:pPr>
              <a:buNone/>
            </a:pPr>
            <a:endParaRPr lang="ar-SA" dirty="0" smtClean="0">
              <a:solidFill>
                <a:srgbClr val="0070C0"/>
              </a:solidFill>
            </a:endParaRPr>
          </a:p>
          <a:p>
            <a:r>
              <a:rPr lang="ar-SA" dirty="0" smtClean="0">
                <a:solidFill>
                  <a:srgbClr val="0070C0"/>
                </a:solidFill>
              </a:rPr>
              <a:t>وجود سوق مالية متطورة يحقق منافع مادية لشركات الوساطة . </a:t>
            </a:r>
          </a:p>
          <a:p>
            <a:endParaRPr lang="ar-SA" dirty="0" smtClean="0">
              <a:solidFill>
                <a:srgbClr val="0070C0"/>
              </a:solidFill>
            </a:endParaRPr>
          </a:p>
          <a:p>
            <a:pPr>
              <a:buNone/>
            </a:pPr>
            <a:r>
              <a:rPr lang="ar-SA" dirty="0" smtClean="0">
                <a:solidFill>
                  <a:srgbClr val="0070C0"/>
                </a:solidFill>
              </a:rPr>
              <a:t> </a:t>
            </a:r>
            <a:endParaRPr lang="ar-SA" dirty="0">
              <a:solidFill>
                <a:srgbClr val="0070C0"/>
              </a:solidFill>
            </a:endParaRPr>
          </a:p>
        </p:txBody>
      </p:sp>
      <p:sp>
        <p:nvSpPr>
          <p:cNvPr id="3" name="Title 2"/>
          <p:cNvSpPr>
            <a:spLocks noGrp="1"/>
          </p:cNvSpPr>
          <p:nvPr>
            <p:ph type="title"/>
          </p:nvPr>
        </p:nvSpPr>
        <p:spPr/>
        <p:txBody>
          <a:bodyPr/>
          <a:lstStyle/>
          <a:p>
            <a:pPr algn="ctr"/>
            <a:r>
              <a:rPr lang="ar-SA" dirty="0" smtClean="0">
                <a:solidFill>
                  <a:srgbClr val="FF0000"/>
                </a:solidFill>
              </a:rPr>
              <a:t>الخاتمة </a:t>
            </a:r>
            <a:endParaRPr lang="ar-SA"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ar-SA" sz="5400" dirty="0" smtClean="0">
                <a:solidFill>
                  <a:srgbClr val="00B050"/>
                </a:solidFill>
              </a:rPr>
              <a:t>والسلام عليكم ورحمة الله وبركاته .</a:t>
            </a:r>
          </a:p>
          <a:p>
            <a:endParaRPr lang="ar-SA" dirty="0" smtClean="0"/>
          </a:p>
          <a:p>
            <a:endParaRPr lang="ar-SA" dirty="0" smtClean="0"/>
          </a:p>
          <a:p>
            <a:endParaRPr lang="ar-SA" dirty="0" smtClean="0"/>
          </a:p>
          <a:p>
            <a:pPr algn="ctr">
              <a:buNone/>
            </a:pPr>
            <a:r>
              <a:rPr lang="ar-SA" sz="3600" dirty="0" smtClean="0">
                <a:solidFill>
                  <a:srgbClr val="0070C0"/>
                </a:solidFill>
              </a:rPr>
              <a:t>إبراهيم بن محمد الناصري</a:t>
            </a:r>
          </a:p>
          <a:p>
            <a:endParaRPr lang="ar-SA" sz="1200" dirty="0" smtClean="0">
              <a:solidFill>
                <a:srgbClr val="0070C0"/>
              </a:solidFill>
            </a:endParaRPr>
          </a:p>
          <a:p>
            <a:pPr algn="ctr">
              <a:buNone/>
            </a:pPr>
            <a:r>
              <a:rPr lang="ar-SA" dirty="0" smtClean="0">
                <a:solidFill>
                  <a:srgbClr val="0070C0"/>
                </a:solidFill>
              </a:rPr>
              <a:t>مستشار قانوني</a:t>
            </a:r>
          </a:p>
          <a:p>
            <a:pPr algn="ctr">
              <a:buNone/>
            </a:pPr>
            <a:r>
              <a:rPr lang="ar-SA" dirty="0" smtClean="0">
                <a:solidFill>
                  <a:srgbClr val="0070C0"/>
                </a:solidFill>
              </a:rPr>
              <a:t>الرياض</a:t>
            </a:r>
            <a:endParaRPr lang="ar-SA" dirty="0">
              <a:solidFill>
                <a:srgbClr val="0070C0"/>
              </a:solidFill>
            </a:endParaRPr>
          </a:p>
        </p:txBody>
      </p:sp>
      <p:sp>
        <p:nvSpPr>
          <p:cNvPr id="3" name="Title 2"/>
          <p:cNvSpPr>
            <a:spLocks noGrp="1"/>
          </p:cNvSpPr>
          <p:nvPr>
            <p:ph type="title"/>
          </p:nvPr>
        </p:nvSpPr>
        <p:spPr/>
        <p:txBody>
          <a:bodyPr/>
          <a:lstStyle/>
          <a:p>
            <a:pPr algn="r"/>
            <a:r>
              <a:rPr lang="ar-SA" dirty="0" smtClean="0"/>
              <a:t>     </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ar-SA" sz="3600" dirty="0" smtClean="0">
                <a:solidFill>
                  <a:srgbClr val="00B0F0"/>
                </a:solidFill>
              </a:rPr>
              <a:t>دور شركات الاستثمار </a:t>
            </a:r>
            <a:r>
              <a:rPr lang="ar-SA" sz="3600" dirty="0" smtClean="0">
                <a:solidFill>
                  <a:srgbClr val="FF0000"/>
                </a:solidFill>
              </a:rPr>
              <a:t>والوساطة</a:t>
            </a:r>
            <a:r>
              <a:rPr lang="ar-SA" sz="3600" dirty="0" smtClean="0">
                <a:solidFill>
                  <a:srgbClr val="00B0F0"/>
                </a:solidFill>
              </a:rPr>
              <a:t> المالية في </a:t>
            </a:r>
            <a:r>
              <a:rPr lang="ar-SA" sz="3600" dirty="0" smtClean="0">
                <a:solidFill>
                  <a:srgbClr val="FF0000"/>
                </a:solidFill>
              </a:rPr>
              <a:t>تطوير</a:t>
            </a:r>
            <a:r>
              <a:rPr lang="ar-SA" sz="3600" dirty="0" smtClean="0">
                <a:solidFill>
                  <a:srgbClr val="00B0F0"/>
                </a:solidFill>
              </a:rPr>
              <a:t> </a:t>
            </a:r>
            <a:r>
              <a:rPr lang="ar-SA" sz="3600" dirty="0" smtClean="0">
                <a:solidFill>
                  <a:srgbClr val="FF0000"/>
                </a:solidFill>
              </a:rPr>
              <a:t>السوق المالية</a:t>
            </a:r>
          </a:p>
          <a:p>
            <a:pPr algn="just">
              <a:buFont typeface="Wingdings" pitchFamily="2" charset="2"/>
              <a:buChar char="§"/>
            </a:pPr>
            <a:r>
              <a:rPr lang="ar-SA" sz="3600" dirty="0" smtClean="0">
                <a:solidFill>
                  <a:srgbClr val="0070C0"/>
                </a:solidFill>
              </a:rPr>
              <a:t>من هو الوسيط ؟</a:t>
            </a:r>
          </a:p>
          <a:p>
            <a:pPr algn="just">
              <a:buFont typeface="Wingdings" pitchFamily="2" charset="2"/>
              <a:buChar char="§"/>
            </a:pPr>
            <a:endParaRPr lang="ar-SA" sz="3600" dirty="0" smtClean="0">
              <a:solidFill>
                <a:srgbClr val="0070C0"/>
              </a:solidFill>
            </a:endParaRPr>
          </a:p>
          <a:p>
            <a:pPr algn="just">
              <a:buFont typeface="Wingdings" pitchFamily="2" charset="2"/>
              <a:buChar char="§"/>
            </a:pPr>
            <a:r>
              <a:rPr lang="ar-SA" sz="3600" dirty="0" smtClean="0">
                <a:solidFill>
                  <a:srgbClr val="0070C0"/>
                </a:solidFill>
              </a:rPr>
              <a:t>ما هي السوق المالية؟</a:t>
            </a:r>
          </a:p>
          <a:p>
            <a:pPr algn="just">
              <a:buFont typeface="Wingdings" pitchFamily="2" charset="2"/>
              <a:buChar char="§"/>
            </a:pPr>
            <a:endParaRPr lang="ar-SA" sz="3600" dirty="0" smtClean="0">
              <a:solidFill>
                <a:srgbClr val="0070C0"/>
              </a:solidFill>
            </a:endParaRPr>
          </a:p>
          <a:p>
            <a:pPr algn="just">
              <a:buFont typeface="Wingdings" pitchFamily="2" charset="2"/>
              <a:buChar char="§"/>
            </a:pPr>
            <a:r>
              <a:rPr lang="ar-SA" sz="3600" dirty="0" smtClean="0">
                <a:solidFill>
                  <a:srgbClr val="0070C0"/>
                </a:solidFill>
              </a:rPr>
              <a:t>ما المقصود بتطوير السوق المالية ؟</a:t>
            </a:r>
          </a:p>
          <a:p>
            <a:endParaRPr lang="ar-SA" dirty="0"/>
          </a:p>
        </p:txBody>
      </p:sp>
      <p:sp>
        <p:nvSpPr>
          <p:cNvPr id="3" name="Title 2"/>
          <p:cNvSpPr>
            <a:spLocks noGrp="1"/>
          </p:cNvSpPr>
          <p:nvPr>
            <p:ph type="title"/>
          </p:nvPr>
        </p:nvSpPr>
        <p:spPr/>
        <p:txBody>
          <a:bodyPr/>
          <a:lstStyle/>
          <a:p>
            <a:pPr algn="ctr"/>
            <a:r>
              <a:rPr lang="ar-SA" dirty="0" smtClean="0">
                <a:solidFill>
                  <a:srgbClr val="FF0000"/>
                </a:solidFill>
              </a:rPr>
              <a:t>  </a:t>
            </a:r>
            <a:endParaRPr lang="ar-SA"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Low">
              <a:lnSpc>
                <a:spcPct val="80000"/>
              </a:lnSpc>
              <a:buFontTx/>
              <a:buNone/>
            </a:pPr>
            <a:r>
              <a:rPr lang="ar-SA" sz="3200" b="1" dirty="0" smtClean="0">
                <a:solidFill>
                  <a:srgbClr val="FF0066"/>
                </a:solidFill>
              </a:rPr>
              <a:t>الوسيط / الشخص المرخص له :</a:t>
            </a:r>
          </a:p>
          <a:p>
            <a:pPr algn="justLow">
              <a:lnSpc>
                <a:spcPct val="80000"/>
              </a:lnSpc>
              <a:buFontTx/>
              <a:buNone/>
            </a:pPr>
            <a:r>
              <a:rPr lang="ar-SA" sz="3200" b="1" dirty="0" smtClean="0">
                <a:solidFill>
                  <a:srgbClr val="FF0066"/>
                </a:solidFill>
              </a:rPr>
              <a:t>في النظام :</a:t>
            </a:r>
            <a:r>
              <a:rPr lang="ar-SA" sz="3200" dirty="0" smtClean="0"/>
              <a:t> </a:t>
            </a:r>
            <a:r>
              <a:rPr lang="ar-SA" sz="3200" dirty="0" smtClean="0">
                <a:solidFill>
                  <a:srgbClr val="0000FF"/>
                </a:solidFill>
              </a:rPr>
              <a:t>الوسيط هو شركة المساهمة التي تعمل بالوساطة ، ووكيل الوسيط الذي يعمل لدى الشركة ويقوم بأعمال الأوراق المالية .</a:t>
            </a:r>
          </a:p>
          <a:p>
            <a:pPr algn="just">
              <a:lnSpc>
                <a:spcPct val="80000"/>
              </a:lnSpc>
              <a:buFontTx/>
              <a:buNone/>
            </a:pPr>
            <a:r>
              <a:rPr lang="ar-SA" sz="3200" b="1" dirty="0" smtClean="0">
                <a:solidFill>
                  <a:srgbClr val="FF0066"/>
                </a:solidFill>
              </a:rPr>
              <a:t>في اللوائح التنفيذية :</a:t>
            </a:r>
            <a:r>
              <a:rPr lang="ar-SA" sz="3200" dirty="0" smtClean="0">
                <a:solidFill>
                  <a:srgbClr val="0000FF"/>
                </a:solidFill>
              </a:rPr>
              <a:t> الشخص المرخص له : الشخص الذي يحصل على ترخيص من الهيئة بممارسة أي من أعمال الأوراق المالية ( التعامل ، الترتيب ، الإدارة، تقديم المشورة، الحفظ ) .وقد يكون شخص اعتباري أو شخص طبيعي .</a:t>
            </a:r>
          </a:p>
          <a:p>
            <a:pPr algn="justLow">
              <a:lnSpc>
                <a:spcPct val="80000"/>
              </a:lnSpc>
            </a:pPr>
            <a:endParaRPr lang="ar-SA" sz="3200" dirty="0" smtClean="0">
              <a:solidFill>
                <a:srgbClr val="0000FF"/>
              </a:solidFill>
            </a:endParaRPr>
          </a:p>
          <a:p>
            <a:pPr algn="justLow">
              <a:lnSpc>
                <a:spcPct val="80000"/>
              </a:lnSpc>
              <a:buFontTx/>
              <a:buNone/>
            </a:pPr>
            <a:r>
              <a:rPr lang="ar-SA" sz="3200" b="1" dirty="0" smtClean="0">
                <a:solidFill>
                  <a:srgbClr val="FF0066"/>
                </a:solidFill>
              </a:rPr>
              <a:t> </a:t>
            </a:r>
            <a:endParaRPr lang="en-US" sz="3200" dirty="0" smtClean="0">
              <a:solidFill>
                <a:srgbClr val="0000FF"/>
              </a:solidFill>
            </a:endParaRPr>
          </a:p>
          <a:p>
            <a:endParaRPr lang="ar-SA" sz="3200" dirty="0"/>
          </a:p>
        </p:txBody>
      </p:sp>
      <p:sp>
        <p:nvSpPr>
          <p:cNvPr id="3" name="Title 2"/>
          <p:cNvSpPr>
            <a:spLocks noGrp="1"/>
          </p:cNvSpPr>
          <p:nvPr>
            <p:ph type="title"/>
          </p:nvPr>
        </p:nvSpPr>
        <p:spPr/>
        <p:txBody>
          <a:bodyPr>
            <a:normAutofit/>
          </a:bodyPr>
          <a:lstStyle/>
          <a:p>
            <a:pPr algn="ctr"/>
            <a:r>
              <a:rPr lang="ar-SA" sz="4400" dirty="0" smtClean="0">
                <a:solidFill>
                  <a:srgbClr val="FF0066"/>
                </a:solidFill>
              </a:rPr>
              <a:t>الوسيط ، الشخص المرخص له </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ar-SA" dirty="0" smtClean="0"/>
          </a:p>
          <a:p>
            <a:pPr>
              <a:buNone/>
            </a:pPr>
            <a:r>
              <a:rPr lang="ar-SA" dirty="0" smtClean="0">
                <a:solidFill>
                  <a:srgbClr val="00B050"/>
                </a:solidFill>
              </a:rPr>
              <a:t>          </a:t>
            </a:r>
            <a:r>
              <a:rPr lang="ar-SA" dirty="0" smtClean="0">
                <a:solidFill>
                  <a:srgbClr val="0070C0"/>
                </a:solidFill>
              </a:rPr>
              <a:t>عميل</a:t>
            </a:r>
            <a:r>
              <a:rPr lang="ar-SA" dirty="0" smtClean="0"/>
              <a:t> </a:t>
            </a:r>
            <a:r>
              <a:rPr lang="ar-SA" dirty="0" smtClean="0">
                <a:solidFill>
                  <a:srgbClr val="00B050"/>
                </a:solidFill>
              </a:rPr>
              <a:t>                   </a:t>
            </a:r>
            <a:r>
              <a:rPr lang="ar-SA" u="sng" dirty="0" smtClean="0">
                <a:solidFill>
                  <a:srgbClr val="FF0000"/>
                </a:solidFill>
              </a:rPr>
              <a:t>وسيط</a:t>
            </a:r>
            <a:r>
              <a:rPr lang="ar-SA" dirty="0" smtClean="0"/>
              <a:t>                </a:t>
            </a:r>
            <a:r>
              <a:rPr lang="ar-SA" dirty="0" smtClean="0">
                <a:solidFill>
                  <a:srgbClr val="0070C0"/>
                </a:solidFill>
              </a:rPr>
              <a:t>ورقة المالية</a:t>
            </a:r>
          </a:p>
          <a:p>
            <a:pPr>
              <a:buNone/>
            </a:pPr>
            <a:endParaRPr lang="ar-SA" dirty="0" smtClean="0">
              <a:solidFill>
                <a:srgbClr val="0070C0"/>
              </a:solidFill>
            </a:endParaRPr>
          </a:p>
          <a:p>
            <a:pPr>
              <a:buNone/>
            </a:pPr>
            <a:r>
              <a:rPr lang="ar-SA" sz="1600" dirty="0" smtClean="0">
                <a:solidFill>
                  <a:srgbClr val="0070C0"/>
                </a:solidFill>
              </a:rPr>
              <a:t> </a:t>
            </a:r>
            <a:r>
              <a:rPr lang="ar-SA" sz="2400" dirty="0" smtClean="0">
                <a:solidFill>
                  <a:srgbClr val="0070C0"/>
                </a:solidFill>
              </a:rPr>
              <a:t>العميل : شخص يقوم شخص مرخص له بتنفيذ صفقات أوراق مالية لحسابه.</a:t>
            </a:r>
          </a:p>
          <a:p>
            <a:pPr>
              <a:buNone/>
            </a:pPr>
            <a:endParaRPr lang="ar-SA" dirty="0" smtClean="0">
              <a:solidFill>
                <a:srgbClr val="0070C0"/>
              </a:solidFill>
            </a:endParaRPr>
          </a:p>
          <a:p>
            <a:pPr algn="just">
              <a:buNone/>
            </a:pPr>
            <a:r>
              <a:rPr lang="ar-SA" dirty="0" smtClean="0">
                <a:solidFill>
                  <a:srgbClr val="FF0000"/>
                </a:solidFill>
              </a:rPr>
              <a:t>الوسيط</a:t>
            </a:r>
            <a:r>
              <a:rPr lang="ar-SA" dirty="0" smtClean="0">
                <a:solidFill>
                  <a:srgbClr val="0070C0"/>
                </a:solidFill>
              </a:rPr>
              <a:t> : شخص يُمارس نشاط : </a:t>
            </a:r>
            <a:r>
              <a:rPr lang="ar-SA" sz="2800" dirty="0" smtClean="0">
                <a:solidFill>
                  <a:srgbClr val="0070C0"/>
                </a:solidFill>
              </a:rPr>
              <a:t>التعامل ، الترتيب ، الإدارة، تقديم المشورة ، الحفظ في ورقة مالية</a:t>
            </a:r>
          </a:p>
          <a:p>
            <a:pPr>
              <a:buNone/>
            </a:pPr>
            <a:r>
              <a:rPr lang="ar-SA" sz="2800" dirty="0" smtClean="0">
                <a:solidFill>
                  <a:srgbClr val="0070C0"/>
                </a:solidFill>
              </a:rPr>
              <a:t>الورقة المالية : أسهم ، أدوات الدين ، وحدات صناديق الاستثمار، عقود الخيار والمستقبل ...</a:t>
            </a:r>
            <a:r>
              <a:rPr lang="ar-SA" sz="2800" dirty="0" err="1" smtClean="0">
                <a:solidFill>
                  <a:srgbClr val="0070C0"/>
                </a:solidFill>
              </a:rPr>
              <a:t>إلخ</a:t>
            </a:r>
            <a:r>
              <a:rPr lang="ar-SA" sz="2800" dirty="0" smtClean="0">
                <a:solidFill>
                  <a:srgbClr val="0070C0"/>
                </a:solidFill>
              </a:rPr>
              <a:t> .  </a:t>
            </a:r>
            <a:endParaRPr lang="ar-SA" dirty="0" smtClean="0">
              <a:solidFill>
                <a:srgbClr val="0070C0"/>
              </a:solidFill>
            </a:endParaRPr>
          </a:p>
          <a:p>
            <a:pPr>
              <a:buNone/>
            </a:pPr>
            <a:endParaRPr lang="ar-SA" dirty="0" smtClean="0">
              <a:solidFill>
                <a:srgbClr val="0070C0"/>
              </a:solidFill>
            </a:endParaRPr>
          </a:p>
        </p:txBody>
      </p:sp>
      <p:sp>
        <p:nvSpPr>
          <p:cNvPr id="3" name="Title 2"/>
          <p:cNvSpPr>
            <a:spLocks noGrp="1"/>
          </p:cNvSpPr>
          <p:nvPr>
            <p:ph type="title"/>
          </p:nvPr>
        </p:nvSpPr>
        <p:spPr/>
        <p:txBody>
          <a:bodyPr/>
          <a:lstStyle/>
          <a:p>
            <a:pPr algn="ctr"/>
            <a:r>
              <a:rPr lang="ar-SA" dirty="0" smtClean="0">
                <a:solidFill>
                  <a:srgbClr val="FF0000"/>
                </a:solidFill>
              </a:rPr>
              <a:t>قطاع الوساطة..</a:t>
            </a:r>
            <a:endParaRPr lang="ar-SA" dirty="0">
              <a:solidFill>
                <a:srgbClr val="FF0000"/>
              </a:solidFill>
            </a:endParaRPr>
          </a:p>
        </p:txBody>
      </p:sp>
      <p:sp>
        <p:nvSpPr>
          <p:cNvPr id="5" name="Left Arrow 4"/>
          <p:cNvSpPr/>
          <p:nvPr/>
        </p:nvSpPr>
        <p:spPr>
          <a:xfrm>
            <a:off x="5486400" y="205740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Left Arrow 5"/>
          <p:cNvSpPr/>
          <p:nvPr/>
        </p:nvSpPr>
        <p:spPr>
          <a:xfrm>
            <a:off x="3200400" y="198120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buFont typeface="Wingdings" pitchFamily="2" charset="2"/>
              <a:buChar char="q"/>
            </a:pPr>
            <a:r>
              <a:rPr lang="ar-SA" dirty="0" smtClean="0">
                <a:solidFill>
                  <a:srgbClr val="FF0000"/>
                </a:solidFill>
              </a:rPr>
              <a:t>السوق</a:t>
            </a:r>
            <a:r>
              <a:rPr lang="ar-SA" dirty="0" smtClean="0"/>
              <a:t> </a:t>
            </a:r>
            <a:r>
              <a:rPr lang="ar-SA" dirty="0" smtClean="0">
                <a:solidFill>
                  <a:srgbClr val="0070C0"/>
                </a:solidFill>
              </a:rPr>
              <a:t>: سوق الأوراق المالية بمفهومه العام : سوق أولي ، سوق ثانوي ، بورصة ، وساطة ...</a:t>
            </a:r>
          </a:p>
          <a:p>
            <a:pPr lvl="0">
              <a:buNone/>
            </a:pPr>
            <a:endParaRPr lang="ar-SA" dirty="0" smtClean="0"/>
          </a:p>
          <a:p>
            <a:pPr lvl="0">
              <a:buFont typeface="Wingdings" pitchFamily="2" charset="2"/>
              <a:buChar char="q"/>
            </a:pPr>
            <a:r>
              <a:rPr lang="ar-SA" dirty="0" smtClean="0">
                <a:solidFill>
                  <a:srgbClr val="FF0000"/>
                </a:solidFill>
              </a:rPr>
              <a:t>المتطورة</a:t>
            </a:r>
            <a:r>
              <a:rPr lang="ar-SA" dirty="0" smtClean="0"/>
              <a:t> : </a:t>
            </a:r>
            <a:endParaRPr lang="ar-SA" dirty="0" smtClean="0">
              <a:solidFill>
                <a:srgbClr val="0070C0"/>
              </a:solidFill>
            </a:endParaRPr>
          </a:p>
          <a:p>
            <a:pPr lvl="0"/>
            <a:r>
              <a:rPr lang="ar-SA" dirty="0" smtClean="0">
                <a:solidFill>
                  <a:srgbClr val="0070C0"/>
                </a:solidFill>
              </a:rPr>
              <a:t>التي تُوفر حماية للمستثمرين</a:t>
            </a:r>
          </a:p>
          <a:p>
            <a:pPr lvl="0"/>
            <a:endParaRPr lang="en-US" dirty="0" smtClean="0">
              <a:solidFill>
                <a:srgbClr val="0070C0"/>
              </a:solidFill>
            </a:endParaRPr>
          </a:p>
          <a:p>
            <a:pPr lvl="0"/>
            <a:r>
              <a:rPr lang="ar-SA" dirty="0" smtClean="0">
                <a:solidFill>
                  <a:srgbClr val="0070C0"/>
                </a:solidFill>
              </a:rPr>
              <a:t>وتتوفر فيها العدالة والكفاءة والفعالية والشفافية الأسواق</a:t>
            </a:r>
          </a:p>
          <a:p>
            <a:pPr lvl="0"/>
            <a:endParaRPr lang="en-US" dirty="0" smtClean="0">
              <a:solidFill>
                <a:srgbClr val="0070C0"/>
              </a:solidFill>
            </a:endParaRPr>
          </a:p>
          <a:p>
            <a:pPr lvl="0"/>
            <a:r>
              <a:rPr lang="ar-SA" dirty="0" smtClean="0">
                <a:solidFill>
                  <a:srgbClr val="0070C0"/>
                </a:solidFill>
              </a:rPr>
              <a:t>وتنخفض فيها مخاطر المنظومة. </a:t>
            </a:r>
            <a:endParaRPr lang="en-US" dirty="0" smtClean="0">
              <a:solidFill>
                <a:srgbClr val="0070C0"/>
              </a:solidFill>
            </a:endParaRPr>
          </a:p>
          <a:p>
            <a:endParaRPr lang="en-US" dirty="0"/>
          </a:p>
        </p:txBody>
      </p:sp>
      <p:sp>
        <p:nvSpPr>
          <p:cNvPr id="3" name="Title 2"/>
          <p:cNvSpPr>
            <a:spLocks noGrp="1"/>
          </p:cNvSpPr>
          <p:nvPr>
            <p:ph type="title"/>
          </p:nvPr>
        </p:nvSpPr>
        <p:spPr/>
        <p:txBody>
          <a:bodyPr/>
          <a:lstStyle/>
          <a:p>
            <a:pPr algn="ctr"/>
            <a:r>
              <a:rPr lang="ar-SA" dirty="0" smtClean="0">
                <a:solidFill>
                  <a:srgbClr val="FF0000"/>
                </a:solidFill>
              </a:rPr>
              <a:t>السوق المتطورة ؟</a:t>
            </a:r>
            <a:endParaRPr lang="ar-SA"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Wingdings" pitchFamily="2" charset="2"/>
              <a:buChar char="q"/>
            </a:pPr>
            <a:r>
              <a:rPr lang="ar-SA" dirty="0" smtClean="0">
                <a:solidFill>
                  <a:srgbClr val="0070C0"/>
                </a:solidFill>
              </a:rPr>
              <a:t>تطوير السوق من مهام وواجبات هيئة السوق المالية</a:t>
            </a:r>
          </a:p>
          <a:p>
            <a:r>
              <a:rPr lang="ar-SA" dirty="0" smtClean="0">
                <a:solidFill>
                  <a:srgbClr val="0070C0"/>
                </a:solidFill>
              </a:rPr>
              <a:t>المادة 5 / </a:t>
            </a:r>
            <a:r>
              <a:rPr lang="ar-SA" dirty="0" err="1" smtClean="0">
                <a:solidFill>
                  <a:srgbClr val="0070C0"/>
                </a:solidFill>
              </a:rPr>
              <a:t>أ</a:t>
            </a:r>
            <a:r>
              <a:rPr lang="ar-SA" dirty="0" smtClean="0">
                <a:solidFill>
                  <a:srgbClr val="0070C0"/>
                </a:solidFill>
              </a:rPr>
              <a:t> – 1 من نظام السوق المالية ( .. تنظيم السوق المالية وتطويرها .. ) .</a:t>
            </a:r>
          </a:p>
          <a:p>
            <a:endParaRPr lang="ar-SA" dirty="0" smtClean="0">
              <a:solidFill>
                <a:srgbClr val="0070C0"/>
              </a:solidFill>
            </a:endParaRPr>
          </a:p>
          <a:p>
            <a:pPr>
              <a:buFont typeface="Wingdings" pitchFamily="2" charset="2"/>
              <a:buChar char="q"/>
            </a:pPr>
            <a:r>
              <a:rPr lang="ar-SA" dirty="0" smtClean="0">
                <a:solidFill>
                  <a:srgbClr val="0070C0"/>
                </a:solidFill>
              </a:rPr>
              <a:t>النظام أوجب على شركات الوساطة الالتزام باللوائح التنفيذية .</a:t>
            </a:r>
          </a:p>
          <a:p>
            <a:endParaRPr lang="ar-SA" dirty="0" smtClean="0">
              <a:solidFill>
                <a:srgbClr val="0070C0"/>
              </a:solidFill>
            </a:endParaRPr>
          </a:p>
          <a:p>
            <a:pPr>
              <a:buFont typeface="Wingdings" pitchFamily="2" charset="2"/>
              <a:buChar char="q"/>
            </a:pPr>
            <a:r>
              <a:rPr lang="ar-SA" dirty="0" smtClean="0">
                <a:solidFill>
                  <a:srgbClr val="0070C0"/>
                </a:solidFill>
              </a:rPr>
              <a:t>اللوائح التنفيذية أناطت بشركات الوساطة مهام وحملتها واجبات تؤدي في حال الالتزام </a:t>
            </a:r>
            <a:r>
              <a:rPr lang="ar-SA" dirty="0" err="1" smtClean="0">
                <a:solidFill>
                  <a:srgbClr val="0070C0"/>
                </a:solidFill>
              </a:rPr>
              <a:t>بها</a:t>
            </a:r>
            <a:r>
              <a:rPr lang="ar-SA" dirty="0" smtClean="0">
                <a:solidFill>
                  <a:srgbClr val="0070C0"/>
                </a:solidFill>
              </a:rPr>
              <a:t> إلى تطوير السوق المالية :</a:t>
            </a:r>
          </a:p>
          <a:p>
            <a:r>
              <a:rPr lang="ar-SA" dirty="0" smtClean="0">
                <a:solidFill>
                  <a:srgbClr val="0070C0"/>
                </a:solidFill>
              </a:rPr>
              <a:t>لائحة سلوكيات السوق</a:t>
            </a:r>
          </a:p>
          <a:p>
            <a:r>
              <a:rPr lang="ar-SA" dirty="0" smtClean="0">
                <a:solidFill>
                  <a:srgbClr val="0070C0"/>
                </a:solidFill>
              </a:rPr>
              <a:t>لائحة عمل الأشخاص المرخص لهم </a:t>
            </a:r>
            <a:endParaRPr lang="ar-SA" dirty="0">
              <a:solidFill>
                <a:srgbClr val="0070C0"/>
              </a:solidFill>
            </a:endParaRPr>
          </a:p>
        </p:txBody>
      </p:sp>
      <p:sp>
        <p:nvSpPr>
          <p:cNvPr id="3" name="Title 2"/>
          <p:cNvSpPr>
            <a:spLocks noGrp="1"/>
          </p:cNvSpPr>
          <p:nvPr>
            <p:ph type="title"/>
          </p:nvPr>
        </p:nvSpPr>
        <p:spPr/>
        <p:txBody>
          <a:bodyPr/>
          <a:lstStyle/>
          <a:p>
            <a:pPr lvl="0" algn="ctr"/>
            <a:r>
              <a:rPr lang="ar-SA" dirty="0" smtClean="0">
                <a:solidFill>
                  <a:srgbClr val="FF0000"/>
                </a:solidFill>
              </a:rPr>
              <a:t>نقل عبئ تطوير السوق  للوسطاء</a:t>
            </a:r>
            <a:endParaRPr lang="en-US" dirty="0" smtClean="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800100" lvl="1" indent="-342900" algn="justLow">
              <a:lnSpc>
                <a:spcPct val="80000"/>
              </a:lnSpc>
              <a:buFontTx/>
              <a:buNone/>
            </a:pPr>
            <a:r>
              <a:rPr lang="ar-SA" sz="2400" b="1" dirty="0" smtClean="0">
                <a:solidFill>
                  <a:srgbClr val="0070C0"/>
                </a:solidFill>
              </a:rPr>
              <a:t> واجبات ومسؤوليات الأشخاص المرخص لهم بناءً على اللائحة :</a:t>
            </a:r>
          </a:p>
          <a:p>
            <a:pPr marL="800100" lvl="1" indent="-342900" algn="justLow">
              <a:lnSpc>
                <a:spcPct val="80000"/>
              </a:lnSpc>
              <a:buFontTx/>
              <a:buNone/>
            </a:pPr>
            <a:endParaRPr lang="ar-SA" sz="2400" b="1" dirty="0" smtClean="0">
              <a:solidFill>
                <a:srgbClr val="0070C0"/>
              </a:solidFill>
            </a:endParaRPr>
          </a:p>
          <a:p>
            <a:pPr marL="381000" indent="-381000" algn="justLow">
              <a:lnSpc>
                <a:spcPct val="80000"/>
              </a:lnSpc>
            </a:pPr>
            <a:r>
              <a:rPr lang="ar-SA" sz="2400" dirty="0" smtClean="0">
                <a:solidFill>
                  <a:srgbClr val="FF0066"/>
                </a:solidFill>
              </a:rPr>
              <a:t>( عدم التنفيذ بالمخالفة للنظام )</a:t>
            </a:r>
            <a:r>
              <a:rPr lang="ar-SA" sz="2400" dirty="0" smtClean="0">
                <a:solidFill>
                  <a:srgbClr val="0000FF"/>
                </a:solidFill>
              </a:rPr>
              <a:t> : يحظر قبول أوامر العملاء إذا كان لديه سبب معقول للاعتقاد أن العميل يتلاعب في السوق أو يتداول بناء على معلومات داخلية أو يعتبر مخالفاً للنظام أو اللوائح . (</a:t>
            </a:r>
            <a:r>
              <a:rPr lang="ar-SA" sz="2400" dirty="0" smtClean="0">
                <a:solidFill>
                  <a:srgbClr val="FF0066"/>
                </a:solidFill>
              </a:rPr>
              <a:t>يجب توثيق ذلك كتابة وإشعار الهيئة خلال ثلاثة أيام.)</a:t>
            </a:r>
          </a:p>
          <a:p>
            <a:pPr marL="381000" indent="-381000" algn="justLow">
              <a:lnSpc>
                <a:spcPct val="80000"/>
              </a:lnSpc>
            </a:pPr>
            <a:r>
              <a:rPr lang="ar-SA" sz="2400" dirty="0" smtClean="0">
                <a:solidFill>
                  <a:srgbClr val="FF0066"/>
                </a:solidFill>
              </a:rPr>
              <a:t>( أولوية العملاء )</a:t>
            </a:r>
            <a:r>
              <a:rPr lang="ar-SA" sz="2400" dirty="0" smtClean="0">
                <a:solidFill>
                  <a:srgbClr val="0000FF"/>
                </a:solidFill>
              </a:rPr>
              <a:t> :.يجب تنفيذ أوامر العملاء بشأن ورقة مالية قبل تنفيذ أي أمر لحسابه الخاص . </a:t>
            </a:r>
          </a:p>
          <a:p>
            <a:pPr marL="381000" indent="-381000" algn="justLow">
              <a:lnSpc>
                <a:spcPct val="80000"/>
              </a:lnSpc>
            </a:pPr>
            <a:r>
              <a:rPr lang="ar-SA" sz="2400" dirty="0" smtClean="0">
                <a:solidFill>
                  <a:srgbClr val="FF0066"/>
                </a:solidFill>
              </a:rPr>
              <a:t>( التنفيذ في الوقت المناسب ) :</a:t>
            </a:r>
            <a:r>
              <a:rPr lang="ar-SA" sz="2400" dirty="0" smtClean="0">
                <a:solidFill>
                  <a:srgbClr val="0000FF"/>
                </a:solidFill>
              </a:rPr>
              <a:t> على الشخص المرخص له تنفيذ أمر العميل حالما يصبح ذلك عملياً تبعاً للظروف السائدة </a:t>
            </a:r>
            <a:endParaRPr lang="en-US" sz="2400" dirty="0" smtClean="0">
              <a:solidFill>
                <a:srgbClr val="0000FF"/>
              </a:solidFill>
            </a:endParaRPr>
          </a:p>
          <a:p>
            <a:pPr marL="381000" indent="-381000" algn="justLow">
              <a:lnSpc>
                <a:spcPct val="80000"/>
              </a:lnSpc>
            </a:pPr>
            <a:r>
              <a:rPr lang="ar-SA" sz="2400" dirty="0" smtClean="0">
                <a:solidFill>
                  <a:srgbClr val="FF0066"/>
                </a:solidFill>
              </a:rPr>
              <a:t>( التنفيذ بأفضل الشروط )</a:t>
            </a:r>
            <a:r>
              <a:rPr lang="ar-SA" sz="2400" dirty="0" smtClean="0">
                <a:solidFill>
                  <a:srgbClr val="0000FF"/>
                </a:solidFill>
              </a:rPr>
              <a:t> : على الشخص المرخص له تنفيذ أمر العميل بأفضل الشروط ، وذلك : </a:t>
            </a:r>
            <a:r>
              <a:rPr lang="ar-SA" sz="2400" dirty="0" err="1" smtClean="0">
                <a:solidFill>
                  <a:srgbClr val="0000FF"/>
                </a:solidFill>
              </a:rPr>
              <a:t>ـ</a:t>
            </a:r>
            <a:r>
              <a:rPr lang="ar-SA" sz="2400" dirty="0" smtClean="0">
                <a:solidFill>
                  <a:srgbClr val="0000FF"/>
                </a:solidFill>
              </a:rPr>
              <a:t> عند تصرفه كوكيل : التأكد من تنفيذ الأمر بالسعر الأفضل السائد في السوق، وعند التنفيذ كأصيل : التنفيذ بسعر أفضل للعميل مما كان يمكن الحصول عليه وفقاً للفقرة السابقة .</a:t>
            </a:r>
            <a:endParaRPr lang="ar-SA" dirty="0"/>
          </a:p>
        </p:txBody>
      </p:sp>
      <p:sp>
        <p:nvSpPr>
          <p:cNvPr id="3" name="Title 2"/>
          <p:cNvSpPr>
            <a:spLocks noGrp="1"/>
          </p:cNvSpPr>
          <p:nvPr>
            <p:ph type="title"/>
          </p:nvPr>
        </p:nvSpPr>
        <p:spPr/>
        <p:txBody>
          <a:bodyPr>
            <a:normAutofit/>
          </a:bodyPr>
          <a:lstStyle/>
          <a:p>
            <a:pPr lvl="0" algn="ctr"/>
            <a:r>
              <a:rPr lang="ar-SA" dirty="0" smtClean="0">
                <a:solidFill>
                  <a:srgbClr val="FF0000"/>
                </a:solidFill>
              </a:rPr>
              <a:t>لائحة سلوكيات السوق</a:t>
            </a:r>
            <a:endParaRPr lang="ar-SA"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Low">
              <a:lnSpc>
                <a:spcPct val="80000"/>
              </a:lnSpc>
            </a:pPr>
            <a:r>
              <a:rPr lang="ar-SA" sz="2800" dirty="0" smtClean="0">
                <a:solidFill>
                  <a:srgbClr val="FF0066"/>
                </a:solidFill>
              </a:rPr>
              <a:t>( التخصيص في الوقت المناسب )</a:t>
            </a:r>
            <a:r>
              <a:rPr lang="ar-SA" sz="2800" dirty="0" smtClean="0">
                <a:solidFill>
                  <a:srgbClr val="0000FF"/>
                </a:solidFill>
              </a:rPr>
              <a:t> : على الشخص المرخص له عند تنفيذ صفقة لعميل التأكد من تخصيصها له دون تأخير .</a:t>
            </a:r>
            <a:endParaRPr lang="en-US" sz="2800" dirty="0" smtClean="0">
              <a:solidFill>
                <a:srgbClr val="0000FF"/>
              </a:solidFill>
            </a:endParaRPr>
          </a:p>
          <a:p>
            <a:pPr algn="justLow">
              <a:lnSpc>
                <a:spcPct val="80000"/>
              </a:lnSpc>
            </a:pPr>
            <a:r>
              <a:rPr lang="ar-SA" sz="2800" dirty="0" smtClean="0">
                <a:solidFill>
                  <a:srgbClr val="FF0066"/>
                </a:solidFill>
              </a:rPr>
              <a:t>( الوساطة المضرة لمصلحة العميل ) :</a:t>
            </a:r>
            <a:r>
              <a:rPr lang="ar-SA" sz="2800" dirty="0" smtClean="0">
                <a:solidFill>
                  <a:srgbClr val="0000FF"/>
                </a:solidFill>
              </a:rPr>
              <a:t> يحظر على الشخص المرخص له تقديم مشورة لعميل للتعامل أو إقناعه بالتعامل أو الترتيب للتعامل إذا كان هناك أسباب معقولة للاعتقاد بأن ذلك التعامل يضر بمصلحة العميل من حيث عدد وتكرار صفقات التداول وذلك بالنظر إلى أهدافه الاستثمارية ومركزه المالي وحجم وطبيعة حسابه.</a:t>
            </a:r>
            <a:endParaRPr lang="en-US" sz="2800" dirty="0" smtClean="0">
              <a:solidFill>
                <a:srgbClr val="0000FF"/>
              </a:solidFill>
            </a:endParaRPr>
          </a:p>
          <a:p>
            <a:pPr algn="justLow">
              <a:lnSpc>
                <a:spcPct val="80000"/>
              </a:lnSpc>
            </a:pPr>
            <a:r>
              <a:rPr lang="ar-SA" sz="2800" dirty="0" smtClean="0">
                <a:solidFill>
                  <a:srgbClr val="FF0066"/>
                </a:solidFill>
              </a:rPr>
              <a:t>( تجميع أوامر العملاء ) :</a:t>
            </a:r>
            <a:r>
              <a:rPr lang="ar-SA" sz="2800" dirty="0" smtClean="0">
                <a:solidFill>
                  <a:srgbClr val="0000FF"/>
                </a:solidFill>
              </a:rPr>
              <a:t> يحظر على الشخص المرخص له تجميع أوامر عميل مع أوامر عملاء آخرين أو  مع أوامر خاصة </a:t>
            </a:r>
            <a:r>
              <a:rPr lang="ar-SA" sz="2800" dirty="0" err="1" smtClean="0">
                <a:solidFill>
                  <a:srgbClr val="0000FF"/>
                </a:solidFill>
              </a:rPr>
              <a:t>به</a:t>
            </a:r>
            <a:r>
              <a:rPr lang="ar-SA" sz="2800" dirty="0" smtClean="0">
                <a:solidFill>
                  <a:srgbClr val="0000FF"/>
                </a:solidFill>
              </a:rPr>
              <a:t> إذا كان الأمر يتعلق بورقة متداولة في السوق السعودي .( في غير السوق السعودي يجوز التجميع بشرط شرح ذلك كتابة للعميل والتأكد من عدم تضرر أي من عملائه بسبب ذلك ، وحصول الأوامر المجمعة على متوسط سعر تنفيذ جميع الأوامر المنفذة ).</a:t>
            </a:r>
            <a:endParaRPr lang="en-US" sz="2800" dirty="0" smtClean="0">
              <a:solidFill>
                <a:srgbClr val="0000FF"/>
              </a:solidFill>
            </a:endParaRPr>
          </a:p>
          <a:p>
            <a:endParaRPr lang="ar-SA" dirty="0"/>
          </a:p>
        </p:txBody>
      </p:sp>
      <p:sp>
        <p:nvSpPr>
          <p:cNvPr id="3" name="Title 2"/>
          <p:cNvSpPr>
            <a:spLocks noGrp="1"/>
          </p:cNvSpPr>
          <p:nvPr>
            <p:ph type="title"/>
          </p:nvPr>
        </p:nvSpPr>
        <p:spPr/>
        <p:txBody>
          <a:bodyPr/>
          <a:lstStyle/>
          <a:p>
            <a:pPr algn="ctr"/>
            <a:r>
              <a:rPr lang="ar-SA" dirty="0" smtClean="0">
                <a:solidFill>
                  <a:srgbClr val="FF0000"/>
                </a:solidFill>
              </a:rPr>
              <a:t>لائحة سلوكيات السوق ...</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Low">
              <a:lnSpc>
                <a:spcPct val="90000"/>
              </a:lnSpc>
            </a:pPr>
            <a:r>
              <a:rPr lang="ar-SA" sz="2800" dirty="0" smtClean="0">
                <a:solidFill>
                  <a:srgbClr val="FF0066"/>
                </a:solidFill>
              </a:rPr>
              <a:t>( التعامل السابق لنشر البحوث ) : </a:t>
            </a:r>
            <a:r>
              <a:rPr lang="ar-SA" sz="2800" dirty="0" smtClean="0">
                <a:solidFill>
                  <a:srgbClr val="0000FF"/>
                </a:solidFill>
              </a:rPr>
              <a:t>عدم التداول بورقة مالية أصدر بشأنها توصية أو ينوي ذلك ، إلا بعد إعطاء العملاء الذين صدرت لهم التوصية أو البحث فرصة معقولة لاتخاذ موقف بشأنها . </a:t>
            </a:r>
            <a:endParaRPr lang="en-US" sz="2800" dirty="0" smtClean="0">
              <a:solidFill>
                <a:srgbClr val="FF0066"/>
              </a:solidFill>
            </a:endParaRPr>
          </a:p>
          <a:p>
            <a:pPr algn="justLow">
              <a:lnSpc>
                <a:spcPct val="90000"/>
              </a:lnSpc>
            </a:pPr>
            <a:r>
              <a:rPr lang="ar-SA" sz="2800" dirty="0" smtClean="0">
                <a:solidFill>
                  <a:srgbClr val="0000FF"/>
                </a:solidFill>
              </a:rPr>
              <a:t> </a:t>
            </a:r>
            <a:r>
              <a:rPr lang="ar-SA" sz="2800" dirty="0" smtClean="0">
                <a:solidFill>
                  <a:srgbClr val="FF0066"/>
                </a:solidFill>
              </a:rPr>
              <a:t>( حظر التعامل بما يتعارض مع فحوى التوصية )</a:t>
            </a:r>
            <a:r>
              <a:rPr lang="ar-SA" sz="2800" dirty="0" smtClean="0">
                <a:solidFill>
                  <a:srgbClr val="0000FF"/>
                </a:solidFill>
              </a:rPr>
              <a:t> : عند إصدار الشخص المرخص له توصية لعميل فإنه يحظر عليه تقديم توصية أو التداول لعميل آخر بعكسها ما لم يفصح له عن ذلك ، كما يحظر عليه التداول لحسابه الخاص بعكس التوصية ما لم توجد أسباب معقولة تدعوه لذلك.</a:t>
            </a:r>
            <a:endParaRPr lang="en-US" sz="2800" dirty="0" smtClean="0">
              <a:solidFill>
                <a:srgbClr val="0000FF"/>
              </a:solidFill>
            </a:endParaRPr>
          </a:p>
          <a:p>
            <a:pPr algn="justLow">
              <a:lnSpc>
                <a:spcPct val="90000"/>
              </a:lnSpc>
            </a:pPr>
            <a:r>
              <a:rPr lang="ar-SA" sz="2800" dirty="0" smtClean="0">
                <a:solidFill>
                  <a:srgbClr val="FF0066"/>
                </a:solidFill>
              </a:rPr>
              <a:t>( المسؤولية عن تصرفات الآخرين )</a:t>
            </a:r>
            <a:r>
              <a:rPr lang="ar-SA" sz="2800" dirty="0" smtClean="0">
                <a:solidFill>
                  <a:srgbClr val="0000FF"/>
                </a:solidFill>
              </a:rPr>
              <a:t> : يظل الشخص </a:t>
            </a:r>
            <a:r>
              <a:rPr lang="ar-SA" sz="2800" dirty="0" err="1" smtClean="0">
                <a:solidFill>
                  <a:srgbClr val="0000FF"/>
                </a:solidFill>
              </a:rPr>
              <a:t>مسؤولاً</a:t>
            </a:r>
            <a:r>
              <a:rPr lang="ar-SA" sz="2800" dirty="0" smtClean="0">
                <a:solidFill>
                  <a:srgbClr val="0000FF"/>
                </a:solidFill>
              </a:rPr>
              <a:t> عن تصرفات شخص آخر نيابة عنه إذا انطوت على تلاعب أو تداول بناء على معلومات داخلية أو إعطاء بيانات غير صحيحة  ما لم يتخذ الخطوات الضرورية لمنع مخالفة النظام ولم يأذن بتلك التصرفات .</a:t>
            </a:r>
          </a:p>
          <a:p>
            <a:pPr algn="justLow">
              <a:lnSpc>
                <a:spcPct val="90000"/>
              </a:lnSpc>
            </a:pPr>
            <a:r>
              <a:rPr lang="ar-SA" sz="2800" dirty="0" smtClean="0">
                <a:solidFill>
                  <a:srgbClr val="0000FF"/>
                </a:solidFill>
              </a:rPr>
              <a:t>ـــــــــــــــــــــــــــــــــــــــــــــــــــــــــــــــــــــــــــــــــــــــــــــــــــــــــــــــ</a:t>
            </a:r>
            <a:endParaRPr lang="en-US" sz="2800" dirty="0" smtClean="0">
              <a:solidFill>
                <a:srgbClr val="0000FF"/>
              </a:solidFill>
            </a:endParaRPr>
          </a:p>
          <a:p>
            <a:pPr>
              <a:lnSpc>
                <a:spcPct val="90000"/>
              </a:lnSpc>
            </a:pPr>
            <a:endParaRPr lang="en-US" sz="2800" dirty="0" smtClean="0"/>
          </a:p>
          <a:p>
            <a:pPr>
              <a:lnSpc>
                <a:spcPct val="90000"/>
              </a:lnSpc>
            </a:pPr>
            <a:endParaRPr lang="en-US" sz="2800" dirty="0" smtClean="0"/>
          </a:p>
          <a:p>
            <a:endParaRPr lang="ar-SA" dirty="0"/>
          </a:p>
        </p:txBody>
      </p:sp>
      <p:sp>
        <p:nvSpPr>
          <p:cNvPr id="3" name="Title 2"/>
          <p:cNvSpPr>
            <a:spLocks noGrp="1"/>
          </p:cNvSpPr>
          <p:nvPr>
            <p:ph type="title"/>
          </p:nvPr>
        </p:nvSpPr>
        <p:spPr/>
        <p:txBody>
          <a:bodyPr/>
          <a:lstStyle/>
          <a:p>
            <a:pPr algn="ctr"/>
            <a:r>
              <a:rPr lang="ar-SA" dirty="0" smtClean="0">
                <a:solidFill>
                  <a:srgbClr val="FF0000"/>
                </a:solidFill>
              </a:rPr>
              <a:t>لائحة سلوكيات السوق ...</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222</TotalTime>
  <Words>1480</Words>
  <Application>Microsoft Office PowerPoint</Application>
  <PresentationFormat>On-screen Show (4:3)</PresentationFormat>
  <Paragraphs>115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بسم الله الرحمن الرحيم</vt:lpstr>
      <vt:lpstr>  </vt:lpstr>
      <vt:lpstr>الوسيط ، الشخص المرخص له </vt:lpstr>
      <vt:lpstr>قطاع الوساطة..</vt:lpstr>
      <vt:lpstr>السوق المتطورة ؟</vt:lpstr>
      <vt:lpstr>نقل عبئ تطوير السوق  للوسطاء</vt:lpstr>
      <vt:lpstr>لائحة سلوكيات السوق</vt:lpstr>
      <vt:lpstr>لائحة سلوكيات السوق ...</vt:lpstr>
      <vt:lpstr>لائحة سلوكيات السوق ...</vt:lpstr>
      <vt:lpstr>لائحة الأشخاص المرخص لهم</vt:lpstr>
      <vt:lpstr>لائحة الأشخاص المرخص لهم ..</vt:lpstr>
      <vt:lpstr>لائحة الأشخاص المرخص لهم ...</vt:lpstr>
      <vt:lpstr>لائحة الأشخاص المرخص لهم ...</vt:lpstr>
      <vt:lpstr>لائحة الأشخاص المرخص لهم ...</vt:lpstr>
      <vt:lpstr>لائحة الأشخاص المرخص لهم ...</vt:lpstr>
      <vt:lpstr>الخاتمة </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ibrahim</dc:creator>
  <cp:lastModifiedBy> </cp:lastModifiedBy>
  <cp:revision>25</cp:revision>
  <dcterms:created xsi:type="dcterms:W3CDTF">2006-08-16T00:00:00Z</dcterms:created>
  <dcterms:modified xsi:type="dcterms:W3CDTF">2008-11-23T20:42:00Z</dcterms:modified>
</cp:coreProperties>
</file>