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25"/>
  </p:notesMasterIdLst>
  <p:handoutMasterIdLst>
    <p:handoutMasterId r:id="rId26"/>
  </p:handoutMasterIdLst>
  <p:sldIdLst>
    <p:sldId id="257" r:id="rId2"/>
    <p:sldId id="291" r:id="rId3"/>
    <p:sldId id="357" r:id="rId4"/>
    <p:sldId id="345" r:id="rId5"/>
    <p:sldId id="347" r:id="rId6"/>
    <p:sldId id="350" r:id="rId7"/>
    <p:sldId id="348" r:id="rId8"/>
    <p:sldId id="351" r:id="rId9"/>
    <p:sldId id="346" r:id="rId10"/>
    <p:sldId id="330" r:id="rId11"/>
    <p:sldId id="334" r:id="rId12"/>
    <p:sldId id="338" r:id="rId13"/>
    <p:sldId id="352" r:id="rId14"/>
    <p:sldId id="339" r:id="rId15"/>
    <p:sldId id="331" r:id="rId16"/>
    <p:sldId id="323" r:id="rId17"/>
    <p:sldId id="326" r:id="rId18"/>
    <p:sldId id="340" r:id="rId19"/>
    <p:sldId id="327" r:id="rId20"/>
    <p:sldId id="342" r:id="rId21"/>
    <p:sldId id="358" r:id="rId22"/>
    <p:sldId id="356" r:id="rId23"/>
    <p:sldId id="355" r:id="rId24"/>
  </p:sldIdLst>
  <p:sldSz cx="9144000" cy="6858000" type="screen4x3"/>
  <p:notesSz cx="6797675" cy="9928225"/>
  <p:defaultTextStyle>
    <a:defPPr>
      <a:defRPr lang="en-US"/>
    </a:defPPr>
    <a:lvl1pPr algn="r" rtl="1" fontAlgn="base">
      <a:spcBef>
        <a:spcPct val="0"/>
      </a:spcBef>
      <a:spcAft>
        <a:spcPct val="0"/>
      </a:spcAft>
      <a:defRPr sz="2000" kern="1200">
        <a:solidFill>
          <a:schemeClr val="tx1"/>
        </a:solidFill>
        <a:latin typeface="Arial" charset="0"/>
        <a:ea typeface="+mn-ea"/>
        <a:cs typeface="Arial" charset="0"/>
      </a:defRPr>
    </a:lvl1pPr>
    <a:lvl2pPr marL="457200" algn="r" rtl="1" fontAlgn="base">
      <a:spcBef>
        <a:spcPct val="0"/>
      </a:spcBef>
      <a:spcAft>
        <a:spcPct val="0"/>
      </a:spcAft>
      <a:defRPr sz="2000" kern="1200">
        <a:solidFill>
          <a:schemeClr val="tx1"/>
        </a:solidFill>
        <a:latin typeface="Arial" charset="0"/>
        <a:ea typeface="+mn-ea"/>
        <a:cs typeface="Arial" charset="0"/>
      </a:defRPr>
    </a:lvl2pPr>
    <a:lvl3pPr marL="914400" algn="r" rtl="1" fontAlgn="base">
      <a:spcBef>
        <a:spcPct val="0"/>
      </a:spcBef>
      <a:spcAft>
        <a:spcPct val="0"/>
      </a:spcAft>
      <a:defRPr sz="2000" kern="1200">
        <a:solidFill>
          <a:schemeClr val="tx1"/>
        </a:solidFill>
        <a:latin typeface="Arial" charset="0"/>
        <a:ea typeface="+mn-ea"/>
        <a:cs typeface="Arial" charset="0"/>
      </a:defRPr>
    </a:lvl3pPr>
    <a:lvl4pPr marL="1371600" algn="r" rtl="1" fontAlgn="base">
      <a:spcBef>
        <a:spcPct val="0"/>
      </a:spcBef>
      <a:spcAft>
        <a:spcPct val="0"/>
      </a:spcAft>
      <a:defRPr sz="2000" kern="1200">
        <a:solidFill>
          <a:schemeClr val="tx1"/>
        </a:solidFill>
        <a:latin typeface="Arial" charset="0"/>
        <a:ea typeface="+mn-ea"/>
        <a:cs typeface="Arial" charset="0"/>
      </a:defRPr>
    </a:lvl4pPr>
    <a:lvl5pPr marL="1828800" algn="r" rtl="1" fontAlgn="base">
      <a:spcBef>
        <a:spcPct val="0"/>
      </a:spcBef>
      <a:spcAft>
        <a:spcPct val="0"/>
      </a:spcAft>
      <a:defRPr sz="2000" kern="1200">
        <a:solidFill>
          <a:schemeClr val="tx1"/>
        </a:solidFill>
        <a:latin typeface="Arial" charset="0"/>
        <a:ea typeface="+mn-ea"/>
        <a:cs typeface="Arial" charset="0"/>
      </a:defRPr>
    </a:lvl5pPr>
    <a:lvl6pPr marL="2286000" algn="r" defTabSz="914400" rtl="1" eaLnBrk="1" latinLnBrk="0" hangingPunct="1">
      <a:defRPr sz="2000" kern="1200">
        <a:solidFill>
          <a:schemeClr val="tx1"/>
        </a:solidFill>
        <a:latin typeface="Arial" charset="0"/>
        <a:ea typeface="+mn-ea"/>
        <a:cs typeface="Arial" charset="0"/>
      </a:defRPr>
    </a:lvl6pPr>
    <a:lvl7pPr marL="2743200" algn="r" defTabSz="914400" rtl="1" eaLnBrk="1" latinLnBrk="0" hangingPunct="1">
      <a:defRPr sz="2000" kern="1200">
        <a:solidFill>
          <a:schemeClr val="tx1"/>
        </a:solidFill>
        <a:latin typeface="Arial" charset="0"/>
        <a:ea typeface="+mn-ea"/>
        <a:cs typeface="Arial" charset="0"/>
      </a:defRPr>
    </a:lvl7pPr>
    <a:lvl8pPr marL="3200400" algn="r" defTabSz="914400" rtl="1" eaLnBrk="1" latinLnBrk="0" hangingPunct="1">
      <a:defRPr sz="2000" kern="1200">
        <a:solidFill>
          <a:schemeClr val="tx1"/>
        </a:solidFill>
        <a:latin typeface="Arial" charset="0"/>
        <a:ea typeface="+mn-ea"/>
        <a:cs typeface="Arial" charset="0"/>
      </a:defRPr>
    </a:lvl8pPr>
    <a:lvl9pPr marL="3657600" algn="r" defTabSz="914400" rtl="1"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31105"/>
    <a:srgbClr val="960E04"/>
    <a:srgbClr val="A40F04"/>
    <a:srgbClr val="F91807"/>
    <a:srgbClr val="DC1506"/>
    <a:srgbClr val="F92F1F"/>
    <a:srgbClr val="F4DCD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60"/>
  </p:normalViewPr>
  <p:slideViewPr>
    <p:cSldViewPr>
      <p:cViewPr varScale="1">
        <p:scale>
          <a:sx n="102" d="100"/>
          <a:sy n="102" d="100"/>
        </p:scale>
        <p:origin x="-11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274" y="-102"/>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3851275" y="0"/>
            <a:ext cx="2946400" cy="496888"/>
          </a:xfrm>
          <a:prstGeom prst="rect">
            <a:avLst/>
          </a:prstGeom>
          <a:noFill/>
          <a:ln w="9525">
            <a:noFill/>
            <a:miter lim="800000"/>
            <a:headEnd/>
            <a:tailEnd/>
          </a:ln>
          <a:effectLst/>
        </p:spPr>
        <p:txBody>
          <a:bodyPr vert="horz" wrap="square" lIns="92208" tIns="46104" rIns="92208" bIns="46104" numCol="1" anchor="t" anchorCtr="0" compatLnSpc="1">
            <a:prstTxWarp prst="textNoShape">
              <a:avLst/>
            </a:prstTxWarp>
          </a:bodyPr>
          <a:lstStyle>
            <a:lvl1pPr algn="r" rtl="0" eaLnBrk="0" hangingPunct="0">
              <a:defRPr sz="1200">
                <a:latin typeface="Arial" charset="0"/>
                <a:cs typeface="Arial" charset="0"/>
              </a:defRPr>
            </a:lvl1pPr>
          </a:lstStyle>
          <a:p>
            <a:pPr>
              <a:defRPr/>
            </a:pPr>
            <a:endParaRPr lang="en-US"/>
          </a:p>
        </p:txBody>
      </p:sp>
      <p:sp>
        <p:nvSpPr>
          <p:cNvPr id="83971" name="Rectangle 3"/>
          <p:cNvSpPr>
            <a:spLocks noGrp="1" noChangeArrowheads="1"/>
          </p:cNvSpPr>
          <p:nvPr>
            <p:ph type="dt" sz="quarter" idx="1"/>
          </p:nvPr>
        </p:nvSpPr>
        <p:spPr bwMode="auto">
          <a:xfrm>
            <a:off x="1588" y="0"/>
            <a:ext cx="2946400" cy="496888"/>
          </a:xfrm>
          <a:prstGeom prst="rect">
            <a:avLst/>
          </a:prstGeom>
          <a:noFill/>
          <a:ln w="9525">
            <a:noFill/>
            <a:miter lim="800000"/>
            <a:headEnd/>
            <a:tailEnd/>
          </a:ln>
          <a:effectLst/>
        </p:spPr>
        <p:txBody>
          <a:bodyPr vert="horz" wrap="square" lIns="92208" tIns="46104" rIns="92208" bIns="46104" numCol="1" anchor="t" anchorCtr="0" compatLnSpc="1">
            <a:prstTxWarp prst="textNoShape">
              <a:avLst/>
            </a:prstTxWarp>
          </a:bodyPr>
          <a:lstStyle>
            <a:lvl1pPr algn="l" rtl="0" eaLnBrk="0" hangingPunct="0">
              <a:defRPr sz="1200">
                <a:latin typeface="Arial" charset="0"/>
                <a:cs typeface="Arial" charset="0"/>
              </a:defRPr>
            </a:lvl1pPr>
          </a:lstStyle>
          <a:p>
            <a:pPr>
              <a:defRPr/>
            </a:pPr>
            <a:fld id="{2E6FC563-2DC9-4E20-9487-A1883166EA12}" type="datetimeFigureOut">
              <a:rPr lang="ar-SA"/>
              <a:pPr>
                <a:defRPr/>
              </a:pPr>
              <a:t>25/11/1429</a:t>
            </a:fld>
            <a:endParaRPr lang="en-US"/>
          </a:p>
        </p:txBody>
      </p:sp>
      <p:sp>
        <p:nvSpPr>
          <p:cNvPr id="83972" name="Rectangle 4"/>
          <p:cNvSpPr>
            <a:spLocks noGrp="1" noChangeArrowheads="1"/>
          </p:cNvSpPr>
          <p:nvPr>
            <p:ph type="ftr" sz="quarter" idx="2"/>
          </p:nvPr>
        </p:nvSpPr>
        <p:spPr bwMode="auto">
          <a:xfrm>
            <a:off x="3851275" y="9429750"/>
            <a:ext cx="2946400" cy="496888"/>
          </a:xfrm>
          <a:prstGeom prst="rect">
            <a:avLst/>
          </a:prstGeom>
          <a:noFill/>
          <a:ln w="9525">
            <a:noFill/>
            <a:miter lim="800000"/>
            <a:headEnd/>
            <a:tailEnd/>
          </a:ln>
          <a:effectLst/>
        </p:spPr>
        <p:txBody>
          <a:bodyPr vert="horz" wrap="square" lIns="92208" tIns="46104" rIns="92208" bIns="46104" numCol="1" anchor="b" anchorCtr="0" compatLnSpc="1">
            <a:prstTxWarp prst="textNoShape">
              <a:avLst/>
            </a:prstTxWarp>
          </a:bodyPr>
          <a:lstStyle>
            <a:lvl1pPr algn="r" rtl="0" eaLnBrk="0" hangingPunct="0">
              <a:defRPr sz="1200">
                <a:latin typeface="Arial" charset="0"/>
                <a:cs typeface="Arial" charset="0"/>
              </a:defRPr>
            </a:lvl1pPr>
          </a:lstStyle>
          <a:p>
            <a:pPr>
              <a:defRPr/>
            </a:pPr>
            <a:endParaRPr lang="en-US"/>
          </a:p>
        </p:txBody>
      </p:sp>
      <p:sp>
        <p:nvSpPr>
          <p:cNvPr id="83973" name="Rectangle 5"/>
          <p:cNvSpPr>
            <a:spLocks noGrp="1" noChangeArrowheads="1"/>
          </p:cNvSpPr>
          <p:nvPr>
            <p:ph type="sldNum" sz="quarter" idx="3"/>
          </p:nvPr>
        </p:nvSpPr>
        <p:spPr bwMode="auto">
          <a:xfrm>
            <a:off x="1588" y="9429750"/>
            <a:ext cx="2946400" cy="496888"/>
          </a:xfrm>
          <a:prstGeom prst="rect">
            <a:avLst/>
          </a:prstGeom>
          <a:noFill/>
          <a:ln w="9525">
            <a:noFill/>
            <a:miter lim="800000"/>
            <a:headEnd/>
            <a:tailEnd/>
          </a:ln>
          <a:effectLst/>
        </p:spPr>
        <p:txBody>
          <a:bodyPr vert="horz" wrap="square" lIns="92208" tIns="46104" rIns="92208" bIns="46104" numCol="1" anchor="b" anchorCtr="0" compatLnSpc="1">
            <a:prstTxWarp prst="textNoShape">
              <a:avLst/>
            </a:prstTxWarp>
          </a:bodyPr>
          <a:lstStyle>
            <a:lvl1pPr algn="l" rtl="0" eaLnBrk="0" hangingPunct="0">
              <a:defRPr sz="1200">
                <a:latin typeface="Arial" charset="0"/>
                <a:cs typeface="Arial" charset="0"/>
              </a:defRPr>
            </a:lvl1pPr>
          </a:lstStyle>
          <a:p>
            <a:pPr>
              <a:defRPr/>
            </a:pPr>
            <a:fld id="{218BC539-8FC3-4B34-B355-8C75AA214472}"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3941" tIns="46970" rIns="93941" bIns="4697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3941" tIns="46970" rIns="93941" bIns="46970" rtlCol="0"/>
          <a:lstStyle>
            <a:lvl1pPr algn="r" rtl="0" fontAlgn="auto">
              <a:spcBef>
                <a:spcPts val="0"/>
              </a:spcBef>
              <a:spcAft>
                <a:spcPts val="0"/>
              </a:spcAft>
              <a:defRPr sz="1200">
                <a:latin typeface="+mn-lt"/>
                <a:cs typeface="+mn-cs"/>
              </a:defRPr>
            </a:lvl1pPr>
          </a:lstStyle>
          <a:p>
            <a:pPr>
              <a:defRPr/>
            </a:pPr>
            <a:fld id="{A24C939C-8379-41AC-BB2E-5BA521F073C1}" type="datetimeFigureOut">
              <a:rPr lang="en-US"/>
              <a:pPr>
                <a:defRPr/>
              </a:pPr>
              <a:t>11/23/2008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941" tIns="46970" rIns="93941" bIns="4697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3941" tIns="46970" rIns="93941" bIns="4697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3941" tIns="46970" rIns="93941" bIns="4697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3941" tIns="46970" rIns="93941" bIns="46970" numCol="1" anchor="b" anchorCtr="0" compatLnSpc="1">
            <a:prstTxWarp prst="textNoShape">
              <a:avLst/>
            </a:prstTxWarp>
          </a:bodyPr>
          <a:lstStyle>
            <a:lvl1pPr algn="r" rtl="0">
              <a:defRPr sz="1200">
                <a:latin typeface="Calibri" pitchFamily="34" charset="0"/>
                <a:cs typeface="Arial" charset="0"/>
              </a:defRPr>
            </a:lvl1pPr>
          </a:lstStyle>
          <a:p>
            <a:pPr>
              <a:defRPr/>
            </a:pPr>
            <a:fld id="{0D93CF8A-123E-4C46-91FC-9B582933E349}"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a:lstStyle/>
          <a:p>
            <a:fld id="{6F6D7FC4-B7B2-4AC1-9812-DEF4331F021B}" type="slidenum">
              <a:rPr lang="ar-SA" smtClean="0"/>
              <a:pPr/>
              <a:t>1</a:t>
            </a:fld>
            <a:endParaRPr lang="en-US" smtClean="0"/>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xfrm>
            <a:off x="920750" y="746125"/>
            <a:ext cx="4962525" cy="3722688"/>
          </a:xfrm>
          <a:noFill/>
          <a:ln>
            <a:solidFill>
              <a:srgbClr val="000000"/>
            </a:solidFill>
            <a:miter lim="800000"/>
            <a:headEnd/>
            <a:tailEnd/>
          </a:ln>
        </p:spPr>
      </p:sp>
      <p:sp>
        <p:nvSpPr>
          <p:cNvPr id="20482" name="Rectangle 3"/>
          <p:cNvSpPr>
            <a:spLocks noGrp="1"/>
          </p:cNvSpPr>
          <p:nvPr>
            <p:ph type="body" idx="1"/>
          </p:nvPr>
        </p:nvSpPr>
        <p:spPr bwMode="auto">
          <a:xfrm>
            <a:off x="904875" y="4716463"/>
            <a:ext cx="4987925" cy="4465637"/>
          </a:xfrm>
          <a:noFill/>
        </p:spPr>
        <p:txBody>
          <a:bodyPr wrap="square" numCol="1" anchor="t" anchorCtr="0" compatLnSpc="1">
            <a:prstTxWarp prst="textNoShape">
              <a:avLst/>
            </a:prstTxWarp>
          </a:bodyPr>
          <a:lstStyle/>
          <a:p>
            <a:endParaRPr lang="ar-S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3" name="Slide Number Placeholder 3"/>
          <p:cNvSpPr>
            <a:spLocks noGrp="1"/>
          </p:cNvSpPr>
          <p:nvPr>
            <p:ph type="sldNum" sz="quarter" idx="5"/>
          </p:nvPr>
        </p:nvSpPr>
        <p:spPr bwMode="auto">
          <a:noFill/>
          <a:ln>
            <a:miter lim="800000"/>
            <a:headEnd/>
            <a:tailEnd/>
          </a:ln>
        </p:spPr>
        <p:txBody>
          <a:bodyPr/>
          <a:lstStyle/>
          <a:p>
            <a:fld id="{D5EFDA92-C806-4010-8ACD-16E5D16E5FE1}" type="slidenum">
              <a:rPr lang="ar-SA" smtClean="0"/>
              <a:pPr/>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4819" name="Slide Number Placeholder 3"/>
          <p:cNvSpPr>
            <a:spLocks noGrp="1"/>
          </p:cNvSpPr>
          <p:nvPr>
            <p:ph type="sldNum" sz="quarter" idx="5"/>
          </p:nvPr>
        </p:nvSpPr>
        <p:spPr bwMode="auto">
          <a:noFill/>
          <a:ln>
            <a:miter lim="800000"/>
            <a:headEnd/>
            <a:tailEnd/>
          </a:ln>
        </p:spPr>
        <p:txBody>
          <a:bodyPr/>
          <a:lstStyle/>
          <a:p>
            <a:fld id="{8DEF4B63-2D86-4964-A2E7-F6BE1F8FEA86}" type="slidenum">
              <a:rPr lang="ar-SA"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5AD7EE-0CBA-4750-ACDA-167CC2E2A37A}" type="datetime1">
              <a:rPr lang="en-US"/>
              <a:pPr>
                <a:defRPr/>
              </a:pPr>
              <a:t>11/23/2008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C4ACD4-3AAB-4885-AB99-80E8738AF67E}"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3FAF5-C81C-48D1-8FD4-D23E2AA74B53}" type="datetime1">
              <a:rPr lang="en-US"/>
              <a:pPr>
                <a:defRPr/>
              </a:pPr>
              <a:t>11/23/2008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50ACB2-E7D8-47DC-A8FC-2E168195DD66}"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CAC082-0FA0-40A9-81EF-CA4C26A4030A}" type="datetime1">
              <a:rPr lang="en-US"/>
              <a:pPr>
                <a:defRPr/>
              </a:pPr>
              <a:t>11/23/2008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4E32F7-4268-4199-AC62-FF64973449EA}"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5E38EB0-2814-4DB2-9B92-A3BDFA97F51A}" type="datetime1">
              <a:rPr lang="en-US"/>
              <a:pPr>
                <a:defRPr/>
              </a:pPr>
              <a:t>11/23/2008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EE0EB1-97C2-43A8-BB93-AECF35730780}"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0B3C332D-62D9-4404-9432-152A4A03F228}" type="datetime1">
              <a:rPr lang="en-US"/>
              <a:pPr>
                <a:defRPr/>
              </a:pPr>
              <a:t>11/23/2008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78EBB7-2088-403C-AEB1-B6D9ECE7A5FF}"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CA7AA5-5BA0-41F8-A10E-FF8257F7AB78}" type="datetime1">
              <a:rPr lang="en-US"/>
              <a:pPr>
                <a:defRPr/>
              </a:pPr>
              <a:t>11/23/2008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6AE73E-8651-4ACF-968B-ACBAF0DF3C98}"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EC9FE1-1C8E-401B-8147-61D4EDA7A1A7}" type="datetime1">
              <a:rPr lang="en-US"/>
              <a:pPr>
                <a:defRPr/>
              </a:pPr>
              <a:t>11/23/2008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DA274-B610-486A-A1C5-0EDAD79384AC}"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2C296A-78C8-4539-9ACB-79A9420E7709}" type="datetime1">
              <a:rPr lang="en-US"/>
              <a:pPr>
                <a:defRPr/>
              </a:pPr>
              <a:t>11/23/2008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49CFD1-9CAF-4778-8B35-C823DCA4AC4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BD466-8146-42F3-85A3-B45704D8F8D1}" type="datetime1">
              <a:rPr lang="en-US"/>
              <a:pPr>
                <a:defRPr/>
              </a:pPr>
              <a:t>11/23/2008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BFE71B6-FCAD-42AB-8AF9-02E521274442}"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6795C7-0C2A-4B86-91A0-30685AB257B9}" type="datetime1">
              <a:rPr lang="en-US"/>
              <a:pPr>
                <a:defRPr/>
              </a:pPr>
              <a:t>11/23/2008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2F2835-6928-46CC-A368-384EDC20948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736C85-DD9A-425F-A096-E1198057BF06}" type="datetime1">
              <a:rPr lang="en-US"/>
              <a:pPr>
                <a:defRPr/>
              </a:pPr>
              <a:t>11/23/2008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216DF6-DA8F-4550-B8F1-CE78D9AD1E61}"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4D69A8-2E12-479D-927E-F8417AAB74F8}" type="datetime1">
              <a:rPr lang="en-US"/>
              <a:pPr>
                <a:defRPr/>
              </a:pPr>
              <a:t>11/23/2008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535D68-3DED-4B69-A7D3-F3022A458B33}"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1F5821-454E-48F0-9B5C-29A8AE827DC2}" type="datetime1">
              <a:rPr lang="en-US"/>
              <a:pPr>
                <a:defRPr/>
              </a:pPr>
              <a:t>11/23/2008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1C8E5A-3D44-4E17-AE90-68C6C392D43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4395F4D6-43EF-47C2-8F1A-0629E2E9D445}" type="datetime1">
              <a:rPr lang="en-US"/>
              <a:pPr>
                <a:defRPr/>
              </a:pPr>
              <a:t>11/23/2008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rtl="0">
              <a:defRPr sz="1200">
                <a:solidFill>
                  <a:srgbClr val="898989"/>
                </a:solidFill>
                <a:latin typeface="Calibri" pitchFamily="34" charset="0"/>
                <a:cs typeface="Arial" charset="0"/>
              </a:defRPr>
            </a:lvl1pPr>
          </a:lstStyle>
          <a:p>
            <a:pPr>
              <a:defRPr/>
            </a:pPr>
            <a:fld id="{BB221C75-6DC8-432D-93A8-2A8AC2EDDA2B}"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6" r:id="rId2"/>
    <p:sldLayoutId id="2147483935" r:id="rId3"/>
    <p:sldLayoutId id="2147483934" r:id="rId4"/>
    <p:sldLayoutId id="2147483933" r:id="rId5"/>
    <p:sldLayoutId id="2147483932" r:id="rId6"/>
    <p:sldLayoutId id="2147483931" r:id="rId7"/>
    <p:sldLayoutId id="2147483930" r:id="rId8"/>
    <p:sldLayoutId id="2147483929" r:id="rId9"/>
    <p:sldLayoutId id="2147483928" r:id="rId10"/>
    <p:sldLayoutId id="2147483927" r:id="rId11"/>
    <p:sldLayoutId id="2147483926" r:id="rId12"/>
    <p:sldLayoutId id="2147483925"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2"/>
          </p:nvPr>
        </p:nvSpPr>
        <p:spPr bwMode="auto">
          <a:noFill/>
          <a:ln>
            <a:miter lim="800000"/>
            <a:headEnd/>
            <a:tailEnd/>
          </a:ln>
        </p:spPr>
        <p:txBody>
          <a:bodyPr/>
          <a:lstStyle/>
          <a:p>
            <a:fld id="{0FB102B4-5922-4346-8B16-AB147EBBA1B1}" type="slidenum">
              <a:rPr lang="ar-SA" smtClean="0"/>
              <a:pPr/>
              <a:t>10</a:t>
            </a:fld>
            <a:endParaRPr lang="en-US" smtClean="0"/>
          </a:p>
        </p:txBody>
      </p:sp>
      <p:sp>
        <p:nvSpPr>
          <p:cNvPr id="5" name="Rectangle 2"/>
          <p:cNvSpPr>
            <a:spLocks noGrp="1"/>
          </p:cNvSpPr>
          <p:nvPr>
            <p:ph type="title"/>
          </p:nvPr>
        </p:nvSpPr>
        <p:spPr>
          <a:xfrm>
            <a:off x="1524000" y="531813"/>
            <a:ext cx="6705600" cy="763587"/>
          </a:xfrm>
          <a:ln algn="ctr"/>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التحليل المالي لأداء الشركة: </a:t>
            </a:r>
            <a:endParaRPr lang="en-US" altLang="en-US" sz="3200" b="1" dirty="0" smtClean="0">
              <a:solidFill>
                <a:srgbClr val="B31105"/>
              </a:solidFill>
              <a:latin typeface="GE Dinar Two" pitchFamily="18" charset="-78"/>
              <a:ea typeface="+mn-ea"/>
              <a:cs typeface="AL-Mateen" pitchFamily="2" charset="-78"/>
            </a:endParaRPr>
          </a:p>
        </p:txBody>
      </p:sp>
      <p:sp>
        <p:nvSpPr>
          <p:cNvPr id="28675" name="Rectangle 14"/>
          <p:cNvSpPr>
            <a:spLocks noChangeArrowheads="1"/>
          </p:cNvSpPr>
          <p:nvPr/>
        </p:nvSpPr>
        <p:spPr bwMode="auto">
          <a:xfrm>
            <a:off x="304800" y="1524000"/>
            <a:ext cx="8458200" cy="512763"/>
          </a:xfrm>
          <a:prstGeom prst="rect">
            <a:avLst/>
          </a:prstGeom>
          <a:solidFill>
            <a:schemeClr val="bg1"/>
          </a:solidFill>
          <a:ln w="9525">
            <a:noFill/>
            <a:miter lim="800000"/>
            <a:headEnd/>
            <a:tailEnd/>
          </a:ln>
        </p:spPr>
        <p:txBody>
          <a:bodyPr>
            <a:spAutoFit/>
          </a:bodyPr>
          <a:lstStyle/>
          <a:p>
            <a:pPr rtl="0" eaLnBrk="0" hangingPunct="0">
              <a:lnSpc>
                <a:spcPct val="114000"/>
              </a:lnSpc>
              <a:spcBef>
                <a:spcPct val="50000"/>
              </a:spcBef>
            </a:pPr>
            <a:r>
              <a:rPr lang="ar-SA" altLang="en-US" sz="2400" b="1">
                <a:solidFill>
                  <a:srgbClr val="FFFFFF"/>
                </a:solidFill>
                <a:cs typeface="AL-Mohanad" pitchFamily="2" charset="-78"/>
              </a:rPr>
              <a:t>تقييم أداء الشركة من خلال التحليل المالي للقوائم المالية التاريخية </a:t>
            </a:r>
          </a:p>
        </p:txBody>
      </p:sp>
      <p:sp>
        <p:nvSpPr>
          <p:cNvPr id="28676" name="Rectangle 5"/>
          <p:cNvSpPr>
            <a:spLocks noChangeArrowheads="1"/>
          </p:cNvSpPr>
          <p:nvPr/>
        </p:nvSpPr>
        <p:spPr bwMode="auto">
          <a:xfrm>
            <a:off x="304800" y="2325688"/>
            <a:ext cx="8229600" cy="4246562"/>
          </a:xfrm>
          <a:prstGeom prst="rect">
            <a:avLst/>
          </a:prstGeom>
          <a:noFill/>
          <a:ln w="9525">
            <a:noFill/>
            <a:miter lim="800000"/>
            <a:headEnd/>
            <a:tailEnd/>
          </a:ln>
        </p:spPr>
        <p:txBody>
          <a:bodyPr>
            <a:spAutoFit/>
          </a:bodyPr>
          <a:lstStyle/>
          <a:p>
            <a:pPr marL="177800" indent="-177800">
              <a:lnSpc>
                <a:spcPct val="150000"/>
              </a:lnSpc>
              <a:buFontTx/>
              <a:buChar char="•"/>
            </a:pPr>
            <a:r>
              <a:rPr lang="ar-SA">
                <a:cs typeface="AL-Mohanad" pitchFamily="2" charset="-78"/>
              </a:rPr>
              <a:t>يستعمل التحليل المالي للتعرف والحكم على مستوى أداء الشركات واتخاذ القرارات الخاصة وتوقعات الارباح المستقبلية للشركات ممايؤثر على قيمة السهم .</a:t>
            </a:r>
          </a:p>
          <a:p>
            <a:pPr marL="177800" indent="-177800">
              <a:lnSpc>
                <a:spcPct val="150000"/>
              </a:lnSpc>
              <a:buFontTx/>
              <a:buChar char="•"/>
            </a:pPr>
            <a:r>
              <a:rPr lang="ar-SA">
                <a:cs typeface="AL-Mohanad" pitchFamily="2" charset="-78"/>
              </a:rPr>
              <a:t>تعتبر القوائم المالية أساس التحليل المالي.</a:t>
            </a:r>
          </a:p>
          <a:p>
            <a:pPr marL="177800" indent="-177800">
              <a:lnSpc>
                <a:spcPct val="150000"/>
              </a:lnSpc>
              <a:buFontTx/>
              <a:buChar char="•"/>
            </a:pPr>
            <a:r>
              <a:rPr lang="ar-SA">
                <a:cs typeface="AL-Mohanad" pitchFamily="2" charset="-78"/>
              </a:rPr>
              <a:t>يقوم التحليل المالي على أساس ربط عناصر القوائم المالية ببعضها أو بأرقام أخرى، مقارنة بما هو عليه الحال في الفترات السابقة لنفس المنشأة  أو مقارنة بمنشآت أخرى مشابهة أو متوسط الصناعة التي تنتمي إليها.</a:t>
            </a:r>
          </a:p>
          <a:p>
            <a:pPr marL="177800" indent="-177800">
              <a:lnSpc>
                <a:spcPct val="150000"/>
              </a:lnSpc>
              <a:buFontTx/>
              <a:buChar char="•"/>
            </a:pPr>
            <a:r>
              <a:rPr lang="ar-SA">
                <a:cs typeface="AL-Mohanad" pitchFamily="2" charset="-78"/>
              </a:rPr>
              <a:t>من أهم أساليب التحليل هو التحليل باستخدام النسب </a:t>
            </a:r>
            <a:r>
              <a:rPr lang="en-US" sz="1800">
                <a:cs typeface="AL-Mohanad" pitchFamily="2" charset="-78"/>
              </a:rPr>
              <a:t>Ratio Analysis</a:t>
            </a:r>
            <a:endParaRPr lang="ar-SA" sz="1800">
              <a:cs typeface="AL-Mohanad" pitchFamily="2" charset="-78"/>
            </a:endParaRPr>
          </a:p>
          <a:p>
            <a:pPr marL="177800" indent="-177800">
              <a:lnSpc>
                <a:spcPct val="150000"/>
              </a:lnSpc>
              <a:buFontTx/>
              <a:buChar char="•"/>
            </a:pPr>
            <a:r>
              <a:rPr lang="ar-SA">
                <a:cs typeface="AL-Mohanad" pitchFamily="2" charset="-78"/>
              </a:rPr>
              <a:t>النسبة المستخرجة، أياً كانت، لا تعني شيئاً ما لم تقارن مع نسبة أخرى ( فترات سابقة أو منشآت أخرى).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3"/>
          <p:cNvSpPr>
            <a:spLocks noGrp="1"/>
          </p:cNvSpPr>
          <p:nvPr>
            <p:ph type="sldNum" sz="quarter" idx="12"/>
          </p:nvPr>
        </p:nvSpPr>
        <p:spPr bwMode="auto">
          <a:noFill/>
          <a:ln>
            <a:miter lim="800000"/>
            <a:headEnd/>
            <a:tailEnd/>
          </a:ln>
        </p:spPr>
        <p:txBody>
          <a:bodyPr/>
          <a:lstStyle/>
          <a:p>
            <a:fld id="{78186082-40CC-407C-AB3F-5D7979F7DC85}" type="slidenum">
              <a:rPr lang="ar-SA" smtClean="0"/>
              <a:pPr/>
              <a:t>11</a:t>
            </a:fld>
            <a:endParaRPr lang="en-US" smtClean="0"/>
          </a:p>
        </p:txBody>
      </p:sp>
      <p:sp>
        <p:nvSpPr>
          <p:cNvPr id="29698" name="Text Box 6"/>
          <p:cNvSpPr txBox="1">
            <a:spLocks noChangeArrowheads="1"/>
          </p:cNvSpPr>
          <p:nvPr/>
        </p:nvSpPr>
        <p:spPr bwMode="auto">
          <a:xfrm>
            <a:off x="533400" y="15113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29699" name="Rectangle 3"/>
          <p:cNvSpPr>
            <a:spLocks noGrp="1" noChangeArrowheads="1"/>
          </p:cNvSpPr>
          <p:nvPr>
            <p:ph idx="1"/>
          </p:nvPr>
        </p:nvSpPr>
        <p:spPr>
          <a:xfrm>
            <a:off x="457200" y="2027238"/>
            <a:ext cx="8229600" cy="3459162"/>
          </a:xfrm>
        </p:spPr>
        <p:txBody>
          <a:bodyPr anchor="ctr"/>
          <a:lstStyle/>
          <a:p>
            <a:pPr algn="r" rtl="1">
              <a:spcBef>
                <a:spcPct val="0"/>
              </a:spcBef>
            </a:pPr>
            <a:r>
              <a:rPr lang="ar-SA" altLang="en-US" sz="2000" smtClean="0">
                <a:latin typeface="GE Dinar Two"/>
                <a:cs typeface="AL-Mohanad" pitchFamily="2" charset="-78"/>
              </a:rPr>
              <a:t>تحليل الاتجاه (التحليل الأفقى):</a:t>
            </a:r>
            <a:r>
              <a:rPr lang="en-US" altLang="en-US" sz="2000" smtClean="0">
                <a:latin typeface="GE Dinar Two"/>
                <a:cs typeface="AL-Mohanad" pitchFamily="2" charset="-78"/>
              </a:rPr>
              <a:t> </a:t>
            </a:r>
            <a:r>
              <a:rPr lang="ar-SA" altLang="en-US" sz="2000" smtClean="0">
                <a:latin typeface="GE Dinar Two"/>
                <a:cs typeface="AL-Mohanad" pitchFamily="2" charset="-78"/>
              </a:rPr>
              <a:t> يقيس نسب التغير  في مكونات القوائم المالية خلال فترات زمنية متتالية كنسبة التغير في المبيعات والربح والاصول الثابتة والمتداولة وصافي التدفقات النقدية.  </a:t>
            </a:r>
            <a:br>
              <a:rPr lang="ar-SA" altLang="en-US" sz="2000" smtClean="0">
                <a:latin typeface="GE Dinar Two"/>
                <a:cs typeface="AL-Mohanad" pitchFamily="2" charset="-78"/>
              </a:rPr>
            </a:br>
            <a:endParaRPr lang="ar-SA" altLang="en-US" sz="2000" smtClean="0">
              <a:latin typeface="GE Dinar Two"/>
              <a:cs typeface="AL-Mohanad" pitchFamily="2" charset="-78"/>
            </a:endParaRPr>
          </a:p>
          <a:p>
            <a:pPr algn="r" rtl="1">
              <a:spcBef>
                <a:spcPct val="0"/>
              </a:spcBef>
            </a:pPr>
            <a:r>
              <a:rPr lang="ar-SA" altLang="en-US" sz="2000" smtClean="0">
                <a:latin typeface="GE Dinar Two"/>
                <a:cs typeface="AL-Mohanad" pitchFamily="2" charset="-78"/>
              </a:rPr>
              <a:t>تحليل الحجم النسبى (التحليل الرأسى) :  حيث يتم هذا النوع من التحليل من خلال قياس نسبة كل بند في القائمة على رقم الاساس لهذه القائمة. </a:t>
            </a:r>
          </a:p>
          <a:p>
            <a:pPr algn="r" rtl="1">
              <a:spcBef>
                <a:spcPct val="0"/>
              </a:spcBef>
            </a:pPr>
            <a:endParaRPr lang="ar-SA" altLang="en-US" sz="2000" smtClean="0">
              <a:latin typeface="GE Dinar Two"/>
              <a:cs typeface="AL-Mohanad" pitchFamily="2" charset="-78"/>
            </a:endParaRPr>
          </a:p>
          <a:p>
            <a:pPr algn="r" rtl="1">
              <a:spcBef>
                <a:spcPct val="0"/>
              </a:spcBef>
              <a:buFont typeface="Arial" charset="0"/>
              <a:buNone/>
            </a:pPr>
            <a:r>
              <a:rPr lang="ar-SA" altLang="en-US" sz="2000" smtClean="0">
                <a:latin typeface="GE Dinar Two"/>
                <a:cs typeface="AL-Mohanad" pitchFamily="2" charset="-78"/>
              </a:rPr>
              <a:t>    رقم الأساس لقائمة المركزالمالي                                        إجمالى الأصول </a:t>
            </a:r>
          </a:p>
          <a:p>
            <a:pPr algn="r" rtl="1">
              <a:spcBef>
                <a:spcPct val="0"/>
              </a:spcBef>
              <a:buFont typeface="Arial" charset="0"/>
              <a:buNone/>
            </a:pPr>
            <a:endParaRPr lang="ar-SA" altLang="en-US" sz="2000" smtClean="0">
              <a:latin typeface="GE Dinar Two"/>
              <a:cs typeface="AL-Mohanad" pitchFamily="2" charset="-78"/>
            </a:endParaRPr>
          </a:p>
          <a:p>
            <a:pPr algn="r" rtl="1">
              <a:spcBef>
                <a:spcPct val="0"/>
              </a:spcBef>
              <a:buFont typeface="Arial" charset="0"/>
              <a:buNone/>
            </a:pPr>
            <a:r>
              <a:rPr lang="ar-SA" altLang="en-US" sz="2000" smtClean="0">
                <a:latin typeface="GE Dinar Two"/>
                <a:cs typeface="AL-Mohanad" pitchFamily="2" charset="-78"/>
              </a:rPr>
              <a:t>    رقم الأساس لقائمة الدخل                                                         المبيعات </a:t>
            </a:r>
          </a:p>
        </p:txBody>
      </p:sp>
      <p:sp>
        <p:nvSpPr>
          <p:cNvPr id="29700" name="AutoShape 9"/>
          <p:cNvSpPr>
            <a:spLocks noChangeArrowheads="1"/>
          </p:cNvSpPr>
          <p:nvPr/>
        </p:nvSpPr>
        <p:spPr bwMode="auto">
          <a:xfrm>
            <a:off x="4114800" y="4876800"/>
            <a:ext cx="914400" cy="304800"/>
          </a:xfrm>
          <a:prstGeom prst="leftArrow">
            <a:avLst>
              <a:gd name="adj1" fmla="val 50000"/>
              <a:gd name="adj2" fmla="val 118750"/>
            </a:avLst>
          </a:prstGeom>
          <a:solidFill>
            <a:schemeClr val="accent1"/>
          </a:solidFill>
          <a:ln w="9525">
            <a:solidFill>
              <a:schemeClr val="tx1"/>
            </a:solidFill>
            <a:miter lim="800000"/>
            <a:headEnd/>
            <a:tailEnd/>
          </a:ln>
        </p:spPr>
        <p:txBody>
          <a:bodyPr wrap="none" anchor="ctr"/>
          <a:lstStyle/>
          <a:p>
            <a:endParaRPr lang="en-US"/>
          </a:p>
        </p:txBody>
      </p:sp>
      <p:sp>
        <p:nvSpPr>
          <p:cNvPr id="29701" name="Rectangle 2"/>
          <p:cNvSpPr txBox="1">
            <a:spLocks/>
          </p:cNvSpPr>
          <p:nvPr/>
        </p:nvSpPr>
        <p:spPr bwMode="auto">
          <a:xfrm>
            <a:off x="15240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التحليل المالي لأداء الشركة: </a:t>
            </a:r>
            <a:endParaRPr lang="en-US" altLang="en-US" sz="3200" b="1">
              <a:solidFill>
                <a:srgbClr val="B31105"/>
              </a:solidFill>
              <a:latin typeface="GE Dinar Two"/>
              <a:cs typeface="AL-Mateen" pitchFamily="2" charset="-78"/>
            </a:endParaRPr>
          </a:p>
        </p:txBody>
      </p:sp>
      <p:sp>
        <p:nvSpPr>
          <p:cNvPr id="5" name="Rectangle 2"/>
          <p:cNvSpPr>
            <a:spLocks noGrp="1" noChangeArrowheads="1"/>
          </p:cNvSpPr>
          <p:nvPr>
            <p:ph type="title"/>
          </p:nvPr>
        </p:nvSpPr>
        <p:spPr>
          <a:xfrm>
            <a:off x="2133600" y="1417638"/>
            <a:ext cx="6248400" cy="715962"/>
          </a:xfrm>
          <a:ln algn="ctr"/>
        </p:spPr>
        <p:txBody>
          <a:bodyPr/>
          <a:lstStyle/>
          <a:p>
            <a:pPr algn="r" rtl="1">
              <a:defRPr/>
            </a:pPr>
            <a:r>
              <a:rPr lang="ar-SA" altLang="en-US" sz="2400" b="1" dirty="0" smtClean="0">
                <a:solidFill>
                  <a:srgbClr val="FFFFFF"/>
                </a:solidFill>
                <a:latin typeface="GE Dinar Two" pitchFamily="18" charset="-78"/>
                <a:ea typeface="+mn-ea"/>
                <a:cs typeface="AL-Mohanad" pitchFamily="2" charset="-78"/>
              </a:rPr>
              <a:t>أدوات التحليل المالي الأساسية</a:t>
            </a:r>
            <a:endParaRPr lang="en-US" altLang="en-US" sz="2400" b="1" dirty="0" smtClean="0">
              <a:solidFill>
                <a:srgbClr val="FFFFFF"/>
              </a:solidFill>
              <a:latin typeface="GE Dinar Two" pitchFamily="18" charset="-78"/>
              <a:ea typeface="+mn-ea"/>
              <a:cs typeface="AL-Mohanad" pitchFamily="2" charset="-78"/>
            </a:endParaRPr>
          </a:p>
        </p:txBody>
      </p:sp>
      <p:sp>
        <p:nvSpPr>
          <p:cNvPr id="29703" name="AutoShape 9"/>
          <p:cNvSpPr>
            <a:spLocks noChangeArrowheads="1"/>
          </p:cNvSpPr>
          <p:nvPr/>
        </p:nvSpPr>
        <p:spPr bwMode="auto">
          <a:xfrm>
            <a:off x="4114800" y="4267200"/>
            <a:ext cx="914400" cy="304800"/>
          </a:xfrm>
          <a:prstGeom prst="leftArrow">
            <a:avLst>
              <a:gd name="adj1" fmla="val 50000"/>
              <a:gd name="adj2" fmla="val 11875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bwMode="auto">
          <a:noFill/>
          <a:ln>
            <a:miter lim="800000"/>
            <a:headEnd/>
            <a:tailEnd/>
          </a:ln>
        </p:spPr>
        <p:txBody>
          <a:bodyPr/>
          <a:lstStyle/>
          <a:p>
            <a:fld id="{8C8932E4-0655-4129-B51B-F9F5FCB36804}" type="slidenum">
              <a:rPr lang="ar-SA" smtClean="0"/>
              <a:pPr/>
              <a:t>12</a:t>
            </a:fld>
            <a:endParaRPr lang="en-US" smtClean="0"/>
          </a:p>
        </p:txBody>
      </p:sp>
      <p:sp>
        <p:nvSpPr>
          <p:cNvPr id="31746" name="Text Box 6"/>
          <p:cNvSpPr txBox="1">
            <a:spLocks noChangeArrowheads="1"/>
          </p:cNvSpPr>
          <p:nvPr/>
        </p:nvSpPr>
        <p:spPr bwMode="auto">
          <a:xfrm>
            <a:off x="533400" y="1570038"/>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31747" name="Rectangle 3"/>
          <p:cNvSpPr>
            <a:spLocks noGrp="1" noChangeArrowheads="1"/>
          </p:cNvSpPr>
          <p:nvPr>
            <p:ph idx="1"/>
          </p:nvPr>
        </p:nvSpPr>
        <p:spPr>
          <a:xfrm>
            <a:off x="457200" y="1752600"/>
            <a:ext cx="8229600" cy="4373563"/>
          </a:xfrm>
        </p:spPr>
        <p:txBody>
          <a:bodyPr anchor="ctr"/>
          <a:lstStyle/>
          <a:p>
            <a:pPr algn="r" rtl="1">
              <a:spcBef>
                <a:spcPct val="0"/>
              </a:spcBef>
            </a:pPr>
            <a:r>
              <a:rPr lang="ar-SA" altLang="en-US" sz="2000" b="1" smtClean="0">
                <a:solidFill>
                  <a:schemeClr val="bg1"/>
                </a:solidFill>
                <a:latin typeface="GE Dinar Two"/>
                <a:cs typeface="AL-Mohanad" pitchFamily="2" charset="-78"/>
              </a:rPr>
              <a:t>نسب السيولة :</a:t>
            </a:r>
            <a:r>
              <a:rPr lang="ar-SA" altLang="en-US" sz="2000" smtClean="0">
                <a:latin typeface="GE Dinar Two"/>
                <a:cs typeface="AL-Mohanad" pitchFamily="2" charset="-78"/>
              </a:rPr>
              <a:t> وهى النسب التى تقيس مدى قدرة المنشأة على مواجهة التزاماتها قصيرة الأجل عند استحقاقها باستخدام أصولها السائلة والشبه سائلة (الأصول المتداولة) دون تحقيق خسائر مثل نسبة التداول ونسبة التداول السريعة ونسبة النقدية.  </a:t>
            </a:r>
            <a:br>
              <a:rPr lang="ar-SA" altLang="en-US" sz="2000" smtClean="0">
                <a:latin typeface="GE Dinar Two"/>
                <a:cs typeface="AL-Mohanad" pitchFamily="2" charset="-78"/>
              </a:rPr>
            </a:br>
            <a:endParaRPr lang="ar-SA" altLang="en-US" sz="2000" smtClean="0">
              <a:latin typeface="GE Dinar Two"/>
              <a:cs typeface="AL-Mohanad" pitchFamily="2" charset="-78"/>
            </a:endParaRPr>
          </a:p>
          <a:p>
            <a:pPr algn="just" rtl="1">
              <a:spcBef>
                <a:spcPct val="0"/>
              </a:spcBef>
            </a:pPr>
            <a:r>
              <a:rPr lang="ar-SA" altLang="en-US" sz="2000" b="1" smtClean="0">
                <a:solidFill>
                  <a:schemeClr val="bg1"/>
                </a:solidFill>
                <a:latin typeface="GE Dinar Two"/>
                <a:cs typeface="AL-Mohanad" pitchFamily="2" charset="-78"/>
              </a:rPr>
              <a:t>نسب النشاط (معدلات الدوران): </a:t>
            </a:r>
            <a:r>
              <a:rPr lang="ar-SA" altLang="en-US" sz="2000" smtClean="0">
                <a:latin typeface="GE Dinar Two"/>
                <a:cs typeface="AL-Mohanad" pitchFamily="2" charset="-78"/>
              </a:rPr>
              <a:t>وهى النسب التى تقيس مدى كفاءة المنشأة فى استخدام مواردها مثل معدل دوران الأصول الثابتة ومعدل دوران المخزون ومعدل دوران إجمالي الأصول ومعدل دوران المدينون ومتوسط فترة السداد والتحصيل وفترة التخزين. </a:t>
            </a:r>
          </a:p>
          <a:p>
            <a:pPr algn="just" rtl="1">
              <a:spcBef>
                <a:spcPct val="0"/>
              </a:spcBef>
            </a:pPr>
            <a:endParaRPr lang="ar-SA" altLang="en-US" sz="2000" smtClean="0">
              <a:latin typeface="GE Dinar Two"/>
              <a:cs typeface="AL-Mohanad" pitchFamily="2" charset="-78"/>
            </a:endParaRPr>
          </a:p>
          <a:p>
            <a:pPr algn="just" rtl="1">
              <a:spcBef>
                <a:spcPct val="0"/>
              </a:spcBef>
            </a:pPr>
            <a:r>
              <a:rPr lang="ar-SA" altLang="en-US" sz="2000" b="1" smtClean="0">
                <a:solidFill>
                  <a:schemeClr val="bg1"/>
                </a:solidFill>
                <a:latin typeface="GE Dinar Two"/>
                <a:cs typeface="AL-Mohanad" pitchFamily="2" charset="-78"/>
              </a:rPr>
              <a:t>نسب المديونية (الرفع المالى): </a:t>
            </a:r>
            <a:r>
              <a:rPr lang="ar-SA" altLang="en-US" sz="2000" smtClean="0">
                <a:latin typeface="GE Dinar Two"/>
                <a:cs typeface="AL-Mohanad" pitchFamily="2" charset="-78"/>
              </a:rPr>
              <a:t>تقيس مدى الاعتماد على الدين في تمويل الاستثمار مقارنة مع التمويل المقدم من المالكين و تدعى أيضا رافعة التمويل مثل نسبة إجمالي الالتزامات إلى الأصول وإجمالي الالتزامات إلى حقوق الملكية ومعدل تغطية الفوائد والقروض طويلة الأجل إلى رأس المال العامل. </a:t>
            </a:r>
          </a:p>
        </p:txBody>
      </p:sp>
      <p:sp>
        <p:nvSpPr>
          <p:cNvPr id="5" name="Rectangle 2"/>
          <p:cNvSpPr>
            <a:spLocks noGrp="1" noChangeArrowheads="1"/>
          </p:cNvSpPr>
          <p:nvPr>
            <p:ph type="title"/>
          </p:nvPr>
        </p:nvSpPr>
        <p:spPr>
          <a:xfrm>
            <a:off x="3276600" y="1493838"/>
            <a:ext cx="5181600" cy="563562"/>
          </a:xfrm>
          <a:ln algn="ctr"/>
        </p:spPr>
        <p:txBody>
          <a:bodyPr/>
          <a:lstStyle/>
          <a:p>
            <a:pPr algn="r" rtl="1">
              <a:defRPr/>
            </a:pPr>
            <a:r>
              <a:rPr lang="ar-SA" altLang="en-US" sz="2400" b="1" dirty="0" smtClean="0">
                <a:solidFill>
                  <a:srgbClr val="FFFFFF"/>
                </a:solidFill>
                <a:latin typeface="GE Dinar Two" pitchFamily="18" charset="-78"/>
                <a:ea typeface="+mn-ea"/>
                <a:cs typeface="AL-Mohanad" pitchFamily="2" charset="-78"/>
              </a:rPr>
              <a:t>تحليل الوضع المالى للشركة باستخدام النسب المالية</a:t>
            </a:r>
            <a:endParaRPr lang="en-US" altLang="en-US" sz="2400" b="1" dirty="0" smtClean="0">
              <a:solidFill>
                <a:srgbClr val="FFFFFF"/>
              </a:solidFill>
              <a:latin typeface="GE Dinar Two" pitchFamily="18" charset="-78"/>
              <a:ea typeface="+mn-ea"/>
              <a:cs typeface="AL-Mohanad" pitchFamily="2" charset="-78"/>
            </a:endParaRPr>
          </a:p>
        </p:txBody>
      </p:sp>
      <p:sp>
        <p:nvSpPr>
          <p:cNvPr id="31749"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التحليل المالي لأداء الشركة: </a:t>
            </a:r>
            <a:endParaRPr lang="en-US" altLang="en-US" sz="3200" b="1">
              <a:solidFill>
                <a:srgbClr val="B31105"/>
              </a:solidFill>
              <a:latin typeface="GE Dinar Two"/>
              <a:cs typeface="AL-Matee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a:xfrm>
            <a:off x="457200" y="2362200"/>
            <a:ext cx="8229600" cy="3048000"/>
          </a:xfrm>
        </p:spPr>
        <p:txBody>
          <a:bodyPr/>
          <a:lstStyle/>
          <a:p>
            <a:pPr algn="just" rtl="1"/>
            <a:r>
              <a:rPr lang="ar-SA" altLang="en-US" sz="2000" b="1" smtClean="0">
                <a:solidFill>
                  <a:schemeClr val="bg1"/>
                </a:solidFill>
                <a:latin typeface="GE Dinar Two"/>
                <a:cs typeface="AL-Mohanad" pitchFamily="2" charset="-78"/>
              </a:rPr>
              <a:t>نسب الربحية: </a:t>
            </a:r>
            <a:r>
              <a:rPr lang="ar-SA" altLang="en-US" sz="2000" smtClean="0">
                <a:latin typeface="GE Dinar Two"/>
                <a:cs typeface="AL-Mohanad" pitchFamily="2" charset="-78"/>
              </a:rPr>
              <a:t>وهي النسب التى تقيس كفاءة الإدارة فى استغلال الموارد استغلالاً أمثل لتحقيق الأرباح مثل نسبة هامش مجمل الربح ونسبة هامش صافي الربح (معدل العائد على المبيعات) ومعدل العائد على حقوق الملكية ومعدل العائد على الاستثمار ومعدل العائد على إجمالي الأصول.  </a:t>
            </a:r>
          </a:p>
          <a:p>
            <a:pPr algn="just" rtl="1">
              <a:buFont typeface="Arial" charset="0"/>
              <a:buNone/>
            </a:pPr>
            <a:endParaRPr lang="ar-SA" altLang="en-US" sz="1600" smtClean="0">
              <a:latin typeface="GE Dinar Two"/>
              <a:cs typeface="AL-Mohanad" pitchFamily="2" charset="-78"/>
            </a:endParaRPr>
          </a:p>
          <a:p>
            <a:pPr algn="just" rtl="1"/>
            <a:r>
              <a:rPr lang="ar-SA" altLang="en-US" sz="2000" b="1" smtClean="0">
                <a:solidFill>
                  <a:schemeClr val="bg1"/>
                </a:solidFill>
                <a:latin typeface="GE Dinar Two"/>
                <a:cs typeface="AL-Mohanad" pitchFamily="2" charset="-78"/>
              </a:rPr>
              <a:t>نسب الأسهم: </a:t>
            </a:r>
            <a:r>
              <a:rPr lang="ar-SA" altLang="en-US" sz="2000" smtClean="0">
                <a:latin typeface="GE Dinar Two"/>
                <a:cs typeface="AL-Mohanad" pitchFamily="2" charset="-78"/>
              </a:rPr>
              <a:t>وهي النسب التي تتعلق بقرار الاستثمار في الاسهم ومدى تقييم السوق لسعر السهم مثل نسبة مكرر الربحية(العائد للسهم) ومركب السعر السوقي على القيمة الدفترية والأرباح الموزعة للسهم ومعدل توزيع الأرباح وسعر السهم إلى ربح السهم والقيمة الدفترية للسهم والعائد على الاستثمار في السهم. </a:t>
            </a:r>
          </a:p>
          <a:p>
            <a:pPr algn="just" rtl="1">
              <a:buFont typeface="Arial" charset="0"/>
              <a:buNone/>
            </a:pPr>
            <a:endParaRPr lang="en-US" altLang="en-US" sz="2000" smtClean="0">
              <a:latin typeface="GE Dinar Two"/>
              <a:cs typeface="AL-Mohanad" pitchFamily="2" charset="-78"/>
            </a:endParaRPr>
          </a:p>
        </p:txBody>
      </p:sp>
      <p:sp>
        <p:nvSpPr>
          <p:cNvPr id="32770" name="Slide Number Placeholder 3"/>
          <p:cNvSpPr>
            <a:spLocks noGrp="1"/>
          </p:cNvSpPr>
          <p:nvPr>
            <p:ph type="sldNum" sz="quarter" idx="12"/>
          </p:nvPr>
        </p:nvSpPr>
        <p:spPr bwMode="auto">
          <a:noFill/>
          <a:ln>
            <a:miter lim="800000"/>
            <a:headEnd/>
            <a:tailEnd/>
          </a:ln>
        </p:spPr>
        <p:txBody>
          <a:bodyPr/>
          <a:lstStyle/>
          <a:p>
            <a:fld id="{C75EFADF-4325-466B-9AD7-CF751A762B49}" type="slidenum">
              <a:rPr lang="ar-SA" smtClean="0"/>
              <a:pPr/>
              <a:t>13</a:t>
            </a:fld>
            <a:endParaRPr lang="en-US" smtClean="0"/>
          </a:p>
        </p:txBody>
      </p:sp>
      <p:sp>
        <p:nvSpPr>
          <p:cNvPr id="32771" name="Text Box 6"/>
          <p:cNvSpPr txBox="1">
            <a:spLocks noChangeArrowheads="1"/>
          </p:cNvSpPr>
          <p:nvPr/>
        </p:nvSpPr>
        <p:spPr bwMode="auto">
          <a:xfrm>
            <a:off x="533400" y="1481138"/>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5" name="Rectangle 2"/>
          <p:cNvSpPr>
            <a:spLocks noGrp="1"/>
          </p:cNvSpPr>
          <p:nvPr>
            <p:ph type="title"/>
          </p:nvPr>
        </p:nvSpPr>
        <p:spPr>
          <a:xfrm>
            <a:off x="3276600" y="1341438"/>
            <a:ext cx="5181600" cy="715962"/>
          </a:xfrm>
        </p:spPr>
        <p:txBody>
          <a:bodyPr/>
          <a:lstStyle/>
          <a:p>
            <a:pPr algn="r" rtl="1">
              <a:defRPr/>
            </a:pPr>
            <a:r>
              <a:rPr lang="ar-SA" altLang="en-US" sz="2400" b="1" dirty="0" smtClean="0">
                <a:solidFill>
                  <a:srgbClr val="FFFFFF"/>
                </a:solidFill>
                <a:latin typeface="GE Dinar Two" pitchFamily="18" charset="-78"/>
                <a:ea typeface="+mn-ea"/>
                <a:cs typeface="AL-Mohanad" pitchFamily="2" charset="-78"/>
              </a:rPr>
              <a:t>تابع .. تحليل الوضع المالي باستخدام النسب المالية </a:t>
            </a:r>
            <a:endParaRPr lang="en-US" altLang="en-US" sz="2400" b="1" dirty="0" smtClean="0">
              <a:solidFill>
                <a:srgbClr val="FFFFFF"/>
              </a:solidFill>
              <a:latin typeface="GE Dinar Two" pitchFamily="18" charset="-78"/>
              <a:ea typeface="+mn-ea"/>
              <a:cs typeface="AL-Mohanad" pitchFamily="2" charset="-78"/>
            </a:endParaRPr>
          </a:p>
        </p:txBody>
      </p:sp>
      <p:sp>
        <p:nvSpPr>
          <p:cNvPr id="32773"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التحليل المالي لأداء الشركة: </a:t>
            </a:r>
            <a:endParaRPr lang="en-US" altLang="en-US" sz="3200" b="1">
              <a:solidFill>
                <a:srgbClr val="B31105"/>
              </a:solidFill>
              <a:latin typeface="GE Dinar Two"/>
              <a:cs typeface="AL-Matee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bwMode="auto">
          <a:noFill/>
          <a:ln>
            <a:miter lim="800000"/>
            <a:headEnd/>
            <a:tailEnd/>
          </a:ln>
        </p:spPr>
        <p:txBody>
          <a:bodyPr/>
          <a:lstStyle/>
          <a:p>
            <a:fld id="{08025515-B5B8-4A82-AD45-CB5097B4CEFB}" type="slidenum">
              <a:rPr lang="ar-SA" smtClean="0"/>
              <a:pPr/>
              <a:t>14</a:t>
            </a:fld>
            <a:endParaRPr lang="en-US" smtClean="0"/>
          </a:p>
        </p:txBody>
      </p:sp>
      <p:sp>
        <p:nvSpPr>
          <p:cNvPr id="33794" name="Text Box 6"/>
          <p:cNvSpPr txBox="1">
            <a:spLocks noChangeArrowheads="1"/>
          </p:cNvSpPr>
          <p:nvPr/>
        </p:nvSpPr>
        <p:spPr bwMode="auto">
          <a:xfrm>
            <a:off x="533400" y="13716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33795" name="Rectangle 3"/>
          <p:cNvSpPr>
            <a:spLocks noGrp="1" noChangeArrowheads="1"/>
          </p:cNvSpPr>
          <p:nvPr>
            <p:ph idx="1"/>
          </p:nvPr>
        </p:nvSpPr>
        <p:spPr>
          <a:xfrm>
            <a:off x="152400" y="2179638"/>
            <a:ext cx="8229600" cy="3687762"/>
          </a:xfrm>
        </p:spPr>
        <p:txBody>
          <a:bodyPr anchor="ctr"/>
          <a:lstStyle/>
          <a:p>
            <a:pPr algn="r" rtl="1">
              <a:lnSpc>
                <a:spcPct val="200000"/>
              </a:lnSpc>
              <a:spcBef>
                <a:spcPct val="0"/>
              </a:spcBef>
              <a:buFont typeface="Arial" charset="0"/>
              <a:buNone/>
            </a:pPr>
            <a:r>
              <a:rPr lang="ar-SA" altLang="en-US" sz="2000" b="1" smtClean="0">
                <a:latin typeface="GE Dinar Two"/>
                <a:cs typeface="AL-Mohanad" pitchFamily="2" charset="-78"/>
              </a:rPr>
              <a:t>ويعني أن أي نسبة يتم استخراجها أو حسابها يجب أن يحدد لها معنى واضح تهدف من وراءه إلى قراءة نقطة قصور أو قوة لدى الشركة، ويتم ذلك من خلال:</a:t>
            </a:r>
          </a:p>
          <a:p>
            <a:pPr algn="r" rtl="1">
              <a:lnSpc>
                <a:spcPct val="200000"/>
              </a:lnSpc>
              <a:spcBef>
                <a:spcPct val="0"/>
              </a:spcBef>
            </a:pPr>
            <a:r>
              <a:rPr lang="ar-SA" altLang="en-US" sz="2000" smtClean="0">
                <a:latin typeface="GE Dinar Two"/>
                <a:cs typeface="AL-Mohanad" pitchFamily="2" charset="-78"/>
              </a:rPr>
              <a:t>المقارنة مع نسب الشركة للسنوات السابقة.</a:t>
            </a:r>
          </a:p>
          <a:p>
            <a:pPr algn="r" rtl="1">
              <a:lnSpc>
                <a:spcPct val="200000"/>
              </a:lnSpc>
              <a:spcBef>
                <a:spcPct val="0"/>
              </a:spcBef>
            </a:pPr>
            <a:r>
              <a:rPr lang="ar-SA" altLang="en-US" sz="2000" smtClean="0">
                <a:latin typeface="GE Dinar Two"/>
                <a:cs typeface="AL-Mohanad" pitchFamily="2" charset="-78"/>
              </a:rPr>
              <a:t>المقارنة مع مؤشرات مستهدفة للشركة.</a:t>
            </a:r>
          </a:p>
          <a:p>
            <a:pPr algn="r" rtl="1">
              <a:lnSpc>
                <a:spcPct val="200000"/>
              </a:lnSpc>
              <a:spcBef>
                <a:spcPct val="0"/>
              </a:spcBef>
            </a:pPr>
            <a:r>
              <a:rPr lang="ar-SA" altLang="en-US" sz="2000" smtClean="0">
                <a:latin typeface="GE Dinar Two"/>
                <a:cs typeface="AL-Mohanad" pitchFamily="2" charset="-78"/>
              </a:rPr>
              <a:t>المقارنة مع نسب الشركات المماثلة.</a:t>
            </a:r>
          </a:p>
          <a:p>
            <a:pPr algn="r" rtl="1">
              <a:lnSpc>
                <a:spcPct val="200000"/>
              </a:lnSpc>
              <a:spcBef>
                <a:spcPct val="0"/>
              </a:spcBef>
            </a:pPr>
            <a:r>
              <a:rPr lang="ar-SA" altLang="en-US" sz="2000" smtClean="0">
                <a:latin typeface="GE Dinar Two"/>
                <a:cs typeface="AL-Mohanad" pitchFamily="2" charset="-78"/>
              </a:rPr>
              <a:t>المقارنة مع متوسطات الصناعة.</a:t>
            </a:r>
          </a:p>
          <a:p>
            <a:pPr algn="r" rtl="1">
              <a:lnSpc>
                <a:spcPct val="200000"/>
              </a:lnSpc>
              <a:spcBef>
                <a:spcPct val="0"/>
              </a:spcBef>
            </a:pPr>
            <a:r>
              <a:rPr lang="ar-SA" altLang="en-US" sz="2000" smtClean="0">
                <a:latin typeface="GE Dinar Two"/>
                <a:cs typeface="AL-Mohanad" pitchFamily="2" charset="-78"/>
              </a:rPr>
              <a:t>المقارنة بأي أداء معيارى مقبول.</a:t>
            </a:r>
            <a:endParaRPr lang="en-US" altLang="en-US" sz="2000" smtClean="0">
              <a:latin typeface="GE Dinar Two"/>
              <a:cs typeface="AL-Mohanad" pitchFamily="2" charset="-78"/>
            </a:endParaRPr>
          </a:p>
        </p:txBody>
      </p:sp>
      <p:sp>
        <p:nvSpPr>
          <p:cNvPr id="5" name="Rectangle 2"/>
          <p:cNvSpPr>
            <a:spLocks noGrp="1" noChangeArrowheads="1"/>
          </p:cNvSpPr>
          <p:nvPr>
            <p:ph type="title"/>
          </p:nvPr>
        </p:nvSpPr>
        <p:spPr>
          <a:xfrm>
            <a:off x="1447800" y="1265238"/>
            <a:ext cx="7010400" cy="715962"/>
          </a:xfrm>
          <a:ln algn="ctr"/>
        </p:spPr>
        <p:txBody>
          <a:bodyPr/>
          <a:lstStyle/>
          <a:p>
            <a:pPr algn="r" rtl="1">
              <a:defRPr/>
            </a:pPr>
            <a:r>
              <a:rPr lang="ar-SA" altLang="en-US" sz="2400" b="1" dirty="0" smtClean="0">
                <a:solidFill>
                  <a:srgbClr val="FFFFFF"/>
                </a:solidFill>
                <a:latin typeface="GE Dinar Two" pitchFamily="18" charset="-78"/>
                <a:ea typeface="+mn-ea"/>
                <a:cs typeface="AL-Mohanad" pitchFamily="2" charset="-78"/>
              </a:rPr>
              <a:t>كيف تستخدم النسب للحكم على أداء الشركة</a:t>
            </a:r>
            <a:endParaRPr lang="en-US" altLang="en-US" sz="2400" b="1" dirty="0" smtClean="0">
              <a:solidFill>
                <a:srgbClr val="FFFFFF"/>
              </a:solidFill>
              <a:latin typeface="GE Dinar Two" pitchFamily="18" charset="-78"/>
              <a:ea typeface="+mn-ea"/>
              <a:cs typeface="AL-Mohanad" pitchFamily="2" charset="-78"/>
            </a:endParaRPr>
          </a:p>
        </p:txBody>
      </p:sp>
      <p:sp>
        <p:nvSpPr>
          <p:cNvPr id="33797"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التحليل المالي لأداء الشركة: </a:t>
            </a:r>
            <a:endParaRPr lang="en-US" altLang="en-US" sz="3200" b="1">
              <a:solidFill>
                <a:srgbClr val="B31105"/>
              </a:solidFill>
              <a:latin typeface="GE Dinar Two"/>
              <a:cs typeface="AL-Matee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bwMode="auto">
          <a:noFill/>
          <a:ln>
            <a:miter lim="800000"/>
            <a:headEnd/>
            <a:tailEnd/>
          </a:ln>
        </p:spPr>
        <p:txBody>
          <a:bodyPr/>
          <a:lstStyle/>
          <a:p>
            <a:fld id="{0429FFEB-044D-4D9C-817A-7BBA8EB01A04}" type="slidenum">
              <a:rPr lang="ar-SA" smtClean="0"/>
              <a:pPr/>
              <a:t>15</a:t>
            </a:fld>
            <a:endParaRPr lang="en-US" smtClean="0"/>
          </a:p>
        </p:txBody>
      </p:sp>
      <p:sp>
        <p:nvSpPr>
          <p:cNvPr id="6" name="Rectangle 3"/>
          <p:cNvSpPr>
            <a:spLocks noChangeArrowheads="1"/>
          </p:cNvSpPr>
          <p:nvPr/>
        </p:nvSpPr>
        <p:spPr bwMode="auto">
          <a:xfrm>
            <a:off x="457200" y="1981200"/>
            <a:ext cx="8143875" cy="4652963"/>
          </a:xfrm>
          <a:prstGeom prst="rect">
            <a:avLst/>
          </a:prstGeom>
          <a:noFill/>
          <a:ln w="12699">
            <a:noFill/>
            <a:miter lim="800000"/>
            <a:headEnd/>
            <a:tailEnd/>
          </a:ln>
        </p:spPr>
        <p:txBody>
          <a:bodyPr>
            <a:spAutoFit/>
          </a:bodyPr>
          <a:lstStyle/>
          <a:p>
            <a:pPr marL="180975" lvl="1" indent="180975" algn="just">
              <a:lnSpc>
                <a:spcPct val="114000"/>
              </a:lnSpc>
              <a:buFont typeface="Wingdings" pitchFamily="2" charset="2"/>
              <a:buChar char="Ø"/>
              <a:defRPr/>
            </a:pPr>
            <a:r>
              <a:rPr lang="ar-SA" altLang="en-US" dirty="0">
                <a:latin typeface="GE Dinar Two" pitchFamily="18" charset="-78"/>
                <a:cs typeface="AL-Mohanad" pitchFamily="2" charset="-78"/>
              </a:rPr>
              <a:t> </a:t>
            </a:r>
            <a:r>
              <a:rPr lang="ar-SA" altLang="en-US" b="1" u="sng" dirty="0">
                <a:solidFill>
                  <a:schemeClr val="bg1">
                    <a:lumMod val="75000"/>
                  </a:schemeClr>
                </a:solidFill>
                <a:latin typeface="GE Dinar Two" pitchFamily="18" charset="-78"/>
                <a:cs typeface="AL-Mohanad" pitchFamily="2" charset="-78"/>
              </a:rPr>
              <a:t>عملية التقييم</a:t>
            </a:r>
            <a:r>
              <a:rPr lang="ar-SA" altLang="en-US" dirty="0">
                <a:latin typeface="GE Dinar Two" pitchFamily="18" charset="-78"/>
                <a:cs typeface="AL-Mohanad" pitchFamily="2" charset="-78"/>
              </a:rPr>
              <a:t>: هي عملية تحديد القيمة السوقية العادلة لأصول الشركة والتزاماتها.</a:t>
            </a:r>
          </a:p>
          <a:p>
            <a:pPr marL="180975" lvl="1" indent="180975" algn="just">
              <a:lnSpc>
                <a:spcPct val="114000"/>
              </a:lnSpc>
              <a:buFont typeface="Wingdings" pitchFamily="2" charset="2"/>
              <a:buChar char="Ø"/>
              <a:defRPr/>
            </a:pPr>
            <a:r>
              <a:rPr lang="ar-SA" altLang="en-US" dirty="0">
                <a:latin typeface="GE Dinar Two" pitchFamily="18" charset="-78"/>
                <a:cs typeface="AL-Mohanad" pitchFamily="2" charset="-78"/>
              </a:rPr>
              <a:t> تقوم شركات الاستثمار والوساطة المالية عند تقييم الشركات بالاعتماد على الأداء المتوقع بعدد     </a:t>
            </a:r>
          </a:p>
          <a:p>
            <a:pPr marL="180975" lvl="1" indent="180975" algn="just">
              <a:lnSpc>
                <a:spcPct val="114000"/>
              </a:lnSpc>
              <a:defRPr/>
            </a:pPr>
            <a:r>
              <a:rPr lang="ar-SA" altLang="en-US" dirty="0">
                <a:latin typeface="GE Dinar Two" pitchFamily="18" charset="-78"/>
                <a:cs typeface="AL-Mohanad" pitchFamily="2" charset="-78"/>
              </a:rPr>
              <a:t> من الخطوات تتلخص في الآتي:</a:t>
            </a: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إعداد التوقعات المستقبلية لأداء الشركة والقوائم المالية المستقبلية لخمس سنوات بناءً على الأداء التاريخي وتوقعات إدارة الشركة للخطط المستقبلية.</a:t>
            </a: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 التوقعات الاقتصادية بصفة عامة وظروف ومستقبل الشركة محل الدراسة بصفة خاصة.</a:t>
            </a:r>
            <a:endParaRPr lang="en-US" altLang="en-US" dirty="0">
              <a:latin typeface="GE Dinar Two" pitchFamily="18" charset="-78"/>
              <a:cs typeface="AL-Mohanad" pitchFamily="2" charset="-78"/>
            </a:endParaRP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 دراسة الأسواق التي تعمل فيها الشركة، والتعرف على السوق المنافسة في القطاع.</a:t>
            </a:r>
            <a:endParaRPr lang="en-US" altLang="en-US" dirty="0">
              <a:latin typeface="GE Dinar Two" pitchFamily="18" charset="-78"/>
              <a:cs typeface="AL-Mohanad" pitchFamily="2" charset="-78"/>
            </a:endParaRP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طبيعة الأعمال وتاريخ العمليات والخطط المستقبلية.</a:t>
            </a:r>
            <a:endParaRPr lang="en-US" altLang="en-US" dirty="0">
              <a:latin typeface="GE Dinar Two" pitchFamily="18" charset="-78"/>
              <a:cs typeface="AL-Mohanad" pitchFamily="2" charset="-78"/>
            </a:endParaRP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 القدرة الربحية للشركة وقدرة الشركة على دفع الأرباح.</a:t>
            </a:r>
            <a:endParaRPr lang="en-US" altLang="en-US" dirty="0">
              <a:latin typeface="GE Dinar Two" pitchFamily="18" charset="-78"/>
              <a:cs typeface="AL-Mohanad" pitchFamily="2" charset="-78"/>
            </a:endParaRP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متطلبات رأس المال العامل و إنفاق رأس المال.</a:t>
            </a: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 تحليل المخاطر وعوامل القوة والضعف (</a:t>
            </a:r>
            <a:r>
              <a:rPr lang="en-US" altLang="en-US" dirty="0">
                <a:latin typeface="GE Dinar Two" pitchFamily="18" charset="-78"/>
                <a:cs typeface="AL-Mohanad" pitchFamily="2" charset="-78"/>
              </a:rPr>
              <a:t>SWOT Analysis</a:t>
            </a:r>
            <a:r>
              <a:rPr lang="ar-SA" altLang="en-US" dirty="0">
                <a:latin typeface="GE Dinar Two" pitchFamily="18" charset="-78"/>
                <a:cs typeface="AL-Mohanad" pitchFamily="2" charset="-78"/>
              </a:rPr>
              <a:t>).</a:t>
            </a:r>
          </a:p>
          <a:p>
            <a:pPr marL="180975" lvl="1" indent="180975" algn="just">
              <a:lnSpc>
                <a:spcPct val="114000"/>
              </a:lnSpc>
              <a:buFont typeface="Arial" pitchFamily="34" charset="0"/>
              <a:buChar char="•"/>
              <a:defRPr/>
            </a:pPr>
            <a:r>
              <a:rPr lang="ar-SA" altLang="en-US" dirty="0">
                <a:latin typeface="GE Dinar Two" pitchFamily="18" charset="-78"/>
                <a:cs typeface="AL-Mohanad" pitchFamily="2" charset="-78"/>
              </a:rPr>
              <a:t>وفي حال أن الشركة تحت التأسيس يتم إعداد دراسات الجدوى الفنية والمالية، والتحقق من جدوى الاستثمار في هذه الشركة قبل كل شيء. </a:t>
            </a:r>
            <a:endParaRPr lang="en-US" altLang="en-US" dirty="0">
              <a:latin typeface="GE Dinar Two" pitchFamily="18" charset="-78"/>
              <a:cs typeface="AL-Mohanad" pitchFamily="2" charset="-78"/>
            </a:endParaRPr>
          </a:p>
        </p:txBody>
      </p:sp>
      <p:sp>
        <p:nvSpPr>
          <p:cNvPr id="35843" name="Title 8"/>
          <p:cNvSpPr>
            <a:spLocks noGrp="1"/>
          </p:cNvSpPr>
          <p:nvPr>
            <p:ph type="title"/>
          </p:nvPr>
        </p:nvSpPr>
        <p:spPr>
          <a:xfrm>
            <a:off x="381000" y="1447800"/>
            <a:ext cx="8153400" cy="457200"/>
          </a:xfrm>
          <a:solidFill>
            <a:srgbClr val="A40F04"/>
          </a:solidFill>
        </p:spPr>
        <p:txBody>
          <a:bodyPr/>
          <a:lstStyle/>
          <a:p>
            <a:pPr algn="r"/>
            <a:r>
              <a:rPr lang="ar-SA" altLang="en-US" sz="2400" b="1" smtClean="0">
                <a:solidFill>
                  <a:srgbClr val="FFFFFF"/>
                </a:solidFill>
                <a:latin typeface="Arial" charset="0"/>
                <a:cs typeface="AL-Mohanad" pitchFamily="2" charset="-78"/>
              </a:rPr>
              <a:t>تقييم أداء الشركة من خلال القوائم التقديرية (المستقبلية)</a:t>
            </a:r>
            <a:endParaRPr lang="en-US" sz="2400" smtClean="0">
              <a:solidFill>
                <a:srgbClr val="FFFFFF"/>
              </a:solidFill>
              <a:cs typeface="AL-Mohanad" pitchFamily="2" charset="-78"/>
            </a:endParaRPr>
          </a:p>
        </p:txBody>
      </p:sp>
      <p:sp>
        <p:nvSpPr>
          <p:cNvPr id="35844"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التقييم وإيجاد القيمة العادلة للشركة</a:t>
            </a:r>
            <a:endParaRPr lang="en-US" altLang="en-US" sz="3200" b="1">
              <a:solidFill>
                <a:srgbClr val="B31105"/>
              </a:solidFill>
              <a:latin typeface="GE Dinar Two"/>
              <a:cs typeface="AL-Matee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bwMode="auto">
          <a:noFill/>
          <a:ln>
            <a:miter lim="800000"/>
            <a:headEnd/>
            <a:tailEnd/>
          </a:ln>
        </p:spPr>
        <p:txBody>
          <a:bodyPr/>
          <a:lstStyle/>
          <a:p>
            <a:fld id="{16CF5B79-D3BD-4602-A37E-ECE6E7A424B7}" type="slidenum">
              <a:rPr lang="ar-SA" smtClean="0"/>
              <a:pPr/>
              <a:t>16</a:t>
            </a:fld>
            <a:endParaRPr lang="en-US" smtClean="0"/>
          </a:p>
        </p:txBody>
      </p:sp>
      <p:sp>
        <p:nvSpPr>
          <p:cNvPr id="6" name="Rectangle 3"/>
          <p:cNvSpPr>
            <a:spLocks noChangeArrowheads="1"/>
          </p:cNvSpPr>
          <p:nvPr/>
        </p:nvSpPr>
        <p:spPr bwMode="auto">
          <a:xfrm>
            <a:off x="609600" y="2162175"/>
            <a:ext cx="8077200" cy="3786188"/>
          </a:xfrm>
          <a:prstGeom prst="rect">
            <a:avLst/>
          </a:prstGeom>
          <a:noFill/>
          <a:ln w="12699">
            <a:noFill/>
            <a:miter lim="800000"/>
            <a:headEnd/>
            <a:tailEnd/>
          </a:ln>
        </p:spPr>
        <p:txBody>
          <a:bodyPr>
            <a:spAutoFit/>
          </a:bodyPr>
          <a:lstStyle/>
          <a:p>
            <a:pPr algn="just">
              <a:lnSpc>
                <a:spcPct val="150000"/>
              </a:lnSpc>
              <a:defRPr/>
            </a:pPr>
            <a:r>
              <a:rPr lang="ar-SA" altLang="en-US" dirty="0">
                <a:latin typeface="GE Dinar Two" pitchFamily="18" charset="-78"/>
                <a:cs typeface="AL-Mohanad" pitchFamily="2" charset="-78"/>
              </a:rPr>
              <a:t>تتمثل المهمة في هذه المرحلة في تقديم بيان للقيمة الحالية العادلة للشركة بناءً على مخرجات المرحلتين السابقتين.</a:t>
            </a:r>
            <a:endParaRPr lang="en-US" altLang="en-US" dirty="0">
              <a:latin typeface="GE Dinar Two" pitchFamily="18" charset="-78"/>
              <a:cs typeface="AL-Mohanad" pitchFamily="2" charset="-78"/>
            </a:endParaRPr>
          </a:p>
          <a:p>
            <a:pPr algn="just">
              <a:lnSpc>
                <a:spcPct val="150000"/>
              </a:lnSpc>
              <a:buFont typeface="Arial" pitchFamily="34" charset="0"/>
              <a:buChar char="•"/>
              <a:defRPr/>
            </a:pPr>
            <a:r>
              <a:rPr lang="ar-SA" altLang="en-US" dirty="0">
                <a:latin typeface="GE Dinar Two" pitchFamily="18" charset="-78"/>
                <a:cs typeface="AL-Mohanad" pitchFamily="2" charset="-78"/>
              </a:rPr>
              <a:t> وتعرَف </a:t>
            </a:r>
            <a:r>
              <a:rPr lang="ar-SA" altLang="en-US" b="1" u="sng" dirty="0">
                <a:solidFill>
                  <a:schemeClr val="bg1">
                    <a:lumMod val="75000"/>
                  </a:schemeClr>
                </a:solidFill>
                <a:latin typeface="GE Dinar Two" pitchFamily="18" charset="-78"/>
                <a:cs typeface="AL-Mohanad" pitchFamily="2" charset="-78"/>
              </a:rPr>
              <a:t>القيمة السوقية العادلة </a:t>
            </a:r>
            <a:r>
              <a:rPr lang="ar-SA" altLang="en-US" dirty="0">
                <a:latin typeface="GE Dinar Two" pitchFamily="18" charset="-78"/>
                <a:cs typeface="AL-Mohanad" pitchFamily="2" charset="-78"/>
              </a:rPr>
              <a:t>بأنها: </a:t>
            </a:r>
            <a:r>
              <a:rPr lang="ar-SA" altLang="en-US" b="1" dirty="0">
                <a:latin typeface="GE Dinar Two" pitchFamily="18" charset="-78"/>
                <a:cs typeface="AL-Mohanad" pitchFamily="2" charset="-78"/>
              </a:rPr>
              <a:t>"السعر الذي يمكن مقابله تبديل أصلٍ، بين مشترٍ لديه الرغبة في الشراء وبائع لديه الرغبة في البيع، على أن لا يكون أي منهما خاضعاً لأي إجبار على الشراء أو البيع، وأن يكون كل منهما على معرفة بالوقائع والحقائق ذات العلاقة وبحقوق كل منهما".</a:t>
            </a:r>
          </a:p>
          <a:p>
            <a:pPr algn="just">
              <a:lnSpc>
                <a:spcPct val="150000"/>
              </a:lnSpc>
              <a:buFont typeface="Arial" pitchFamily="34" charset="0"/>
              <a:buChar char="•"/>
              <a:defRPr/>
            </a:pPr>
            <a:r>
              <a:rPr lang="ar-SA" altLang="en-US" dirty="0">
                <a:latin typeface="GE Dinar Two" pitchFamily="18" charset="-78"/>
                <a:cs typeface="AL-Mohanad" pitchFamily="2" charset="-78"/>
              </a:rPr>
              <a:t> وتعتمد نتيجة طرق التقييم التي سيتم استخدامها، على تحليل الإدارة وتقييم عوامل مختلفة، منها مرحلة دورة عمر الشركة وربحيتها واستدامة أرباحها وإمكانياتها المستقبلية ومعدلات النمو وعوامل أخرى.</a:t>
            </a:r>
          </a:p>
        </p:txBody>
      </p:sp>
      <p:sp>
        <p:nvSpPr>
          <p:cNvPr id="36867" name="Title 7"/>
          <p:cNvSpPr>
            <a:spLocks noGrp="1"/>
          </p:cNvSpPr>
          <p:nvPr>
            <p:ph type="title"/>
          </p:nvPr>
        </p:nvSpPr>
        <p:spPr>
          <a:xfrm>
            <a:off x="609600" y="1524000"/>
            <a:ext cx="8077200" cy="457200"/>
          </a:xfrm>
          <a:solidFill>
            <a:srgbClr val="A40F04"/>
          </a:solidFill>
        </p:spPr>
        <p:txBody>
          <a:bodyPr/>
          <a:lstStyle/>
          <a:p>
            <a:pPr algn="r"/>
            <a:r>
              <a:rPr lang="ar-SA" altLang="en-US" sz="2400" b="1" smtClean="0">
                <a:solidFill>
                  <a:srgbClr val="FFFFFF"/>
                </a:solidFill>
                <a:latin typeface="Arial" charset="0"/>
                <a:cs typeface="AL-Mohanad" pitchFamily="2" charset="-78"/>
              </a:rPr>
              <a:t>القيمة العادلة للشركة</a:t>
            </a:r>
            <a:endParaRPr lang="en-US" sz="2400" smtClean="0">
              <a:solidFill>
                <a:srgbClr val="FFFFFF"/>
              </a:solidFill>
              <a:cs typeface="AL-Mohanad" pitchFamily="2" charset="-78"/>
            </a:endParaRPr>
          </a:p>
        </p:txBody>
      </p:sp>
      <p:sp>
        <p:nvSpPr>
          <p:cNvPr id="36868"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التقييم وإيجاد القيمة العادلة للشركة: </a:t>
            </a:r>
            <a:endParaRPr lang="en-US" altLang="en-US" sz="3200" b="1">
              <a:solidFill>
                <a:srgbClr val="B31105"/>
              </a:solidFill>
              <a:latin typeface="GE Dinar Two"/>
              <a:cs typeface="AL-Matee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bwMode="auto">
          <a:noFill/>
          <a:ln>
            <a:miter lim="800000"/>
            <a:headEnd/>
            <a:tailEnd/>
          </a:ln>
        </p:spPr>
        <p:txBody>
          <a:bodyPr/>
          <a:lstStyle/>
          <a:p>
            <a:fld id="{A1E62B5E-A105-4890-B83B-660D6803D07F}" type="slidenum">
              <a:rPr lang="ar-SA" smtClean="0"/>
              <a:pPr/>
              <a:t>17</a:t>
            </a:fld>
            <a:endParaRPr lang="en-US" smtClean="0"/>
          </a:p>
        </p:txBody>
      </p:sp>
      <p:sp>
        <p:nvSpPr>
          <p:cNvPr id="6" name="Rectangle 3"/>
          <p:cNvSpPr>
            <a:spLocks noChangeArrowheads="1"/>
          </p:cNvSpPr>
          <p:nvPr/>
        </p:nvSpPr>
        <p:spPr bwMode="auto">
          <a:xfrm>
            <a:off x="152400" y="1539875"/>
            <a:ext cx="8458200" cy="4708525"/>
          </a:xfrm>
          <a:prstGeom prst="rect">
            <a:avLst/>
          </a:prstGeom>
          <a:noFill/>
          <a:ln w="12699">
            <a:noFill/>
            <a:miter lim="800000"/>
            <a:headEnd/>
            <a:tailEnd/>
          </a:ln>
        </p:spPr>
        <p:txBody>
          <a:bodyPr>
            <a:spAutoFit/>
          </a:bodyPr>
          <a:lstStyle/>
          <a:p>
            <a:pPr algn="just">
              <a:lnSpc>
                <a:spcPct val="150000"/>
              </a:lnSpc>
              <a:defRPr/>
            </a:pPr>
            <a:endParaRPr lang="ar-SA" altLang="en-US" dirty="0">
              <a:latin typeface="GE Dinar Two" pitchFamily="18" charset="-78"/>
              <a:cs typeface="AL-Mohanad" pitchFamily="2" charset="-78"/>
            </a:endParaRPr>
          </a:p>
          <a:p>
            <a:pPr algn="just">
              <a:lnSpc>
                <a:spcPct val="150000"/>
              </a:lnSpc>
              <a:buFont typeface="Arial" pitchFamily="34" charset="0"/>
              <a:buChar char="•"/>
              <a:defRPr/>
            </a:pPr>
            <a:r>
              <a:rPr lang="ar-SA" altLang="en-US" dirty="0">
                <a:latin typeface="GE Dinar Two" pitchFamily="18" charset="-78"/>
                <a:cs typeface="AL-Mohanad" pitchFamily="2" charset="-78"/>
              </a:rPr>
              <a:t>يستخدم المقيِّمون عادة طريقة أو أكثر من الطرق المتعارف عليها في تحديد قيمة كيانات الأعمال. وبطبيعة الحال، فإن الهدف من استخدام أكثر من طريقة هو تطوير دلائل داعمة متفق عليها لنتيجة التقييم. وليس من غير المعتاد في الكثير من عمليات التقييم الخلط بين عمليات التقييم في تقييم المعدلات التقديرية ذات العلاقة، على اعتبار أن كل طريقة تعتمد على طبيعة الكيان وعلى معلومات السوق المتاحة.</a:t>
            </a:r>
            <a:endParaRPr lang="en-US" altLang="en-US" dirty="0">
              <a:latin typeface="GE Dinar Two" pitchFamily="18" charset="-78"/>
              <a:cs typeface="AL-Mohanad" pitchFamily="2" charset="-78"/>
            </a:endParaRPr>
          </a:p>
          <a:p>
            <a:pPr algn="just">
              <a:lnSpc>
                <a:spcPct val="150000"/>
              </a:lnSpc>
              <a:buFont typeface="Arial" pitchFamily="34" charset="0"/>
              <a:buChar char="•"/>
              <a:defRPr/>
            </a:pPr>
            <a:r>
              <a:rPr lang="ar-SA" altLang="en-US" dirty="0">
                <a:latin typeface="GE Dinar Two" pitchFamily="18" charset="-78"/>
                <a:cs typeface="AL-Mohanad" pitchFamily="2" charset="-78"/>
              </a:rPr>
              <a:t>وتعتبر الطرق الثلاثة التالية من أشهر الطرق وأكثرها استخداماً في عمليات التقييم، وإن كان الأمر قد يتعدى هذه الطرق في بعض الأحيان، إلا أننا سوف نركز على هذه الطرق وهي:</a:t>
            </a:r>
          </a:p>
          <a:p>
            <a:pPr marL="457200" indent="-9525" algn="just">
              <a:lnSpc>
                <a:spcPct val="150000"/>
              </a:lnSpc>
              <a:buFont typeface="+mj-lt"/>
              <a:buAutoNum type="arabicParenR"/>
              <a:defRPr/>
            </a:pPr>
            <a:r>
              <a:rPr lang="en-US" altLang="en-US" b="1" dirty="0">
                <a:latin typeface="GE Dinar Two" pitchFamily="18" charset="-78"/>
                <a:cs typeface="AL-Mohanad" pitchFamily="2" charset="-78"/>
              </a:rPr>
              <a:t> </a:t>
            </a:r>
            <a:r>
              <a:rPr lang="ar-SA" altLang="en-US" b="1" dirty="0">
                <a:latin typeface="GE Dinar Two" pitchFamily="18" charset="-78"/>
                <a:cs typeface="AL-Mohanad" pitchFamily="2" charset="-78"/>
              </a:rPr>
              <a:t>طريقة القيمة الحالية للتدفقات النقدية (</a:t>
            </a:r>
            <a:r>
              <a:rPr lang="en-US" altLang="en-US" b="1" dirty="0">
                <a:latin typeface="GE Dinar Two" pitchFamily="18" charset="-78"/>
                <a:cs typeface="AL-Mohanad" pitchFamily="2" charset="-78"/>
              </a:rPr>
              <a:t>DCF</a:t>
            </a:r>
            <a:r>
              <a:rPr lang="ar-SA" altLang="en-US" b="1" dirty="0">
                <a:latin typeface="GE Dinar Two" pitchFamily="18" charset="-78"/>
                <a:cs typeface="AL-Mohanad" pitchFamily="2" charset="-78"/>
              </a:rPr>
              <a:t>)</a:t>
            </a:r>
            <a:r>
              <a:rPr lang="en-US" altLang="en-US" b="1" dirty="0">
                <a:latin typeface="GE Dinar Two" pitchFamily="18" charset="-78"/>
                <a:cs typeface="AL-Mohanad" pitchFamily="2" charset="-78"/>
              </a:rPr>
              <a:t>.</a:t>
            </a:r>
            <a:endParaRPr lang="ar-SA" altLang="en-US" b="1" dirty="0">
              <a:latin typeface="GE Dinar Two" pitchFamily="18" charset="-78"/>
              <a:cs typeface="AL-Mohanad" pitchFamily="2" charset="-78"/>
            </a:endParaRPr>
          </a:p>
          <a:p>
            <a:pPr marL="457200" indent="-9525" algn="just">
              <a:lnSpc>
                <a:spcPct val="150000"/>
              </a:lnSpc>
              <a:buFont typeface="+mj-lt"/>
              <a:buAutoNum type="arabicParenR"/>
              <a:defRPr/>
            </a:pPr>
            <a:r>
              <a:rPr lang="en-US" altLang="en-US" b="1" dirty="0">
                <a:latin typeface="GE Dinar Two" pitchFamily="18" charset="-78"/>
                <a:cs typeface="AL-Mohanad" pitchFamily="2" charset="-78"/>
              </a:rPr>
              <a:t> </a:t>
            </a:r>
            <a:r>
              <a:rPr lang="ar-SA" altLang="en-US" b="1" dirty="0">
                <a:latin typeface="GE Dinar Two" pitchFamily="18" charset="-78"/>
                <a:cs typeface="AL-Mohanad" pitchFamily="2" charset="-78"/>
              </a:rPr>
              <a:t>طريقة مكررات الربحية (</a:t>
            </a:r>
            <a:r>
              <a:rPr lang="en-US" altLang="en-US" b="1" dirty="0">
                <a:latin typeface="GE Dinar Two" pitchFamily="18" charset="-78"/>
                <a:cs typeface="AL-Mohanad" pitchFamily="2" charset="-78"/>
              </a:rPr>
              <a:t>PER</a:t>
            </a:r>
            <a:r>
              <a:rPr lang="ar-SA" altLang="en-US" b="1" dirty="0">
                <a:latin typeface="GE Dinar Two" pitchFamily="18" charset="-78"/>
                <a:cs typeface="AL-Mohanad" pitchFamily="2" charset="-78"/>
              </a:rPr>
              <a:t>)</a:t>
            </a:r>
            <a:r>
              <a:rPr lang="en-US" altLang="en-US" b="1" dirty="0">
                <a:latin typeface="GE Dinar Two" pitchFamily="18" charset="-78"/>
                <a:cs typeface="AL-Mohanad" pitchFamily="2" charset="-78"/>
              </a:rPr>
              <a:t>.</a:t>
            </a:r>
            <a:endParaRPr lang="ar-SA" altLang="en-US" b="1" dirty="0">
              <a:latin typeface="GE Dinar Two" pitchFamily="18" charset="-78"/>
              <a:cs typeface="AL-Mohanad" pitchFamily="2" charset="-78"/>
            </a:endParaRPr>
          </a:p>
          <a:p>
            <a:pPr marL="457200" indent="-9525" algn="just">
              <a:lnSpc>
                <a:spcPct val="150000"/>
              </a:lnSpc>
              <a:buFont typeface="+mj-lt"/>
              <a:buAutoNum type="arabicParenR"/>
              <a:defRPr/>
            </a:pPr>
            <a:r>
              <a:rPr lang="en-US" altLang="en-US" b="1" dirty="0">
                <a:latin typeface="GE Dinar Two" pitchFamily="18" charset="-78"/>
                <a:cs typeface="AL-Mohanad" pitchFamily="2" charset="-78"/>
              </a:rPr>
              <a:t> </a:t>
            </a:r>
            <a:r>
              <a:rPr lang="ar-SA" altLang="en-US" b="1" dirty="0">
                <a:latin typeface="GE Dinar Two" pitchFamily="18" charset="-78"/>
                <a:cs typeface="AL-Mohanad" pitchFamily="2" charset="-78"/>
              </a:rPr>
              <a:t>طريقة مكررات القيمة الدفترية (</a:t>
            </a:r>
            <a:r>
              <a:rPr lang="en-US" altLang="en-US" b="1" dirty="0">
                <a:latin typeface="GE Dinar Two" pitchFamily="18" charset="-78"/>
                <a:cs typeface="AL-Mohanad" pitchFamily="2" charset="-78"/>
              </a:rPr>
              <a:t>PBR</a:t>
            </a:r>
            <a:r>
              <a:rPr lang="ar-SA" altLang="en-US" b="1" dirty="0">
                <a:latin typeface="GE Dinar Two" pitchFamily="18" charset="-78"/>
                <a:cs typeface="AL-Mohanad" pitchFamily="2" charset="-78"/>
              </a:rPr>
              <a:t>)</a:t>
            </a:r>
            <a:r>
              <a:rPr lang="en-US" altLang="en-US" b="1" dirty="0">
                <a:latin typeface="GE Dinar Two" pitchFamily="18" charset="-78"/>
                <a:cs typeface="AL-Mohanad" pitchFamily="2" charset="-78"/>
              </a:rPr>
              <a:t>.</a:t>
            </a:r>
            <a:endParaRPr lang="ar-SA" b="1" dirty="0">
              <a:latin typeface="Arial" pitchFamily="34" charset="0"/>
              <a:cs typeface="AL-Mohanad" pitchFamily="2" charset="-78"/>
            </a:endParaRPr>
          </a:p>
        </p:txBody>
      </p:sp>
      <p:sp>
        <p:nvSpPr>
          <p:cNvPr id="37891"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التقييم وإيجاد القيمة العادلة للشركة: </a:t>
            </a:r>
            <a:endParaRPr lang="en-US" altLang="en-US" sz="3200" b="1">
              <a:solidFill>
                <a:srgbClr val="B31105"/>
              </a:solidFill>
              <a:latin typeface="GE Dinar Two"/>
              <a:cs typeface="AL-Mateen" pitchFamily="2" charset="-78"/>
            </a:endParaRPr>
          </a:p>
        </p:txBody>
      </p:sp>
      <p:sp>
        <p:nvSpPr>
          <p:cNvPr id="37892" name="Text Box 6"/>
          <p:cNvSpPr txBox="1">
            <a:spLocks noChangeArrowheads="1"/>
          </p:cNvSpPr>
          <p:nvPr/>
        </p:nvSpPr>
        <p:spPr bwMode="auto">
          <a:xfrm>
            <a:off x="533400" y="14478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8" name="Title 1"/>
          <p:cNvSpPr>
            <a:spLocks noGrp="1"/>
          </p:cNvSpPr>
          <p:nvPr>
            <p:ph type="title"/>
          </p:nvPr>
        </p:nvSpPr>
        <p:spPr>
          <a:xfrm>
            <a:off x="1905000" y="1524000"/>
            <a:ext cx="6553200" cy="381000"/>
          </a:xfrm>
          <a:ln algn="ctr"/>
        </p:spPr>
        <p:txBody>
          <a:bodyPr/>
          <a:lstStyle/>
          <a:p>
            <a:pPr algn="r" rtl="1">
              <a:defRPr/>
            </a:pPr>
            <a:r>
              <a:rPr lang="ar-SA" altLang="en-US" sz="2400" b="1" dirty="0" smtClean="0">
                <a:solidFill>
                  <a:srgbClr val="FFFFFF"/>
                </a:solidFill>
                <a:latin typeface="GE Dinar Two" pitchFamily="18" charset="-78"/>
                <a:ea typeface="+mn-ea"/>
                <a:cs typeface="AL-Mohanad" pitchFamily="2" charset="-78"/>
              </a:rPr>
              <a:t>منهجيات تقييم الشركات</a:t>
            </a:r>
            <a:endParaRPr lang="en-US" altLang="en-US" sz="2400" b="1" dirty="0" smtClean="0">
              <a:solidFill>
                <a:srgbClr val="FFFFFF"/>
              </a:solidFill>
              <a:latin typeface="GE Dinar Two" pitchFamily="18" charset="-78"/>
              <a:ea typeface="+mn-ea"/>
              <a:cs typeface="AL-Mohanad"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077200" cy="2514600"/>
          </a:xfrm>
        </p:spPr>
        <p:txBody>
          <a:bodyPr/>
          <a:lstStyle/>
          <a:p>
            <a:pPr marL="0" indent="0" algn="just" rtl="1">
              <a:buFont typeface="Arial" pitchFamily="34" charset="0"/>
              <a:buNone/>
              <a:defRPr/>
            </a:pPr>
            <a:r>
              <a:rPr lang="ar-SA" altLang="en-US" sz="2000" dirty="0" smtClean="0">
                <a:latin typeface="GE Dinar Two" pitchFamily="18" charset="-78"/>
                <a:cs typeface="AL-Mohanad" pitchFamily="2" charset="-78"/>
              </a:rPr>
              <a:t>إن قدرة أي شركة من الشركات على تحقيق مكاسب مستقبلية تعد بصفة عامة، أهم عامل من عوامل تقييم حصة الملكية. وتمثل القدرة على تحقيق المكاسب "التدفق النقدي الحر" المتاح للتوزيع على الملاك بعد توفير قيمة التدفق النقدي الذي يجب إعادة استثماره في العمل لاستمرار العمليات والنمو. ومن ثم، فإن التدفق النقدي الحر هو المبلغ الذي  يمكن توزيعه على الملاك من دون التأثير على عمليات الشركة أو نموها.</a:t>
            </a:r>
          </a:p>
          <a:p>
            <a:pPr algn="r">
              <a:buFont typeface="Arial" pitchFamily="34" charset="0"/>
              <a:buNone/>
              <a:defRPr/>
            </a:pPr>
            <a:endParaRPr lang="ar-SA" altLang="en-US" sz="1000" dirty="0" smtClean="0">
              <a:latin typeface="GE Dinar Two" pitchFamily="18" charset="-78"/>
              <a:cs typeface="AL-Mohanad" pitchFamily="2" charset="-78"/>
            </a:endParaRPr>
          </a:p>
          <a:p>
            <a:pPr algn="r">
              <a:buFont typeface="Arial" pitchFamily="34" charset="0"/>
              <a:buNone/>
              <a:defRPr/>
            </a:pPr>
            <a:r>
              <a:rPr lang="ar-SA" altLang="en-US" sz="2000" dirty="0" smtClean="0">
                <a:latin typeface="GE Dinar Two" pitchFamily="18" charset="-78"/>
                <a:cs typeface="AL-Mohanad" pitchFamily="2" charset="-78"/>
              </a:rPr>
              <a:t>ولأغراض تحليل التقييم، نختار عادة تدفقاً نقدياً خالياً من الدين، يتم حسابه على أساس اسمي (بما في ذلك التضخم).</a:t>
            </a:r>
            <a:endParaRPr lang="en-US" altLang="en-US" sz="2000" dirty="0" smtClean="0">
              <a:latin typeface="GE Dinar Two" pitchFamily="18" charset="-78"/>
              <a:cs typeface="AL-Mohanad" pitchFamily="2" charset="-78"/>
            </a:endParaRPr>
          </a:p>
          <a:p>
            <a:pPr algn="r">
              <a:buFont typeface="Arial" pitchFamily="34" charset="0"/>
              <a:buNone/>
              <a:defRPr/>
            </a:pPr>
            <a:r>
              <a:rPr lang="ar-SA" altLang="en-US" sz="2000" dirty="0" smtClean="0">
                <a:latin typeface="GE Dinar Two" pitchFamily="18" charset="-78"/>
                <a:cs typeface="AL-Mohanad" pitchFamily="2" charset="-78"/>
              </a:rPr>
              <a:t>وتتطلب هذه الطريقة التنبؤات والتحليلات التالية:</a:t>
            </a:r>
            <a:endParaRPr lang="en-US" altLang="en-US" sz="2000" dirty="0" smtClean="0">
              <a:latin typeface="GE Dinar Two" pitchFamily="18" charset="-78"/>
              <a:cs typeface="AL-Mohanad" pitchFamily="2" charset="-78"/>
            </a:endParaRPr>
          </a:p>
          <a:p>
            <a:pPr algn="r">
              <a:buFont typeface="Arial" pitchFamily="34" charset="0"/>
              <a:buNone/>
              <a:defRPr/>
            </a:pPr>
            <a:r>
              <a:rPr lang="ar-SA" altLang="en-US" sz="2000" dirty="0" smtClean="0">
                <a:latin typeface="GE Dinar Two" pitchFamily="18" charset="-78"/>
                <a:cs typeface="AL-Mohanad" pitchFamily="2" charset="-78"/>
              </a:rPr>
              <a:t>         - تحليل الإيرادات والعرض والطلب                                 - تحليل المصروفات</a:t>
            </a:r>
            <a:endParaRPr lang="en-US" altLang="en-US" sz="2000" dirty="0" smtClean="0">
              <a:latin typeface="GE Dinar Two" pitchFamily="18" charset="-78"/>
              <a:cs typeface="AL-Mohanad" pitchFamily="2" charset="-78"/>
            </a:endParaRPr>
          </a:p>
          <a:p>
            <a:pPr algn="r">
              <a:buFont typeface="Arial" pitchFamily="34" charset="0"/>
              <a:buNone/>
              <a:defRPr/>
            </a:pPr>
            <a:r>
              <a:rPr lang="ar-SA" altLang="en-US" sz="2000" dirty="0" smtClean="0">
                <a:latin typeface="GE Dinar Two" pitchFamily="18" charset="-78"/>
                <a:cs typeface="AL-Mohanad" pitchFamily="2" charset="-78"/>
              </a:rPr>
              <a:t>                  - تحليل رأس المال العامل        			         - تحليل الاستثمار              - تحليل هيكل رأس المال                                             - تحليل القيمة المتبقية</a:t>
            </a:r>
            <a:endParaRPr lang="en-US" altLang="en-US" sz="2000" dirty="0" smtClean="0">
              <a:latin typeface="GE Dinar Two" pitchFamily="18" charset="-78"/>
              <a:cs typeface="AL-Mohanad" pitchFamily="2" charset="-78"/>
            </a:endParaRPr>
          </a:p>
          <a:p>
            <a:pPr algn="r">
              <a:buFont typeface="Arial" pitchFamily="34" charset="0"/>
              <a:buNone/>
              <a:defRPr/>
            </a:pPr>
            <a:r>
              <a:rPr lang="ar-SA" altLang="en-US" sz="2000" dirty="0" smtClean="0">
                <a:latin typeface="GE Dinar Two" pitchFamily="18" charset="-78"/>
                <a:cs typeface="AL-Mohanad" pitchFamily="2" charset="-78"/>
              </a:rPr>
              <a:t>         - تحليل المخاطر وتحديد معدل الخصم أو الرسملة.</a:t>
            </a:r>
          </a:p>
          <a:p>
            <a:pPr algn="r" rtl="1">
              <a:buFont typeface="Arial" pitchFamily="34" charset="0"/>
              <a:buChar char="•"/>
              <a:defRPr/>
            </a:pPr>
            <a:endParaRPr lang="en-US" altLang="en-US" sz="2000" dirty="0" smtClean="0">
              <a:latin typeface="GE Dinar Two" pitchFamily="18" charset="-78"/>
              <a:cs typeface="AL-Mohanad" pitchFamily="2" charset="-78"/>
            </a:endParaRPr>
          </a:p>
          <a:p>
            <a:pPr algn="just" rtl="1">
              <a:buFont typeface="Arial" pitchFamily="34" charset="0"/>
              <a:buChar char="•"/>
              <a:defRPr/>
            </a:pPr>
            <a:endParaRPr lang="en-US" altLang="en-US" sz="2000" dirty="0" smtClean="0">
              <a:latin typeface="GE Dinar Two" pitchFamily="18" charset="-78"/>
              <a:cs typeface="AL-Mohanad" pitchFamily="2" charset="-78"/>
            </a:endParaRPr>
          </a:p>
        </p:txBody>
      </p:sp>
      <p:sp>
        <p:nvSpPr>
          <p:cNvPr id="38914" name="Slide Number Placeholder 3"/>
          <p:cNvSpPr>
            <a:spLocks noGrp="1"/>
          </p:cNvSpPr>
          <p:nvPr>
            <p:ph type="sldNum" sz="quarter" idx="12"/>
          </p:nvPr>
        </p:nvSpPr>
        <p:spPr bwMode="auto">
          <a:noFill/>
          <a:ln>
            <a:miter lim="800000"/>
            <a:headEnd/>
            <a:tailEnd/>
          </a:ln>
        </p:spPr>
        <p:txBody>
          <a:bodyPr/>
          <a:lstStyle/>
          <a:p>
            <a:fld id="{8EA9CCB3-35C4-46DF-8E6A-5F1BEFE202BF}" type="slidenum">
              <a:rPr lang="ar-SA" smtClean="0"/>
              <a:pPr/>
              <a:t>18</a:t>
            </a:fld>
            <a:endParaRPr lang="en-US" smtClean="0"/>
          </a:p>
        </p:txBody>
      </p:sp>
      <p:sp>
        <p:nvSpPr>
          <p:cNvPr id="38915" name="Text Box 6"/>
          <p:cNvSpPr txBox="1">
            <a:spLocks noChangeArrowheads="1"/>
          </p:cNvSpPr>
          <p:nvPr/>
        </p:nvSpPr>
        <p:spPr bwMode="auto">
          <a:xfrm>
            <a:off x="533400" y="14478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2" name="Title 1"/>
          <p:cNvSpPr>
            <a:spLocks noGrp="1"/>
          </p:cNvSpPr>
          <p:nvPr>
            <p:ph type="title"/>
          </p:nvPr>
        </p:nvSpPr>
        <p:spPr>
          <a:xfrm>
            <a:off x="1905000" y="1524000"/>
            <a:ext cx="6553200" cy="381000"/>
          </a:xfrm>
          <a:ln algn="ctr"/>
        </p:spPr>
        <p:txBody>
          <a:bodyPr/>
          <a:lstStyle/>
          <a:p>
            <a:pPr algn="r" rtl="1">
              <a:defRPr/>
            </a:pPr>
            <a:r>
              <a:rPr lang="ar-SA" altLang="en-US" sz="2400" b="1" dirty="0" smtClean="0">
                <a:solidFill>
                  <a:srgbClr val="FFFFFF"/>
                </a:solidFill>
                <a:latin typeface="GE Dinar Two" pitchFamily="18" charset="-78"/>
                <a:ea typeface="+mn-ea"/>
                <a:cs typeface="AL-Mohanad" pitchFamily="2" charset="-78"/>
              </a:rPr>
              <a:t>1. طريقة القيمة الحالية للتدفق النقدي (</a:t>
            </a:r>
            <a:r>
              <a:rPr lang="en-US" altLang="en-US" sz="2000" b="1" dirty="0" smtClean="0">
                <a:solidFill>
                  <a:srgbClr val="FFFFFF"/>
                </a:solidFill>
                <a:latin typeface="GE Dinar Two" pitchFamily="18" charset="-78"/>
                <a:ea typeface="+mn-ea"/>
                <a:cs typeface="AL-Mohanad" pitchFamily="2" charset="-78"/>
              </a:rPr>
              <a:t>DCF</a:t>
            </a:r>
            <a:r>
              <a:rPr lang="ar-SA" altLang="en-US" sz="2400" b="1" dirty="0" smtClean="0">
                <a:solidFill>
                  <a:srgbClr val="FFFFFF"/>
                </a:solidFill>
                <a:latin typeface="GE Dinar Two" pitchFamily="18" charset="-78"/>
                <a:ea typeface="+mn-ea"/>
                <a:cs typeface="AL-Mohanad" pitchFamily="2" charset="-78"/>
              </a:rPr>
              <a:t>) (الأكثر استخداماً)</a:t>
            </a:r>
            <a:endParaRPr lang="en-US" altLang="en-US" sz="2400" b="1" dirty="0" smtClean="0">
              <a:solidFill>
                <a:srgbClr val="FFFFFF"/>
              </a:solidFill>
              <a:latin typeface="GE Dinar Two" pitchFamily="18" charset="-78"/>
              <a:ea typeface="+mn-ea"/>
              <a:cs typeface="AL-Mohanad" pitchFamily="2" charset="-78"/>
            </a:endParaRPr>
          </a:p>
        </p:txBody>
      </p:sp>
      <p:sp>
        <p:nvSpPr>
          <p:cNvPr id="38917"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التقييم وإيجاد القيمة العادلة للشركة: </a:t>
            </a:r>
            <a:endParaRPr lang="en-US" altLang="en-US" sz="3200" b="1">
              <a:solidFill>
                <a:srgbClr val="B31105"/>
              </a:solidFill>
              <a:latin typeface="GE Dinar Two"/>
              <a:cs typeface="AL-Matee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a:spLocks noGrp="1"/>
          </p:cNvSpPr>
          <p:nvPr>
            <p:ph type="sldNum" sz="quarter" idx="12"/>
          </p:nvPr>
        </p:nvSpPr>
        <p:spPr bwMode="auto">
          <a:noFill/>
          <a:ln>
            <a:miter lim="800000"/>
            <a:headEnd/>
            <a:tailEnd/>
          </a:ln>
        </p:spPr>
        <p:txBody>
          <a:bodyPr/>
          <a:lstStyle/>
          <a:p>
            <a:fld id="{D9C3F46B-9B12-4E88-AFDA-284FE7C23564}" type="slidenum">
              <a:rPr lang="ar-SA" smtClean="0"/>
              <a:pPr/>
              <a:t>19</a:t>
            </a:fld>
            <a:endParaRPr lang="en-US" smtClean="0"/>
          </a:p>
        </p:txBody>
      </p:sp>
      <p:sp>
        <p:nvSpPr>
          <p:cNvPr id="39938" name="Rectangle 3"/>
          <p:cNvSpPr>
            <a:spLocks noChangeArrowheads="1"/>
          </p:cNvSpPr>
          <p:nvPr/>
        </p:nvSpPr>
        <p:spPr bwMode="auto">
          <a:xfrm>
            <a:off x="381000" y="2209800"/>
            <a:ext cx="8153400" cy="2400300"/>
          </a:xfrm>
          <a:prstGeom prst="rect">
            <a:avLst/>
          </a:prstGeom>
          <a:noFill/>
          <a:ln w="12699">
            <a:noFill/>
            <a:miter lim="800000"/>
            <a:headEnd/>
            <a:tailEnd/>
          </a:ln>
        </p:spPr>
        <p:txBody>
          <a:bodyPr>
            <a:spAutoFit/>
          </a:bodyPr>
          <a:lstStyle/>
          <a:p>
            <a:pPr algn="just">
              <a:lnSpc>
                <a:spcPct val="150000"/>
              </a:lnSpc>
              <a:buFont typeface="Arial" charset="0"/>
              <a:buChar char="•"/>
            </a:pPr>
            <a:endParaRPr lang="en-US" i="1" u="sng">
              <a:cs typeface="AL-Mohanad" pitchFamily="2" charset="-78"/>
            </a:endParaRPr>
          </a:p>
          <a:p>
            <a:pPr algn="just">
              <a:lnSpc>
                <a:spcPct val="150000"/>
              </a:lnSpc>
              <a:buFont typeface="Arial" charset="0"/>
              <a:buChar char="•"/>
            </a:pPr>
            <a:r>
              <a:rPr lang="ar-SA" altLang="en-US">
                <a:latin typeface="GE Dinar Two"/>
                <a:cs typeface="AL-Mohanad" pitchFamily="2" charset="-78"/>
              </a:rPr>
              <a:t> وهي من الطرق التي تعتمد منهج المقارنة،</a:t>
            </a:r>
            <a:r>
              <a:rPr lang="en-US" altLang="en-US">
                <a:latin typeface="GE Dinar Two"/>
                <a:cs typeface="AL-Mohanad" pitchFamily="2" charset="-78"/>
              </a:rPr>
              <a:t> </a:t>
            </a:r>
            <a:r>
              <a:rPr lang="ar-SA" altLang="en-US">
                <a:latin typeface="GE Dinar Two"/>
                <a:cs typeface="AL-Mohanad" pitchFamily="2" charset="-78"/>
              </a:rPr>
              <a:t>حيث تتم مقارنة مكررات ربحية الشركة مع مكررات ربحية الشركات المماثلة.</a:t>
            </a:r>
          </a:p>
          <a:p>
            <a:pPr algn="just">
              <a:lnSpc>
                <a:spcPct val="150000"/>
              </a:lnSpc>
              <a:buFont typeface="Arial" charset="0"/>
              <a:buChar char="•"/>
            </a:pPr>
            <a:endParaRPr lang="en-US" i="1">
              <a:cs typeface="AL-Mohanad" pitchFamily="2" charset="-78"/>
            </a:endParaRPr>
          </a:p>
          <a:p>
            <a:pPr algn="just">
              <a:lnSpc>
                <a:spcPct val="150000"/>
              </a:lnSpc>
              <a:buFont typeface="Arial" charset="0"/>
              <a:buChar char="•"/>
            </a:pPr>
            <a:endParaRPr lang="ar-SA">
              <a:cs typeface="AL-Mohanad" pitchFamily="2" charset="-78"/>
            </a:endParaRPr>
          </a:p>
        </p:txBody>
      </p:sp>
      <p:sp>
        <p:nvSpPr>
          <p:cNvPr id="39939" name="Text Box 6"/>
          <p:cNvSpPr txBox="1">
            <a:spLocks noChangeArrowheads="1"/>
          </p:cNvSpPr>
          <p:nvPr/>
        </p:nvSpPr>
        <p:spPr bwMode="auto">
          <a:xfrm>
            <a:off x="533400" y="14478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39940"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التقييم وإيجاد القيمة العادلة للشركة: </a:t>
            </a:r>
            <a:endParaRPr lang="en-US" altLang="en-US" sz="3200" b="1">
              <a:solidFill>
                <a:srgbClr val="B31105"/>
              </a:solidFill>
              <a:latin typeface="GE Dinar Two"/>
              <a:cs typeface="AL-Mateen" pitchFamily="2" charset="-78"/>
            </a:endParaRPr>
          </a:p>
        </p:txBody>
      </p:sp>
      <p:sp>
        <p:nvSpPr>
          <p:cNvPr id="39941" name="Rectangle 2"/>
          <p:cNvSpPr>
            <a:spLocks noGrp="1"/>
          </p:cNvSpPr>
          <p:nvPr>
            <p:ph type="title"/>
          </p:nvPr>
        </p:nvSpPr>
        <p:spPr>
          <a:xfrm>
            <a:off x="1676400" y="1400175"/>
            <a:ext cx="6705600" cy="534988"/>
          </a:xfrm>
        </p:spPr>
        <p:txBody>
          <a:bodyPr/>
          <a:lstStyle/>
          <a:p>
            <a:pPr algn="r" rtl="1">
              <a:lnSpc>
                <a:spcPct val="114000"/>
              </a:lnSpc>
            </a:pPr>
            <a:r>
              <a:rPr lang="ar-SA" altLang="en-US" sz="2400" b="1" smtClean="0">
                <a:solidFill>
                  <a:srgbClr val="FFFFFF"/>
                </a:solidFill>
                <a:latin typeface="GE Dinar Two"/>
                <a:cs typeface="AL-Mohanad" pitchFamily="2" charset="-78"/>
              </a:rPr>
              <a:t>2. طريقة مكررات الربحية </a:t>
            </a:r>
            <a:r>
              <a:rPr lang="en-US" altLang="en-US" sz="1800" b="1" smtClean="0">
                <a:solidFill>
                  <a:srgbClr val="FFFFFF"/>
                </a:solidFill>
                <a:latin typeface="GE Dinar Two"/>
                <a:cs typeface="AL-Mohanad" pitchFamily="2" charset="-78"/>
              </a:rPr>
              <a:t>(PER)</a:t>
            </a:r>
            <a:endParaRPr lang="en-US" altLang="en-US" sz="2000" b="1" smtClean="0">
              <a:solidFill>
                <a:srgbClr val="FFFFFF"/>
              </a:solidFill>
              <a:latin typeface="GE Dinar Two"/>
              <a:cs typeface="AL-Mohanad"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subTitle" idx="1"/>
          </p:nvPr>
        </p:nvSpPr>
        <p:spPr>
          <a:xfrm>
            <a:off x="609600" y="3124200"/>
            <a:ext cx="7772400" cy="2209800"/>
          </a:xfrm>
        </p:spPr>
        <p:txBody>
          <a:bodyPr wrap="none" anchor="ctr"/>
          <a:lstStyle/>
          <a:p>
            <a:pPr rtl="1">
              <a:lnSpc>
                <a:spcPct val="95000"/>
              </a:lnSpc>
              <a:buFontTx/>
              <a:buNone/>
            </a:pPr>
            <a:endParaRPr lang="ar-SA" altLang="en-US" sz="3600" smtClean="0">
              <a:solidFill>
                <a:schemeClr val="hlink"/>
              </a:solidFill>
              <a:latin typeface="Times New Roman" pitchFamily="18" charset="0"/>
              <a:ea typeface="AdvertisingMedium"/>
              <a:cs typeface="AdvertisingMedium"/>
            </a:endParaRPr>
          </a:p>
          <a:p>
            <a:pPr rtl="1">
              <a:lnSpc>
                <a:spcPct val="95000"/>
              </a:lnSpc>
              <a:buFontTx/>
              <a:buNone/>
            </a:pPr>
            <a:endParaRPr lang="ar-SA" altLang="en-US" sz="2800" smtClean="0">
              <a:solidFill>
                <a:schemeClr val="tx1"/>
              </a:solidFill>
              <a:latin typeface="Times New Roman" pitchFamily="18" charset="0"/>
              <a:ea typeface="AdvertisingMedium"/>
              <a:cs typeface="AdvertisingMedium"/>
            </a:endParaRPr>
          </a:p>
          <a:p>
            <a:pPr rtl="1">
              <a:lnSpc>
                <a:spcPct val="95000"/>
              </a:lnSpc>
              <a:buFontTx/>
              <a:buNone/>
            </a:pPr>
            <a:endParaRPr lang="ar-SA" altLang="en-US" sz="2800" smtClean="0">
              <a:solidFill>
                <a:schemeClr val="tx1"/>
              </a:solidFill>
              <a:latin typeface="Times New Roman" pitchFamily="18" charset="0"/>
              <a:ea typeface="AdvertisingMedium"/>
              <a:cs typeface="AdvertisingMedium"/>
            </a:endParaRPr>
          </a:p>
          <a:p>
            <a:pPr rtl="1">
              <a:lnSpc>
                <a:spcPct val="95000"/>
              </a:lnSpc>
              <a:buFontTx/>
              <a:buNone/>
            </a:pPr>
            <a:endParaRPr lang="ar-SA" altLang="en-US" sz="2800" smtClean="0">
              <a:solidFill>
                <a:schemeClr val="tx1"/>
              </a:solidFill>
              <a:latin typeface="Times New Roman" pitchFamily="18" charset="0"/>
              <a:ea typeface="AdvertisingMedium"/>
              <a:cs typeface="AdvertisingMedium"/>
            </a:endParaRPr>
          </a:p>
          <a:p>
            <a:pPr rtl="1">
              <a:lnSpc>
                <a:spcPct val="95000"/>
              </a:lnSpc>
              <a:buFontTx/>
              <a:buNone/>
            </a:pPr>
            <a:r>
              <a:rPr lang="ar-SA" altLang="en-US" sz="2800" b="1" smtClean="0">
                <a:solidFill>
                  <a:srgbClr val="B31105"/>
                </a:solidFill>
                <a:latin typeface="GE Dinar Two"/>
                <a:ea typeface="GE Dinar Two"/>
                <a:cs typeface="GE Dinar Two"/>
              </a:rPr>
              <a:t>نوفمبر 2008م</a:t>
            </a:r>
            <a:endParaRPr lang="en-US" altLang="en-US" sz="2800" b="1" smtClean="0">
              <a:solidFill>
                <a:srgbClr val="B31105"/>
              </a:solidFill>
              <a:latin typeface="GE Dinar Two"/>
              <a:ea typeface="GE Dinar Two"/>
              <a:cs typeface="GE Dinar Two"/>
            </a:endParaRPr>
          </a:p>
        </p:txBody>
      </p:sp>
      <p:sp>
        <p:nvSpPr>
          <p:cNvPr id="19458" name="Rectangle 3"/>
          <p:cNvSpPr>
            <a:spLocks noChangeArrowheads="1"/>
          </p:cNvSpPr>
          <p:nvPr/>
        </p:nvSpPr>
        <p:spPr bwMode="auto">
          <a:xfrm>
            <a:off x="3367088" y="2217738"/>
            <a:ext cx="0" cy="0"/>
          </a:xfrm>
          <a:prstGeom prst="rect">
            <a:avLst/>
          </a:prstGeom>
          <a:noFill/>
          <a:ln w="12699">
            <a:noFill/>
            <a:miter lim="800000"/>
            <a:headEnd/>
            <a:tailEnd/>
          </a:ln>
        </p:spPr>
        <p:txBody>
          <a:bodyPr>
            <a:spAutoFit/>
          </a:bodyPr>
          <a:lstStyle/>
          <a:p>
            <a:pPr algn="l" rtl="0"/>
            <a:endParaRPr lang="en-US"/>
          </a:p>
        </p:txBody>
      </p:sp>
      <p:sp>
        <p:nvSpPr>
          <p:cNvPr id="19459" name="Text Box 4"/>
          <p:cNvSpPr txBox="1">
            <a:spLocks noChangeArrowheads="1"/>
          </p:cNvSpPr>
          <p:nvPr/>
        </p:nvSpPr>
        <p:spPr bwMode="auto">
          <a:xfrm>
            <a:off x="377825" y="450850"/>
            <a:ext cx="1698625" cy="336550"/>
          </a:xfrm>
          <a:prstGeom prst="rect">
            <a:avLst/>
          </a:prstGeom>
          <a:noFill/>
          <a:ln w="12699">
            <a:noFill/>
            <a:miter lim="800000"/>
            <a:headEnd/>
            <a:tailEnd/>
          </a:ln>
        </p:spPr>
        <p:txBody>
          <a:bodyPr>
            <a:spAutoFit/>
          </a:bodyPr>
          <a:lstStyle/>
          <a:p>
            <a:pPr eaLnBrk="0" hangingPunct="0">
              <a:spcBef>
                <a:spcPct val="50000"/>
              </a:spcBef>
            </a:pPr>
            <a:endParaRPr lang="en-US" sz="1600">
              <a:solidFill>
                <a:srgbClr val="D02800"/>
              </a:solidFill>
              <a:cs typeface="Traditional Arabic" pitchFamily="2" charset="-78"/>
            </a:endParaRPr>
          </a:p>
        </p:txBody>
      </p:sp>
      <p:sp>
        <p:nvSpPr>
          <p:cNvPr id="19460" name="Text Box 5"/>
          <p:cNvSpPr txBox="1">
            <a:spLocks noChangeArrowheads="1"/>
          </p:cNvSpPr>
          <p:nvPr/>
        </p:nvSpPr>
        <p:spPr bwMode="auto">
          <a:xfrm>
            <a:off x="690563" y="1600200"/>
            <a:ext cx="7148512" cy="519113"/>
          </a:xfrm>
          <a:prstGeom prst="rect">
            <a:avLst/>
          </a:prstGeom>
          <a:noFill/>
          <a:ln w="9525" algn="ctr">
            <a:noFill/>
            <a:miter lim="800000"/>
            <a:headEnd/>
            <a:tailEnd/>
          </a:ln>
        </p:spPr>
        <p:txBody>
          <a:bodyPr anchor="ctr"/>
          <a:lstStyle/>
          <a:p>
            <a:pPr algn="ctr" eaLnBrk="0" hangingPunct="0"/>
            <a:endParaRPr lang="en-US" altLang="en-US" sz="2800" b="1">
              <a:solidFill>
                <a:srgbClr val="B31105"/>
              </a:solidFill>
              <a:latin typeface="GE Dinar Two"/>
              <a:ea typeface="GE Dinar Two"/>
              <a:cs typeface="GE Dinar Two"/>
            </a:endParaRPr>
          </a:p>
        </p:txBody>
      </p:sp>
      <p:sp>
        <p:nvSpPr>
          <p:cNvPr id="12" name="Rounded Rectangle 11"/>
          <p:cNvSpPr/>
          <p:nvPr/>
        </p:nvSpPr>
        <p:spPr>
          <a:xfrm>
            <a:off x="1600200" y="2590800"/>
            <a:ext cx="5562600" cy="1828800"/>
          </a:xfrm>
          <a:prstGeom prst="roundRect">
            <a:avLst/>
          </a:prstGeom>
          <a:noFill/>
          <a:ln>
            <a:solidFill>
              <a:schemeClr val="bg1">
                <a:lumMod val="75000"/>
                <a:alpha val="71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prstTxWarp prst="textArchUpPour">
              <a:avLst/>
            </a:prstTxWarp>
          </a:bodyPr>
          <a:lstStyle/>
          <a:p>
            <a:pPr algn="ctr">
              <a:defRPr/>
            </a:pP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464" name="Text Box 5"/>
          <p:cNvSpPr txBox="1">
            <a:spLocks noChangeArrowheads="1"/>
          </p:cNvSpPr>
          <p:nvPr/>
        </p:nvSpPr>
        <p:spPr bwMode="auto">
          <a:xfrm>
            <a:off x="1676400" y="2667000"/>
            <a:ext cx="5410200" cy="1738313"/>
          </a:xfrm>
          <a:prstGeom prst="rect">
            <a:avLst/>
          </a:prstGeom>
          <a:noFill/>
          <a:ln w="9525" algn="ctr">
            <a:noFill/>
            <a:miter lim="800000"/>
            <a:headEnd/>
            <a:tailEnd/>
          </a:ln>
        </p:spPr>
        <p:txBody>
          <a:bodyPr anchor="ctr"/>
          <a:lstStyle/>
          <a:p>
            <a:pPr algn="ctr" eaLnBrk="0" hangingPunct="0">
              <a:lnSpc>
                <a:spcPct val="150000"/>
              </a:lnSpc>
            </a:pPr>
            <a:r>
              <a:rPr lang="ar-SA" altLang="en-US" sz="2600" b="1">
                <a:solidFill>
                  <a:srgbClr val="B31105"/>
                </a:solidFill>
                <a:latin typeface="GE Dinar Two"/>
                <a:cs typeface="Al-Mothnna" pitchFamily="2" charset="-78"/>
              </a:rPr>
              <a:t>دور شركات الاستثمار والوساطة المالية في تطوير السوق المالية </a:t>
            </a:r>
            <a:endParaRPr lang="en-US" altLang="en-US" sz="2600" b="1">
              <a:solidFill>
                <a:srgbClr val="B31105"/>
              </a:solidFill>
              <a:latin typeface="GE Dinar Two"/>
              <a:cs typeface="Al-Mothnna" pitchFamily="2" charset="-78"/>
            </a:endParaRPr>
          </a:p>
        </p:txBody>
      </p:sp>
      <p:sp>
        <p:nvSpPr>
          <p:cNvPr id="19465" name="Text Box 6"/>
          <p:cNvSpPr txBox="1">
            <a:spLocks noChangeArrowheads="1"/>
          </p:cNvSpPr>
          <p:nvPr/>
        </p:nvSpPr>
        <p:spPr bwMode="auto">
          <a:xfrm>
            <a:off x="319088" y="457200"/>
            <a:ext cx="7986712"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1938338"/>
          </a:xfrm>
          <a:ln w="12699"/>
        </p:spPr>
        <p:txBody>
          <a:bodyPr>
            <a:spAutoFit/>
          </a:bodyPr>
          <a:lstStyle/>
          <a:p>
            <a:pPr algn="just" rtl="1">
              <a:lnSpc>
                <a:spcPct val="150000"/>
              </a:lnSpc>
              <a:spcBef>
                <a:spcPct val="0"/>
              </a:spcBef>
              <a:buFont typeface="Arial" pitchFamily="34" charset="0"/>
              <a:buChar char="•"/>
              <a:defRPr/>
            </a:pPr>
            <a:endParaRPr lang="en-US" sz="2000" i="1" u="sng" dirty="0" smtClean="0">
              <a:latin typeface="Arial" pitchFamily="34" charset="0"/>
              <a:cs typeface="AL-Mohanad" pitchFamily="2" charset="-78"/>
            </a:endParaRPr>
          </a:p>
          <a:p>
            <a:pPr indent="-161925" algn="just" rtl="1">
              <a:lnSpc>
                <a:spcPct val="150000"/>
              </a:lnSpc>
              <a:spcBef>
                <a:spcPct val="0"/>
              </a:spcBef>
              <a:buFont typeface="Arial" pitchFamily="34" charset="0"/>
              <a:buChar char="•"/>
              <a:defRPr/>
            </a:pPr>
            <a:r>
              <a:rPr lang="ar-SA" altLang="en-US" sz="2000" dirty="0" smtClean="0">
                <a:latin typeface="GE Dinar Two" pitchFamily="18" charset="-78"/>
                <a:cs typeface="AL-Mohanad" pitchFamily="2" charset="-78"/>
              </a:rPr>
              <a:t>وهي من الطرق التي تعتمد منهج المقارنة، حيث تتم مقارنة مكررات القيمة الدفترية للشركة مع مكررات القيمة الدفترية للشركات المماثلة</a:t>
            </a:r>
            <a:r>
              <a:rPr lang="en-US" altLang="en-US" sz="2000" i="1" dirty="0" smtClean="0">
                <a:latin typeface="Arial" pitchFamily="34" charset="0"/>
                <a:cs typeface="AL-Mohanad" pitchFamily="2" charset="-78"/>
              </a:rPr>
              <a:t>.</a:t>
            </a:r>
            <a:endParaRPr lang="en-US" sz="2000" i="1" dirty="0" smtClean="0">
              <a:latin typeface="Arial" pitchFamily="34" charset="0"/>
              <a:cs typeface="AL-Mohanad" pitchFamily="2" charset="-78"/>
            </a:endParaRPr>
          </a:p>
          <a:p>
            <a:pPr algn="just" rtl="1">
              <a:lnSpc>
                <a:spcPct val="150000"/>
              </a:lnSpc>
              <a:spcBef>
                <a:spcPct val="0"/>
              </a:spcBef>
              <a:buFont typeface="Arial" pitchFamily="34" charset="0"/>
              <a:buChar char="•"/>
              <a:defRPr/>
            </a:pPr>
            <a:endParaRPr lang="en-US" sz="2000" i="1" u="sng" dirty="0">
              <a:latin typeface="Arial" pitchFamily="34" charset="0"/>
              <a:cs typeface="AL-Mohanad" pitchFamily="2" charset="-78"/>
            </a:endParaRPr>
          </a:p>
        </p:txBody>
      </p:sp>
      <p:sp>
        <p:nvSpPr>
          <p:cNvPr id="40962" name="Slide Number Placeholder 3"/>
          <p:cNvSpPr>
            <a:spLocks noGrp="1"/>
          </p:cNvSpPr>
          <p:nvPr>
            <p:ph type="sldNum" sz="quarter" idx="12"/>
          </p:nvPr>
        </p:nvSpPr>
        <p:spPr bwMode="auto">
          <a:noFill/>
          <a:ln>
            <a:miter lim="800000"/>
            <a:headEnd/>
            <a:tailEnd/>
          </a:ln>
        </p:spPr>
        <p:txBody>
          <a:bodyPr/>
          <a:lstStyle/>
          <a:p>
            <a:fld id="{3E729AF0-67F6-4B11-8DAB-B165F804FAF4}" type="slidenum">
              <a:rPr lang="ar-SA" smtClean="0"/>
              <a:pPr/>
              <a:t>20</a:t>
            </a:fld>
            <a:endParaRPr lang="en-US" smtClean="0"/>
          </a:p>
        </p:txBody>
      </p:sp>
      <p:sp>
        <p:nvSpPr>
          <p:cNvPr id="40963" name="Text Box 6"/>
          <p:cNvSpPr txBox="1">
            <a:spLocks noChangeArrowheads="1"/>
          </p:cNvSpPr>
          <p:nvPr/>
        </p:nvSpPr>
        <p:spPr bwMode="auto">
          <a:xfrm>
            <a:off x="533400" y="14478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40964"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التقييم وإيجاد القيمة العادلة للشركة: </a:t>
            </a:r>
            <a:endParaRPr lang="en-US" altLang="en-US" sz="3200" b="1">
              <a:solidFill>
                <a:srgbClr val="B31105"/>
              </a:solidFill>
              <a:latin typeface="GE Dinar Two"/>
              <a:cs typeface="AL-Mateen" pitchFamily="2" charset="-78"/>
            </a:endParaRPr>
          </a:p>
        </p:txBody>
      </p:sp>
      <p:sp>
        <p:nvSpPr>
          <p:cNvPr id="40965" name="Title 1"/>
          <p:cNvSpPr>
            <a:spLocks noGrp="1"/>
          </p:cNvSpPr>
          <p:nvPr>
            <p:ph type="title"/>
          </p:nvPr>
        </p:nvSpPr>
        <p:spPr>
          <a:xfrm>
            <a:off x="304800" y="1447800"/>
            <a:ext cx="8229600" cy="457200"/>
          </a:xfrm>
        </p:spPr>
        <p:txBody>
          <a:bodyPr/>
          <a:lstStyle/>
          <a:p>
            <a:pPr algn="r" rtl="1">
              <a:lnSpc>
                <a:spcPct val="114000"/>
              </a:lnSpc>
            </a:pPr>
            <a:r>
              <a:rPr lang="ar-SA" altLang="en-US" sz="2400" b="1" smtClean="0">
                <a:solidFill>
                  <a:srgbClr val="FFFFFF"/>
                </a:solidFill>
                <a:latin typeface="GE Dinar Two"/>
                <a:cs typeface="AL-Mohanad" pitchFamily="2" charset="-78"/>
              </a:rPr>
              <a:t>3. طريقة مكررات القيمة الدفترية </a:t>
            </a:r>
            <a:r>
              <a:rPr lang="en-GB" altLang="en-US" sz="2000" b="1" smtClean="0">
                <a:solidFill>
                  <a:srgbClr val="FFFFFF"/>
                </a:solidFill>
                <a:latin typeface="GE Dinar Two"/>
                <a:cs typeface="AL-Mohanad" pitchFamily="2" charset="-78"/>
              </a:rPr>
              <a:t>(</a:t>
            </a:r>
            <a:r>
              <a:rPr lang="en-GB" altLang="en-US" sz="1800" b="1" smtClean="0">
                <a:solidFill>
                  <a:srgbClr val="FFFFFF"/>
                </a:solidFill>
                <a:latin typeface="GE Dinar Two"/>
                <a:cs typeface="AL-Mohanad" pitchFamily="2" charset="-78"/>
              </a:rPr>
              <a:t>PBR)</a:t>
            </a:r>
            <a:endParaRPr lang="en-US" altLang="en-US" sz="2400" b="1" smtClean="0">
              <a:solidFill>
                <a:srgbClr val="FFFFFF"/>
              </a:solidFill>
              <a:latin typeface="GE Dinar Two"/>
              <a:cs typeface="AL-Mohanad"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2"/>
          </p:nvPr>
        </p:nvSpPr>
        <p:spPr bwMode="auto">
          <a:noFill/>
          <a:ln>
            <a:miter lim="800000"/>
            <a:headEnd/>
            <a:tailEnd/>
          </a:ln>
        </p:spPr>
        <p:txBody>
          <a:bodyPr/>
          <a:lstStyle/>
          <a:p>
            <a:fld id="{78F129E7-642B-45A0-BC5D-8EB0BC90507D}" type="slidenum">
              <a:rPr lang="ar-SA" smtClean="0"/>
              <a:pPr/>
              <a:t>21</a:t>
            </a:fld>
            <a:endParaRPr lang="en-US" smtClean="0"/>
          </a:p>
        </p:txBody>
      </p:sp>
      <p:sp>
        <p:nvSpPr>
          <p:cNvPr id="41986"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 تابع .. التقييم وإيجاد القيمة العادلة للشركة: </a:t>
            </a:r>
            <a:endParaRPr lang="en-US" altLang="en-US" sz="3200" b="1">
              <a:solidFill>
                <a:srgbClr val="B31105"/>
              </a:solidFill>
              <a:latin typeface="GE Dinar Two"/>
              <a:cs typeface="AL-Mateen" pitchFamily="2" charset="-78"/>
            </a:endParaRPr>
          </a:p>
        </p:txBody>
      </p:sp>
      <p:sp>
        <p:nvSpPr>
          <p:cNvPr id="6" name="Content Placeholder 2"/>
          <p:cNvSpPr>
            <a:spLocks noGrp="1"/>
          </p:cNvSpPr>
          <p:nvPr>
            <p:ph idx="1"/>
          </p:nvPr>
        </p:nvSpPr>
        <p:spPr>
          <a:xfrm>
            <a:off x="304800" y="2057400"/>
            <a:ext cx="8229600" cy="2862263"/>
          </a:xfrm>
          <a:ln w="12699"/>
        </p:spPr>
        <p:txBody>
          <a:bodyPr>
            <a:spAutoFit/>
          </a:bodyPr>
          <a:lstStyle/>
          <a:p>
            <a:pPr indent="-161925" algn="just" rtl="1">
              <a:lnSpc>
                <a:spcPct val="150000"/>
              </a:lnSpc>
              <a:spcBef>
                <a:spcPct val="0"/>
              </a:spcBef>
              <a:buFont typeface="Arial" pitchFamily="34" charset="0"/>
              <a:buChar char="•"/>
              <a:defRPr/>
            </a:pPr>
            <a:r>
              <a:rPr lang="ar-SA" sz="2000" dirty="0" smtClean="0">
                <a:cs typeface="AL-Mohanad" pitchFamily="2" charset="-78"/>
              </a:rPr>
              <a:t>طريقة التقييم بصافي القيمة الدفترية للشركة.</a:t>
            </a:r>
          </a:p>
          <a:p>
            <a:pPr indent="-161925" algn="just" rtl="1">
              <a:lnSpc>
                <a:spcPct val="150000"/>
              </a:lnSpc>
              <a:spcBef>
                <a:spcPct val="0"/>
              </a:spcBef>
              <a:buFont typeface="Arial" pitchFamily="34" charset="0"/>
              <a:buChar char="•"/>
              <a:defRPr/>
            </a:pPr>
            <a:r>
              <a:rPr lang="ar-SA" sz="2000" dirty="0" smtClean="0">
                <a:cs typeface="AL-Mohanad" pitchFamily="2" charset="-78"/>
              </a:rPr>
              <a:t>طريقة القيمة الدفترية المعدلة.</a:t>
            </a:r>
          </a:p>
          <a:p>
            <a:pPr indent="-161925" algn="just" rtl="1">
              <a:lnSpc>
                <a:spcPct val="150000"/>
              </a:lnSpc>
              <a:spcBef>
                <a:spcPct val="0"/>
              </a:spcBef>
              <a:buFont typeface="Arial" pitchFamily="34" charset="0"/>
              <a:buChar char="•"/>
              <a:defRPr/>
            </a:pPr>
            <a:r>
              <a:rPr lang="ar-SA" sz="2000" dirty="0" smtClean="0">
                <a:cs typeface="AL-Mohanad" pitchFamily="2" charset="-78"/>
              </a:rPr>
              <a:t>طريقة القيمة الإستبدالية.</a:t>
            </a:r>
          </a:p>
          <a:p>
            <a:pPr indent="-161925" algn="just" rtl="1">
              <a:lnSpc>
                <a:spcPct val="150000"/>
              </a:lnSpc>
              <a:spcBef>
                <a:spcPct val="0"/>
              </a:spcBef>
              <a:buFont typeface="Arial" pitchFamily="34" charset="0"/>
              <a:buChar char="•"/>
              <a:defRPr/>
            </a:pPr>
            <a:r>
              <a:rPr lang="ar-SA" sz="2000" dirty="0" smtClean="0">
                <a:cs typeface="AL-Mohanad" pitchFamily="2" charset="-78"/>
              </a:rPr>
              <a:t>طريقة صافي القيمة السوقية للشركة.</a:t>
            </a:r>
          </a:p>
          <a:p>
            <a:pPr indent="-161925" algn="just" rtl="1">
              <a:lnSpc>
                <a:spcPct val="150000"/>
              </a:lnSpc>
              <a:spcBef>
                <a:spcPct val="0"/>
              </a:spcBef>
              <a:buFont typeface="Arial" pitchFamily="34" charset="0"/>
              <a:buChar char="•"/>
              <a:defRPr/>
            </a:pPr>
            <a:r>
              <a:rPr lang="ar-SA" sz="2000" dirty="0" smtClean="0">
                <a:cs typeface="AL-Mohanad" pitchFamily="2" charset="-78"/>
              </a:rPr>
              <a:t>طريقة القيمة المتبقية للشركة.</a:t>
            </a:r>
            <a:endParaRPr lang="ar-SA" altLang="en-US" sz="2000" dirty="0" smtClean="0">
              <a:latin typeface="GE Dinar Two" pitchFamily="18" charset="-78"/>
              <a:cs typeface="AL-Mohanad" pitchFamily="2" charset="-78"/>
            </a:endParaRPr>
          </a:p>
          <a:p>
            <a:pPr algn="just" rtl="1">
              <a:lnSpc>
                <a:spcPct val="150000"/>
              </a:lnSpc>
              <a:spcBef>
                <a:spcPct val="0"/>
              </a:spcBef>
              <a:buFont typeface="Arial" pitchFamily="34" charset="0"/>
              <a:buNone/>
              <a:defRPr/>
            </a:pPr>
            <a:endParaRPr lang="en-US" sz="2000" i="1" dirty="0">
              <a:latin typeface="Arial" pitchFamily="34" charset="0"/>
              <a:cs typeface="AL-Mohanad" pitchFamily="2" charset="-78"/>
            </a:endParaRPr>
          </a:p>
        </p:txBody>
      </p:sp>
      <p:sp>
        <p:nvSpPr>
          <p:cNvPr id="41988" name="Text Box 6"/>
          <p:cNvSpPr txBox="1">
            <a:spLocks noChangeArrowheads="1"/>
          </p:cNvSpPr>
          <p:nvPr/>
        </p:nvSpPr>
        <p:spPr bwMode="auto">
          <a:xfrm>
            <a:off x="533400" y="1447800"/>
            <a:ext cx="7986713" cy="469900"/>
          </a:xfrm>
          <a:prstGeom prst="rect">
            <a:avLst/>
          </a:prstGeom>
          <a:solidFill>
            <a:srgbClr val="A40F04"/>
          </a:solidFill>
          <a:ln w="12700">
            <a:noFill/>
            <a:miter lim="800000"/>
            <a:headEnd/>
            <a:tailEnd/>
          </a:ln>
        </p:spPr>
        <p:txBody>
          <a:bodyPr>
            <a:spAutoFit/>
          </a:bodyPr>
          <a:lstStyle/>
          <a:p>
            <a:pPr algn="ctr" rtl="0" eaLnBrk="0" hangingPunct="0">
              <a:spcBef>
                <a:spcPct val="50000"/>
              </a:spcBef>
            </a:pPr>
            <a:endParaRPr lang="ar-SA" b="1">
              <a:solidFill>
                <a:srgbClr val="FFFFFF"/>
              </a:solidFill>
              <a:cs typeface="Andalus" pitchFamily="2" charset="-78"/>
            </a:endParaRPr>
          </a:p>
          <a:p>
            <a:pPr algn="ctr" rtl="0" eaLnBrk="0" hangingPunct="0">
              <a:spcBef>
                <a:spcPct val="50000"/>
              </a:spcBef>
            </a:pPr>
            <a:endParaRPr lang="en-US" sz="300">
              <a:solidFill>
                <a:schemeClr val="bg1"/>
              </a:solidFill>
              <a:ea typeface="AdvertisingMedium"/>
              <a:cs typeface="AdvertisingMedium"/>
            </a:endParaRPr>
          </a:p>
        </p:txBody>
      </p:sp>
      <p:sp>
        <p:nvSpPr>
          <p:cNvPr id="41989" name="Title 1"/>
          <p:cNvSpPr>
            <a:spLocks noGrp="1"/>
          </p:cNvSpPr>
          <p:nvPr>
            <p:ph type="title"/>
          </p:nvPr>
        </p:nvSpPr>
        <p:spPr>
          <a:xfrm>
            <a:off x="304800" y="1447800"/>
            <a:ext cx="8229600" cy="457200"/>
          </a:xfrm>
        </p:spPr>
        <p:txBody>
          <a:bodyPr/>
          <a:lstStyle/>
          <a:p>
            <a:pPr algn="r" rtl="1">
              <a:lnSpc>
                <a:spcPct val="114000"/>
              </a:lnSpc>
            </a:pPr>
            <a:r>
              <a:rPr lang="ar-SA" altLang="en-US" sz="2400" b="1" smtClean="0">
                <a:solidFill>
                  <a:srgbClr val="FFFFFF"/>
                </a:solidFill>
                <a:latin typeface="GE Dinar Two"/>
                <a:cs typeface="AL-Mohanad" pitchFamily="2" charset="-78"/>
              </a:rPr>
              <a:t>4. طرق أخرى للتقييم</a:t>
            </a:r>
            <a:endParaRPr lang="en-US" altLang="en-US" sz="2400" b="1" smtClean="0">
              <a:solidFill>
                <a:srgbClr val="FFFFFF"/>
              </a:solidFill>
              <a:latin typeface="GE Dinar Two"/>
              <a:cs typeface="AL-Mohanad"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3"/>
          <p:cNvSpPr>
            <a:spLocks noGrp="1"/>
          </p:cNvSpPr>
          <p:nvPr>
            <p:ph type="sldNum" sz="quarter" idx="12"/>
          </p:nvPr>
        </p:nvSpPr>
        <p:spPr bwMode="auto">
          <a:noFill/>
          <a:ln>
            <a:miter lim="800000"/>
            <a:headEnd/>
            <a:tailEnd/>
          </a:ln>
        </p:spPr>
        <p:txBody>
          <a:bodyPr/>
          <a:lstStyle/>
          <a:p>
            <a:fld id="{2D28300F-D685-425A-BD95-3E2324426833}" type="slidenum">
              <a:rPr lang="ar-SA" smtClean="0"/>
              <a:pPr/>
              <a:t>22</a:t>
            </a:fld>
            <a:endParaRPr lang="en-US" smtClean="0"/>
          </a:p>
        </p:txBody>
      </p:sp>
      <p:sp>
        <p:nvSpPr>
          <p:cNvPr id="5" name="Content Placeholder 2"/>
          <p:cNvSpPr>
            <a:spLocks noGrp="1"/>
          </p:cNvSpPr>
          <p:nvPr>
            <p:ph idx="1"/>
          </p:nvPr>
        </p:nvSpPr>
        <p:spPr>
          <a:xfrm>
            <a:off x="457200" y="1295400"/>
            <a:ext cx="8229600" cy="5354638"/>
          </a:xfrm>
          <a:ln w="12699"/>
        </p:spPr>
        <p:txBody>
          <a:bodyPr>
            <a:spAutoFit/>
          </a:bodyPr>
          <a:lstStyle/>
          <a:p>
            <a:pPr algn="just" rtl="1">
              <a:lnSpc>
                <a:spcPct val="114000"/>
              </a:lnSpc>
              <a:spcBef>
                <a:spcPct val="0"/>
              </a:spcBef>
              <a:buFont typeface="Arial" pitchFamily="34" charset="0"/>
              <a:buNone/>
              <a:defRPr/>
            </a:pPr>
            <a:r>
              <a:rPr lang="ar-SA" sz="2000" dirty="0" smtClean="0">
                <a:latin typeface="Arial" pitchFamily="34" charset="0"/>
                <a:cs typeface="AL-Mohanad" pitchFamily="2" charset="-78"/>
              </a:rPr>
              <a:t>      عادة ما يكون الهدف من إجراء التقييم للشركات من قبل شركات الاستثمار والوساطة المالية نابع من حاجة هذه الشركات لإجراء تقييم لها، وقد يكون ذلك لأحد الأسباب التالية:</a:t>
            </a:r>
          </a:p>
          <a:p>
            <a:pPr algn="just" rtl="1">
              <a:lnSpc>
                <a:spcPct val="114000"/>
              </a:lnSpc>
              <a:spcBef>
                <a:spcPct val="0"/>
              </a:spcBef>
              <a:buFont typeface="Arial" pitchFamily="34" charset="0"/>
              <a:buNone/>
              <a:defRPr/>
            </a:pPr>
            <a:endParaRPr lang="ar-SA" sz="2000" dirty="0" smtClean="0">
              <a:latin typeface="Arial" pitchFamily="34" charset="0"/>
              <a:cs typeface="AL-Mohanad" pitchFamily="2" charset="-78"/>
            </a:endParaRPr>
          </a:p>
          <a:p>
            <a:pPr indent="-76200" algn="just" rtl="1">
              <a:lnSpc>
                <a:spcPct val="114000"/>
              </a:lnSpc>
              <a:spcBef>
                <a:spcPct val="0"/>
              </a:spcBef>
              <a:buFont typeface="Wingdings" pitchFamily="2" charset="2"/>
              <a:buChar char="§"/>
              <a:defRPr/>
            </a:pPr>
            <a:r>
              <a:rPr lang="ar-SA" sz="2000" dirty="0" smtClean="0">
                <a:latin typeface="Arial" pitchFamily="34" charset="0"/>
                <a:cs typeface="AL-Mohanad" pitchFamily="2" charset="-78"/>
              </a:rPr>
              <a:t>العديد من شركات الاستثمار والوساطة المالية تقوم عن طريق إدارات الأبحاث لديها إلى إصدار تقارير عن شركات معينة مدرجة في السوق وتقييم سهمها، والذي يساعد على التعرف على القيمة العادلة للسهم ومقارنتها بالقيمة السوقية الحالية.</a:t>
            </a:r>
          </a:p>
          <a:p>
            <a:pPr marL="895350" indent="-85725" algn="just" rtl="1">
              <a:lnSpc>
                <a:spcPct val="114000"/>
              </a:lnSpc>
              <a:spcBef>
                <a:spcPct val="0"/>
              </a:spcBef>
              <a:buFont typeface="Wingdings" pitchFamily="2" charset="2"/>
              <a:buChar char="ü"/>
              <a:defRPr/>
            </a:pPr>
            <a:r>
              <a:rPr lang="ar-SA" sz="2000" dirty="0" smtClean="0">
                <a:latin typeface="Arial" pitchFamily="34" charset="0"/>
                <a:cs typeface="AL-Mohanad" pitchFamily="2" charset="-78"/>
              </a:rPr>
              <a:t> فمثلاً عندما يكون السعر العادل أعلى من السعر السوقي يكون دافعاً لشراء سهم الشركة، والعكس عندما يكون السعر العادل للسهم بعد تقييمه أقل من السعر السوقي الحالي فتكون التوصية هنا ببيع السهم، وهكذا.. </a:t>
            </a:r>
          </a:p>
          <a:p>
            <a:pPr indent="-76200" algn="just" rtl="1">
              <a:lnSpc>
                <a:spcPct val="114000"/>
              </a:lnSpc>
              <a:spcBef>
                <a:spcPct val="0"/>
              </a:spcBef>
              <a:buFont typeface="Wingdings" pitchFamily="2" charset="2"/>
              <a:buChar char="§"/>
              <a:defRPr/>
            </a:pPr>
            <a:r>
              <a:rPr lang="ar-SA" sz="2000" dirty="0" smtClean="0">
                <a:latin typeface="Arial" pitchFamily="34" charset="0"/>
                <a:cs typeface="AL-Mohanad" pitchFamily="2" charset="-78"/>
              </a:rPr>
              <a:t> حاجة تلك الشركات للاندماج مع شركات أخرى أو الاستحواذ على شركات أخرى.</a:t>
            </a:r>
          </a:p>
          <a:p>
            <a:pPr indent="-76200" algn="just" rtl="1">
              <a:lnSpc>
                <a:spcPct val="114000"/>
              </a:lnSpc>
              <a:spcBef>
                <a:spcPct val="0"/>
              </a:spcBef>
              <a:buFont typeface="Wingdings" pitchFamily="2" charset="2"/>
              <a:buChar char="§"/>
              <a:defRPr/>
            </a:pPr>
            <a:r>
              <a:rPr lang="ar-SA" sz="2000" dirty="0" smtClean="0">
                <a:latin typeface="Arial" pitchFamily="34" charset="0"/>
                <a:cs typeface="AL-Mohanad" pitchFamily="2" charset="-78"/>
              </a:rPr>
              <a:t> رغبة الشركة في دخول مستثمرين جدد لتمويل أنشطتها أو توسعها.</a:t>
            </a:r>
          </a:p>
          <a:p>
            <a:pPr indent="-76200" algn="just" rtl="1">
              <a:lnSpc>
                <a:spcPct val="114000"/>
              </a:lnSpc>
              <a:spcBef>
                <a:spcPct val="0"/>
              </a:spcBef>
              <a:buFont typeface="Wingdings" pitchFamily="2" charset="2"/>
              <a:buChar char="§"/>
              <a:defRPr/>
            </a:pPr>
            <a:r>
              <a:rPr lang="ar-SA" sz="2000" dirty="0" smtClean="0">
                <a:latin typeface="Arial" pitchFamily="34" charset="0"/>
                <a:cs typeface="AL-Mohanad" pitchFamily="2" charset="-78"/>
              </a:rPr>
              <a:t> التقييم كعملية مكملة في حالات طرح الشركة للاكتتاب العام أو الخاص لتحديد سعر السهم العادل للشركة.</a:t>
            </a:r>
          </a:p>
          <a:p>
            <a:pPr algn="just" rtl="1">
              <a:lnSpc>
                <a:spcPct val="114000"/>
              </a:lnSpc>
              <a:spcBef>
                <a:spcPct val="0"/>
              </a:spcBef>
              <a:buFont typeface="Arial" pitchFamily="34" charset="0"/>
              <a:buNone/>
              <a:defRPr/>
            </a:pPr>
            <a:r>
              <a:rPr lang="ar-SA" sz="2000" dirty="0" smtClean="0">
                <a:latin typeface="Arial" pitchFamily="34" charset="0"/>
                <a:cs typeface="AL-Mohanad" pitchFamily="2" charset="-78"/>
              </a:rPr>
              <a:t>      </a:t>
            </a:r>
          </a:p>
          <a:p>
            <a:pPr algn="just" rtl="1">
              <a:lnSpc>
                <a:spcPct val="114000"/>
              </a:lnSpc>
              <a:spcBef>
                <a:spcPct val="0"/>
              </a:spcBef>
              <a:buFont typeface="Arial" pitchFamily="34" charset="0"/>
              <a:buNone/>
              <a:defRPr/>
            </a:pPr>
            <a:endParaRPr lang="en-US" sz="2000" dirty="0" smtClean="0">
              <a:latin typeface="Arial" pitchFamily="34" charset="0"/>
              <a:cs typeface="AL-Mohanad" pitchFamily="2" charset="-78"/>
            </a:endParaRPr>
          </a:p>
        </p:txBody>
      </p:sp>
      <p:sp>
        <p:nvSpPr>
          <p:cNvPr id="43011" name="Rectangle 2"/>
          <p:cNvSpPr txBox="1">
            <a:spLocks/>
          </p:cNvSpPr>
          <p:nvPr/>
        </p:nvSpPr>
        <p:spPr bwMode="auto">
          <a:xfrm>
            <a:off x="1676400" y="531813"/>
            <a:ext cx="6705600" cy="763587"/>
          </a:xfrm>
          <a:prstGeom prst="rect">
            <a:avLst/>
          </a:prstGeom>
          <a:noFill/>
          <a:ln w="9525" algn="ctr">
            <a:noFill/>
            <a:miter lim="800000"/>
            <a:headEnd/>
            <a:tailEnd/>
          </a:ln>
        </p:spPr>
        <p:txBody>
          <a:bodyPr anchor="ctr"/>
          <a:lstStyle/>
          <a:p>
            <a:pPr eaLnBrk="0" hangingPunct="0"/>
            <a:r>
              <a:rPr lang="ar-SA" altLang="en-US" sz="3200" b="1">
                <a:solidFill>
                  <a:srgbClr val="B31105"/>
                </a:solidFill>
                <a:latin typeface="GE Dinar Two"/>
                <a:cs typeface="AL-Mateen" pitchFamily="2" charset="-78"/>
              </a:rPr>
              <a:t>كيفية الاستفادة من التقييم</a:t>
            </a:r>
            <a:endParaRPr lang="en-US" altLang="en-US" sz="3200" b="1">
              <a:solidFill>
                <a:srgbClr val="B31105"/>
              </a:solidFill>
              <a:latin typeface="GE Dinar Two"/>
              <a:cs typeface="AL-Matee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3"/>
          <p:cNvSpPr>
            <a:spLocks noGrp="1"/>
          </p:cNvSpPr>
          <p:nvPr>
            <p:ph type="sldNum" sz="quarter" idx="12"/>
          </p:nvPr>
        </p:nvSpPr>
        <p:spPr bwMode="auto">
          <a:noFill/>
          <a:ln>
            <a:miter lim="800000"/>
            <a:headEnd/>
            <a:tailEnd/>
          </a:ln>
        </p:spPr>
        <p:txBody>
          <a:bodyPr/>
          <a:lstStyle/>
          <a:p>
            <a:fld id="{2F05EF4F-AC4D-4327-B6B2-1C7BF0A336DE}" type="slidenum">
              <a:rPr lang="ar-SA" smtClean="0"/>
              <a:pPr/>
              <a:t>23</a:t>
            </a:fld>
            <a:endParaRPr lang="en-US" smtClean="0"/>
          </a:p>
        </p:txBody>
      </p:sp>
      <p:sp>
        <p:nvSpPr>
          <p:cNvPr id="5" name="Title 3"/>
          <p:cNvSpPr txBox="1">
            <a:spLocks/>
          </p:cNvSpPr>
          <p:nvPr/>
        </p:nvSpPr>
        <p:spPr bwMode="auto">
          <a:xfrm>
            <a:off x="685800" y="2667000"/>
            <a:ext cx="7772400" cy="1470025"/>
          </a:xfrm>
          <a:prstGeom prst="rect">
            <a:avLst/>
          </a:prstGeom>
          <a:noFill/>
          <a:ln w="9525">
            <a:noFill/>
            <a:miter lim="800000"/>
            <a:headEnd/>
            <a:tailEnd/>
          </a:ln>
          <a:effectLst>
            <a:outerShdw blurRad="50800" dist="50800" dir="5400000" algn="ctr" rotWithShape="0">
              <a:schemeClr val="accent6">
                <a:lumMod val="50000"/>
              </a:schemeClr>
            </a:outerShdw>
          </a:effectLst>
        </p:spPr>
        <p:txBody>
          <a:bodyPr anchor="ctr">
            <a:normAutofit/>
          </a:bodyPr>
          <a:lstStyle/>
          <a:p>
            <a:pPr algn="ctr" rtl="0">
              <a:defRPr/>
            </a:pPr>
            <a:r>
              <a:rPr lang="ar-SA" sz="4400" b="1" dirty="0">
                <a:solidFill>
                  <a:srgbClr val="C00000"/>
                </a:solidFill>
                <a:effectLst>
                  <a:outerShdw blurRad="38100" dist="38100" dir="2700000" algn="tl">
                    <a:srgbClr val="000000"/>
                  </a:outerShdw>
                </a:effectLst>
                <a:latin typeface="GE Dinar Two" pitchFamily="18" charset="-78"/>
                <a:ea typeface="+mj-ea"/>
                <a:cs typeface="AL-Mohanad" pitchFamily="2" charset="-78"/>
              </a:rPr>
              <a:t>شكراً لاهتمامكم</a:t>
            </a:r>
            <a:endParaRPr lang="en-US" sz="4400" b="1" dirty="0">
              <a:solidFill>
                <a:srgbClr val="C00000"/>
              </a:solidFill>
              <a:effectLst>
                <a:outerShdw blurRad="38100" dist="38100" dir="2700000" algn="tl">
                  <a:srgbClr val="000000"/>
                </a:outerShdw>
              </a:effectLst>
              <a:latin typeface="GE Dinar Two" pitchFamily="18" charset="-78"/>
              <a:ea typeface="+mj-ea"/>
              <a:cs typeface="AL-Mohana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3"/>
          <p:cNvSpPr>
            <a:spLocks noGrp="1"/>
          </p:cNvSpPr>
          <p:nvPr>
            <p:ph type="sldNum" sz="quarter" idx="12"/>
          </p:nvPr>
        </p:nvSpPr>
        <p:spPr bwMode="auto">
          <a:noFill/>
          <a:ln>
            <a:miter lim="800000"/>
            <a:headEnd/>
            <a:tailEnd/>
          </a:ln>
        </p:spPr>
        <p:txBody>
          <a:bodyPr/>
          <a:lstStyle/>
          <a:p>
            <a:fld id="{514A6971-BB6C-4124-9D62-28971A0FABB0}" type="slidenum">
              <a:rPr lang="ar-SA" smtClean="0"/>
              <a:pPr/>
              <a:t>3</a:t>
            </a:fld>
            <a:endParaRPr lang="en-US" smtClean="0"/>
          </a:p>
        </p:txBody>
      </p:sp>
      <p:sp>
        <p:nvSpPr>
          <p:cNvPr id="5" name="Rectangle 2"/>
          <p:cNvSpPr>
            <a:spLocks noGrp="1"/>
          </p:cNvSpPr>
          <p:nvPr>
            <p:ph type="title"/>
          </p:nvPr>
        </p:nvSpPr>
        <p:spPr>
          <a:xfrm>
            <a:off x="838200" y="457200"/>
            <a:ext cx="7467600" cy="9144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دور شركات الاستثمار  والوساطة المالية في تطوير السوق المالية </a:t>
            </a:r>
            <a:endParaRPr lang="en-US" altLang="en-US" sz="3200" b="1" dirty="0" smtClean="0">
              <a:solidFill>
                <a:srgbClr val="B31105"/>
              </a:solidFill>
              <a:latin typeface="GE Dinar Two" pitchFamily="18" charset="-78"/>
              <a:ea typeface="+mn-ea"/>
              <a:cs typeface="AL-Mateen" pitchFamily="2" charset="-78"/>
            </a:endParaRPr>
          </a:p>
        </p:txBody>
      </p:sp>
      <p:sp>
        <p:nvSpPr>
          <p:cNvPr id="21507" name="Rectangle 3"/>
          <p:cNvSpPr txBox="1">
            <a:spLocks noChangeArrowheads="1"/>
          </p:cNvSpPr>
          <p:nvPr/>
        </p:nvSpPr>
        <p:spPr bwMode="auto">
          <a:xfrm>
            <a:off x="457200" y="2209800"/>
            <a:ext cx="8229600" cy="3992563"/>
          </a:xfrm>
          <a:prstGeom prst="rect">
            <a:avLst/>
          </a:prstGeom>
          <a:noFill/>
          <a:ln w="9525" algn="ctr">
            <a:noFill/>
            <a:miter lim="800000"/>
            <a:headEnd/>
            <a:tailEnd/>
          </a:ln>
        </p:spPr>
        <p:txBody>
          <a:bodyPr anchor="ctr"/>
          <a:lstStyle/>
          <a:p>
            <a:pPr marL="628650" indent="361950" eaLnBrk="0" hangingPunct="0">
              <a:lnSpc>
                <a:spcPct val="150000"/>
              </a:lnSpc>
            </a:pPr>
            <a:endParaRPr lang="en-US" altLang="en-US">
              <a:latin typeface="GE Dinar Two"/>
              <a:cs typeface="AL-Mohanad" pitchFamily="2" charset="-78"/>
            </a:endParaRPr>
          </a:p>
        </p:txBody>
      </p:sp>
      <p:sp>
        <p:nvSpPr>
          <p:cNvPr id="21508" name="Rectangle 3"/>
          <p:cNvSpPr txBox="1">
            <a:spLocks noChangeArrowheads="1"/>
          </p:cNvSpPr>
          <p:nvPr/>
        </p:nvSpPr>
        <p:spPr bwMode="auto">
          <a:xfrm>
            <a:off x="457200" y="1828800"/>
            <a:ext cx="8229600" cy="2895600"/>
          </a:xfrm>
          <a:prstGeom prst="rect">
            <a:avLst/>
          </a:prstGeom>
          <a:noFill/>
          <a:ln w="9525" algn="ctr">
            <a:noFill/>
            <a:miter lim="800000"/>
            <a:headEnd/>
            <a:tailEnd/>
          </a:ln>
        </p:spPr>
        <p:txBody>
          <a:bodyPr anchor="ctr"/>
          <a:lstStyle/>
          <a:p>
            <a:pPr marL="342900" indent="-342900" eaLnBrk="0" hangingPunct="0">
              <a:lnSpc>
                <a:spcPct val="150000"/>
              </a:lnSpc>
              <a:buFont typeface="Wingdings" pitchFamily="2" charset="2"/>
              <a:buChar char="v"/>
            </a:pPr>
            <a:r>
              <a:rPr lang="ar-SA">
                <a:cs typeface="AL-Mohanad" pitchFamily="2" charset="-78"/>
              </a:rPr>
              <a:t>شركات الاستثمار والوساطة المالية (نظرة عامة).</a:t>
            </a:r>
          </a:p>
          <a:p>
            <a:pPr marL="342900" indent="-342900" eaLnBrk="0" hangingPunct="0">
              <a:lnSpc>
                <a:spcPct val="150000"/>
              </a:lnSpc>
              <a:buFont typeface="Wingdings" pitchFamily="2" charset="2"/>
              <a:buChar char="v"/>
            </a:pPr>
            <a:r>
              <a:rPr lang="ar-SA">
                <a:cs typeface="AL-Mohanad" pitchFamily="2" charset="-78"/>
              </a:rPr>
              <a:t>التحليل المالي والاستفادة منه.</a:t>
            </a:r>
          </a:p>
          <a:p>
            <a:pPr marL="342900" indent="-342900" eaLnBrk="0" hangingPunct="0">
              <a:lnSpc>
                <a:spcPct val="150000"/>
              </a:lnSpc>
              <a:buFont typeface="Wingdings" pitchFamily="2" charset="2"/>
              <a:buChar char="v"/>
            </a:pPr>
            <a:r>
              <a:rPr lang="ar-SA">
                <a:cs typeface="AL-Mohanad" pitchFamily="2" charset="-78"/>
              </a:rPr>
              <a:t>تقييم الشركات والاستفادة منه.</a:t>
            </a:r>
          </a:p>
        </p:txBody>
      </p:sp>
      <p:sp>
        <p:nvSpPr>
          <p:cNvPr id="21509" name="Text Box 6"/>
          <p:cNvSpPr txBox="1">
            <a:spLocks noChangeArrowheads="1"/>
          </p:cNvSpPr>
          <p:nvPr/>
        </p:nvSpPr>
        <p:spPr bwMode="auto">
          <a:xfrm>
            <a:off x="533400" y="1511300"/>
            <a:ext cx="7986713" cy="531813"/>
          </a:xfrm>
          <a:prstGeom prst="rect">
            <a:avLst/>
          </a:prstGeom>
          <a:solidFill>
            <a:srgbClr val="A40F04"/>
          </a:solidFill>
          <a:ln w="12700">
            <a:noFill/>
            <a:miter lim="800000"/>
            <a:headEnd/>
            <a:tailEnd/>
          </a:ln>
        </p:spPr>
        <p:txBody>
          <a:bodyPr>
            <a:spAutoFit/>
          </a:bodyPr>
          <a:lstStyle/>
          <a:p>
            <a:pPr rtl="0" eaLnBrk="0" hangingPunct="0">
              <a:spcBef>
                <a:spcPct val="50000"/>
              </a:spcBef>
            </a:pPr>
            <a:r>
              <a:rPr lang="ar-SA" sz="2400" b="1">
                <a:solidFill>
                  <a:srgbClr val="FFFFFF"/>
                </a:solidFill>
                <a:cs typeface="AL-Mohanad" pitchFamily="2" charset="-78"/>
              </a:rPr>
              <a:t>المحاور الرئيسية</a:t>
            </a:r>
          </a:p>
          <a:p>
            <a:pPr algn="ctr" rtl="0" eaLnBrk="0" hangingPunct="0">
              <a:spcBef>
                <a:spcPct val="50000"/>
              </a:spcBef>
            </a:pPr>
            <a:endParaRPr lang="en-US" sz="300">
              <a:solidFill>
                <a:schemeClr val="bg1"/>
              </a:solidFill>
              <a:ea typeface="AdvertisingMedium"/>
              <a:cs typeface="AL-Mohanad"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2"/>
          <p:cNvSpPr>
            <a:spLocks noGrp="1"/>
          </p:cNvSpPr>
          <p:nvPr>
            <p:ph type="sldNum" sz="quarter" idx="12"/>
          </p:nvPr>
        </p:nvSpPr>
        <p:spPr bwMode="auto">
          <a:noFill/>
          <a:ln>
            <a:miter lim="800000"/>
            <a:headEnd/>
            <a:tailEnd/>
          </a:ln>
        </p:spPr>
        <p:txBody>
          <a:bodyPr/>
          <a:lstStyle/>
          <a:p>
            <a:fld id="{7D957898-14EB-43BA-AA7E-4E5042AEE212}" type="slidenum">
              <a:rPr lang="ar-SA" smtClean="0"/>
              <a:pPr/>
              <a:t>4</a:t>
            </a:fld>
            <a:endParaRPr lang="en-US" smtClean="0"/>
          </a:p>
        </p:txBody>
      </p:sp>
      <p:sp>
        <p:nvSpPr>
          <p:cNvPr id="4" name="Rectangle 2"/>
          <p:cNvSpPr>
            <a:spLocks noGrp="1"/>
          </p:cNvSpPr>
          <p:nvPr>
            <p:ph type="title"/>
          </p:nvPr>
        </p:nvSpPr>
        <p:spPr>
          <a:xfrm>
            <a:off x="838200" y="457200"/>
            <a:ext cx="7467600" cy="9144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شركات الاستثمار  والوساطة المالية </a:t>
            </a:r>
            <a:endParaRPr lang="en-US" altLang="en-US" sz="3200" b="1" dirty="0" smtClean="0">
              <a:solidFill>
                <a:srgbClr val="B31105"/>
              </a:solidFill>
              <a:latin typeface="GE Dinar Two" pitchFamily="18" charset="-78"/>
              <a:ea typeface="+mn-ea"/>
              <a:cs typeface="AL-Mateen" pitchFamily="2" charset="-78"/>
            </a:endParaRPr>
          </a:p>
        </p:txBody>
      </p:sp>
      <p:sp>
        <p:nvSpPr>
          <p:cNvPr id="5" name="Rectangle 3"/>
          <p:cNvSpPr txBox="1">
            <a:spLocks noChangeArrowheads="1"/>
          </p:cNvSpPr>
          <p:nvPr/>
        </p:nvSpPr>
        <p:spPr>
          <a:xfrm>
            <a:off x="457200" y="1265238"/>
            <a:ext cx="8229600" cy="4525962"/>
          </a:xfrm>
          <a:prstGeom prst="rect">
            <a:avLst/>
          </a:prstGeom>
          <a:noFill/>
          <a:ln w="9525" algn="ctr">
            <a:noFill/>
            <a:miter lim="800000"/>
            <a:headEnd/>
            <a:tailEnd/>
          </a:ln>
        </p:spPr>
        <p:txBody>
          <a:bodyPr anchor="ctr"/>
          <a:lstStyle/>
          <a:p>
            <a:pPr marL="342900" indent="-342900" eaLnBrk="0" hangingPunct="0">
              <a:lnSpc>
                <a:spcPct val="150000"/>
              </a:lnSpc>
              <a:buFont typeface="Arial" pitchFamily="34" charset="0"/>
              <a:buChar char="•"/>
              <a:defRPr/>
            </a:pPr>
            <a:r>
              <a:rPr lang="ar-SA" dirty="0">
                <a:latin typeface="Arial" pitchFamily="34" charset="0"/>
                <a:cs typeface="AL-Mohanad" pitchFamily="2" charset="-78"/>
              </a:rPr>
              <a:t>هي الشركات التي توفر مجموعة من الخدمات والاستثمارات المالية، والتي تتضمن إدارة الأموال وإدارة الشركات وعمليات إصدار الأوراق المالية وترتيب الاكتتابات وعمليات الاندماج والاستحواذ والاستشارات المالية.</a:t>
            </a:r>
          </a:p>
          <a:p>
            <a:pPr marL="342900" indent="-342900" eaLnBrk="0" hangingPunct="0">
              <a:lnSpc>
                <a:spcPct val="150000"/>
              </a:lnSpc>
              <a:buFont typeface="Arial" pitchFamily="34" charset="0"/>
              <a:buChar char="•"/>
              <a:defRPr/>
            </a:pPr>
            <a:r>
              <a:rPr lang="ar-SA" dirty="0">
                <a:latin typeface="Arial" pitchFamily="34" charset="0"/>
                <a:cs typeface="AL-Mohanad" pitchFamily="2" charset="-78"/>
              </a:rPr>
              <a:t> وفي السوق المالية السعودية هي الشركات التي لديها ترخيص لمزاولة الأنشطة التالية أو بعضاً منها: </a:t>
            </a:r>
          </a:p>
          <a:p>
            <a:pPr marL="628650" indent="361950" eaLnBrk="0" hangingPunct="0">
              <a:lnSpc>
                <a:spcPct val="150000"/>
              </a:lnSpc>
              <a:buFont typeface="+mj-lt"/>
              <a:buAutoNum type="arabicParenR"/>
              <a:defRPr/>
            </a:pPr>
            <a:r>
              <a:rPr lang="ar-SA" dirty="0">
                <a:latin typeface="Arial" pitchFamily="34" charset="0"/>
                <a:cs typeface="AL-Mohanad" pitchFamily="2" charset="-78"/>
              </a:rPr>
              <a:t>الترتيب (تمويل الشركات)</a:t>
            </a:r>
          </a:p>
          <a:p>
            <a:pPr marL="628650" indent="361950" eaLnBrk="0" hangingPunct="0">
              <a:lnSpc>
                <a:spcPct val="150000"/>
              </a:lnSpc>
              <a:buFont typeface="+mj-lt"/>
              <a:buAutoNum type="arabicParenR"/>
              <a:defRPr/>
            </a:pPr>
            <a:r>
              <a:rPr lang="ar-SA" dirty="0">
                <a:latin typeface="Arial" pitchFamily="34" charset="0"/>
                <a:cs typeface="AL-Mohanad" pitchFamily="2" charset="-78"/>
              </a:rPr>
              <a:t>الحفظ </a:t>
            </a:r>
          </a:p>
          <a:p>
            <a:pPr marL="628650" indent="361950" eaLnBrk="0" hangingPunct="0">
              <a:lnSpc>
                <a:spcPct val="150000"/>
              </a:lnSpc>
              <a:buFont typeface="+mj-lt"/>
              <a:buAutoNum type="arabicParenR"/>
              <a:defRPr/>
            </a:pPr>
            <a:r>
              <a:rPr lang="ar-SA" dirty="0">
                <a:latin typeface="Arial" pitchFamily="34" charset="0"/>
                <a:cs typeface="AL-Mohanad" pitchFamily="2" charset="-78"/>
              </a:rPr>
              <a:t>التعامل</a:t>
            </a:r>
          </a:p>
          <a:p>
            <a:pPr marL="628650" indent="361950" eaLnBrk="0" hangingPunct="0">
              <a:lnSpc>
                <a:spcPct val="150000"/>
              </a:lnSpc>
              <a:buFont typeface="+mj-lt"/>
              <a:buAutoNum type="arabicParenR"/>
              <a:defRPr/>
            </a:pPr>
            <a:r>
              <a:rPr lang="ar-SA" dirty="0">
                <a:latin typeface="Arial" pitchFamily="34" charset="0"/>
                <a:cs typeface="AL-Mohanad" pitchFamily="2" charset="-78"/>
              </a:rPr>
              <a:t>الإدارة</a:t>
            </a:r>
          </a:p>
          <a:p>
            <a:pPr marL="628650" indent="361950" eaLnBrk="0" hangingPunct="0">
              <a:lnSpc>
                <a:spcPct val="150000"/>
              </a:lnSpc>
              <a:buFont typeface="+mj-lt"/>
              <a:buAutoNum type="arabicParenR"/>
              <a:defRPr/>
            </a:pPr>
            <a:r>
              <a:rPr lang="ar-SA" dirty="0">
                <a:latin typeface="Arial" pitchFamily="34" charset="0"/>
                <a:cs typeface="AL-Mohanad" pitchFamily="2" charset="-78"/>
              </a:rPr>
              <a:t>الاستشارة (المشورة)</a:t>
            </a:r>
            <a:endParaRPr lang="en-US" altLang="en-US" dirty="0">
              <a:latin typeface="GE Dinar Two" pitchFamily="18" charset="-78"/>
              <a:cs typeface="AL-Mohanad"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2"/>
          <p:cNvSpPr>
            <a:spLocks noGrp="1"/>
          </p:cNvSpPr>
          <p:nvPr>
            <p:ph type="sldNum" sz="quarter" idx="12"/>
          </p:nvPr>
        </p:nvSpPr>
        <p:spPr bwMode="auto">
          <a:noFill/>
          <a:ln>
            <a:miter lim="800000"/>
            <a:headEnd/>
            <a:tailEnd/>
          </a:ln>
        </p:spPr>
        <p:txBody>
          <a:bodyPr/>
          <a:lstStyle/>
          <a:p>
            <a:fld id="{4F1BC078-8EF4-4D48-B01D-13D7A54DA129}" type="slidenum">
              <a:rPr lang="ar-SA" smtClean="0"/>
              <a:pPr/>
              <a:t>5</a:t>
            </a:fld>
            <a:endParaRPr lang="en-US" smtClean="0"/>
          </a:p>
        </p:txBody>
      </p:sp>
      <p:sp>
        <p:nvSpPr>
          <p:cNvPr id="4" name="Rectangle 2"/>
          <p:cNvSpPr>
            <a:spLocks noGrp="1"/>
          </p:cNvSpPr>
          <p:nvPr>
            <p:ph type="title"/>
          </p:nvPr>
        </p:nvSpPr>
        <p:spPr>
          <a:xfrm>
            <a:off x="152400" y="304800"/>
            <a:ext cx="8229600" cy="11430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1-الترتيب (تمويل الشركات) </a:t>
            </a:r>
            <a:endParaRPr lang="en-US" altLang="en-US" sz="3200" b="1" dirty="0" smtClean="0">
              <a:solidFill>
                <a:srgbClr val="B31105"/>
              </a:solidFill>
              <a:latin typeface="GE Dinar Two" pitchFamily="18" charset="-78"/>
              <a:ea typeface="+mn-ea"/>
              <a:cs typeface="AL-Mateen" pitchFamily="2" charset="-78"/>
            </a:endParaRPr>
          </a:p>
        </p:txBody>
      </p:sp>
      <p:sp>
        <p:nvSpPr>
          <p:cNvPr id="5" name="Rectangle 3"/>
          <p:cNvSpPr txBox="1">
            <a:spLocks noChangeArrowheads="1"/>
          </p:cNvSpPr>
          <p:nvPr/>
        </p:nvSpPr>
        <p:spPr>
          <a:xfrm>
            <a:off x="304800" y="1828800"/>
            <a:ext cx="8229600" cy="3581400"/>
          </a:xfrm>
          <a:prstGeom prst="rect">
            <a:avLst/>
          </a:prstGeom>
          <a:noFill/>
          <a:ln w="9525" algn="ctr">
            <a:noFill/>
            <a:miter lim="800000"/>
            <a:headEnd/>
            <a:tailEnd/>
          </a:ln>
        </p:spPr>
        <p:txBody>
          <a:bodyPr anchor="ctr"/>
          <a:lstStyle/>
          <a:p>
            <a:pPr algn="just">
              <a:lnSpc>
                <a:spcPct val="150000"/>
              </a:lnSpc>
              <a:defRPr/>
            </a:pPr>
            <a:r>
              <a:rPr lang="ar-SA" altLang="en-US" dirty="0">
                <a:latin typeface="GE Dinar Two" pitchFamily="18" charset="-78"/>
                <a:cs typeface="AL-Mohanad" pitchFamily="2" charset="-78"/>
              </a:rPr>
              <a:t>نشاط الترتيب أو تمويل الشركات هو النشاط المتعلق بطرح الأوراق المالية أو التصرف بأي شكل من أجل تنفيذ صفقة على ورقة مالية، بالإضافة إلى هيكلة و استشارات الشركات وهو يتضمن الخدمات التالية: </a:t>
            </a:r>
            <a:endParaRPr lang="en-US" altLang="en-US" dirty="0">
              <a:latin typeface="GE Dinar Two" pitchFamily="18" charset="-78"/>
              <a:cs typeface="AL-Mohanad" pitchFamily="2" charset="-78"/>
            </a:endParaRPr>
          </a:p>
          <a:p>
            <a:pPr lvl="1" algn="just">
              <a:lnSpc>
                <a:spcPct val="150000"/>
              </a:lnSpc>
              <a:buFont typeface="Arial" pitchFamily="34" charset="0"/>
              <a:buChar char="•"/>
              <a:defRPr/>
            </a:pPr>
            <a:r>
              <a:rPr lang="en-US" altLang="en-US" dirty="0">
                <a:latin typeface="GE Dinar Two" pitchFamily="18" charset="-78"/>
                <a:cs typeface="AL-Mohanad" pitchFamily="2" charset="-78"/>
              </a:rPr>
              <a:t> </a:t>
            </a:r>
            <a:r>
              <a:rPr lang="ar-SA" altLang="en-US" dirty="0">
                <a:latin typeface="GE Dinar Two" pitchFamily="18" charset="-78"/>
                <a:cs typeface="AL-Mohanad" pitchFamily="2" charset="-78"/>
              </a:rPr>
              <a:t>الطرح العام </a:t>
            </a:r>
            <a:endParaRPr lang="en-US" altLang="en-US" dirty="0">
              <a:latin typeface="GE Dinar Two" pitchFamily="18" charset="-78"/>
              <a:cs typeface="AL-Mohanad" pitchFamily="2" charset="-78"/>
            </a:endParaRPr>
          </a:p>
          <a:p>
            <a:pPr lvl="1" algn="just">
              <a:lnSpc>
                <a:spcPct val="150000"/>
              </a:lnSpc>
              <a:buFont typeface="Arial" pitchFamily="34" charset="0"/>
              <a:buChar char="•"/>
              <a:defRPr/>
            </a:pPr>
            <a:r>
              <a:rPr lang="en-US" altLang="en-US" dirty="0">
                <a:latin typeface="GE Dinar Two" pitchFamily="18" charset="-78"/>
                <a:cs typeface="AL-Mohanad" pitchFamily="2" charset="-78"/>
              </a:rPr>
              <a:t> </a:t>
            </a:r>
            <a:r>
              <a:rPr lang="ar-SA" altLang="en-US" dirty="0">
                <a:latin typeface="GE Dinar Two" pitchFamily="18" charset="-78"/>
                <a:cs typeface="AL-Mohanad" pitchFamily="2" charset="-78"/>
              </a:rPr>
              <a:t>الطرح الخاص</a:t>
            </a:r>
            <a:endParaRPr lang="en-US" altLang="en-US" dirty="0">
              <a:latin typeface="GE Dinar Two" pitchFamily="18" charset="-78"/>
              <a:cs typeface="AL-Mohanad" pitchFamily="2" charset="-78"/>
            </a:endParaRPr>
          </a:p>
          <a:p>
            <a:pPr lvl="1" algn="just">
              <a:lnSpc>
                <a:spcPct val="150000"/>
              </a:lnSpc>
              <a:buFont typeface="Arial" pitchFamily="34" charset="0"/>
              <a:buChar char="•"/>
              <a:defRPr/>
            </a:pPr>
            <a:r>
              <a:rPr lang="ar-SA" altLang="en-US" dirty="0">
                <a:latin typeface="GE Dinar Two" pitchFamily="18" charset="-78"/>
                <a:cs typeface="AL-Mohanad" pitchFamily="2" charset="-78"/>
              </a:rPr>
              <a:t>الاستحواذ والاندماج</a:t>
            </a:r>
            <a:endParaRPr lang="en-US" altLang="en-US" dirty="0">
              <a:latin typeface="GE Dinar Two" pitchFamily="18" charset="-78"/>
              <a:cs typeface="AL-Mohanad" pitchFamily="2" charset="-78"/>
            </a:endParaRPr>
          </a:p>
          <a:p>
            <a:pPr lvl="1" algn="just">
              <a:lnSpc>
                <a:spcPct val="150000"/>
              </a:lnSpc>
              <a:buFont typeface="Arial" pitchFamily="34" charset="0"/>
              <a:buChar char="•"/>
              <a:defRPr/>
            </a:pPr>
            <a:r>
              <a:rPr lang="en-US" altLang="en-US" dirty="0">
                <a:latin typeface="GE Dinar Two" pitchFamily="18" charset="-78"/>
                <a:cs typeface="AL-Mohanad" pitchFamily="2" charset="-78"/>
              </a:rPr>
              <a:t> </a:t>
            </a:r>
            <a:r>
              <a:rPr lang="ar-SA" altLang="en-US" dirty="0">
                <a:latin typeface="GE Dinar Two" pitchFamily="18" charset="-78"/>
                <a:cs typeface="AL-Mohanad" pitchFamily="2" charset="-78"/>
              </a:rPr>
              <a:t>التقييم</a:t>
            </a:r>
            <a:endParaRPr lang="en-US" altLang="en-US" dirty="0">
              <a:latin typeface="GE Dinar Two" pitchFamily="18" charset="-78"/>
              <a:cs typeface="AL-Mohanad" pitchFamily="2" charset="-78"/>
            </a:endParaRPr>
          </a:p>
          <a:p>
            <a:pPr lvl="1" algn="just">
              <a:lnSpc>
                <a:spcPct val="150000"/>
              </a:lnSpc>
              <a:buFont typeface="Arial" pitchFamily="34" charset="0"/>
              <a:buChar char="•"/>
              <a:defRPr/>
            </a:pPr>
            <a:r>
              <a:rPr lang="ar-SA" altLang="en-US" dirty="0">
                <a:latin typeface="GE Dinar Two" pitchFamily="18" charset="-78"/>
                <a:cs typeface="AL-Mohanad" pitchFamily="2" charset="-78"/>
              </a:rPr>
              <a:t>الهيكلة المالية والإدارية للشركات</a:t>
            </a:r>
            <a:endParaRPr lang="en-US" altLang="en-US" dirty="0">
              <a:latin typeface="GE Dinar Two" pitchFamily="18" charset="-78"/>
              <a:cs typeface="AL-Mohanad" pitchFamily="2" charset="-78"/>
            </a:endParaRPr>
          </a:p>
          <a:p>
            <a:pPr lvl="1" algn="just">
              <a:lnSpc>
                <a:spcPct val="150000"/>
              </a:lnSpc>
              <a:buFont typeface="Arial" pitchFamily="34" charset="0"/>
              <a:buChar char="•"/>
              <a:defRPr/>
            </a:pPr>
            <a:r>
              <a:rPr lang="en-US" altLang="en-US" dirty="0">
                <a:latin typeface="GE Dinar Two" pitchFamily="18" charset="-78"/>
                <a:cs typeface="AL-Mohanad" pitchFamily="2" charset="-78"/>
              </a:rPr>
              <a:t> </a:t>
            </a:r>
            <a:r>
              <a:rPr lang="ar-SA" altLang="en-US" dirty="0">
                <a:latin typeface="GE Dinar Two" pitchFamily="18" charset="-78"/>
                <a:cs typeface="AL-Mohanad" pitchFamily="2" charset="-78"/>
              </a:rPr>
              <a:t>دراسات الجدوى الاقتصادية .. وغيرها</a:t>
            </a:r>
            <a:endParaRPr lang="en-US" altLang="en-US" dirty="0">
              <a:latin typeface="GE Dinar Two" pitchFamily="18" charset="-78"/>
              <a:cs typeface="AL-Mohanad" pitchFamily="2" charset="-78"/>
            </a:endParaRPr>
          </a:p>
          <a:p>
            <a:pPr marL="342900" indent="-342900" algn="just" eaLnBrk="0" hangingPunct="0">
              <a:lnSpc>
                <a:spcPct val="150000"/>
              </a:lnSpc>
              <a:defRPr/>
            </a:pPr>
            <a:r>
              <a:rPr lang="ar-SA" altLang="en-US" dirty="0">
                <a:latin typeface="GE Dinar Two" pitchFamily="18" charset="-78"/>
                <a:cs typeface="AL-Mohanad" pitchFamily="2" charset="-78"/>
              </a:rPr>
              <a:t>  </a:t>
            </a:r>
            <a:endParaRPr lang="en-US" altLang="en-US" dirty="0">
              <a:latin typeface="GE Dinar Two" pitchFamily="18" charset="-78"/>
              <a:cs typeface="AL-Mohanad"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2"/>
          <p:cNvSpPr>
            <a:spLocks noGrp="1"/>
          </p:cNvSpPr>
          <p:nvPr>
            <p:ph type="sldNum" sz="quarter" idx="12"/>
          </p:nvPr>
        </p:nvSpPr>
        <p:spPr bwMode="auto">
          <a:noFill/>
          <a:ln>
            <a:miter lim="800000"/>
            <a:headEnd/>
            <a:tailEnd/>
          </a:ln>
        </p:spPr>
        <p:txBody>
          <a:bodyPr/>
          <a:lstStyle/>
          <a:p>
            <a:fld id="{D7EEC5E0-9234-4BB9-AD0A-E36C5DD02CAD}" type="slidenum">
              <a:rPr lang="ar-SA" smtClean="0"/>
              <a:pPr/>
              <a:t>6</a:t>
            </a:fld>
            <a:endParaRPr lang="en-US" smtClean="0"/>
          </a:p>
        </p:txBody>
      </p:sp>
      <p:sp>
        <p:nvSpPr>
          <p:cNvPr id="4" name="Rectangle 2"/>
          <p:cNvSpPr>
            <a:spLocks noGrp="1"/>
          </p:cNvSpPr>
          <p:nvPr>
            <p:ph type="title"/>
          </p:nvPr>
        </p:nvSpPr>
        <p:spPr>
          <a:xfrm>
            <a:off x="152400" y="381000"/>
            <a:ext cx="8229600" cy="11430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2-الحفظ</a:t>
            </a:r>
            <a:endParaRPr lang="en-US" altLang="en-US" sz="3200" b="1" dirty="0" smtClean="0">
              <a:solidFill>
                <a:srgbClr val="B31105"/>
              </a:solidFill>
              <a:latin typeface="GE Dinar Two" pitchFamily="18" charset="-78"/>
              <a:ea typeface="+mn-ea"/>
              <a:cs typeface="AL-Mateen" pitchFamily="2" charset="-78"/>
            </a:endParaRPr>
          </a:p>
        </p:txBody>
      </p:sp>
      <p:sp>
        <p:nvSpPr>
          <p:cNvPr id="24579" name="Rectangle 3"/>
          <p:cNvSpPr txBox="1">
            <a:spLocks noChangeArrowheads="1"/>
          </p:cNvSpPr>
          <p:nvPr/>
        </p:nvSpPr>
        <p:spPr bwMode="auto">
          <a:xfrm>
            <a:off x="304800" y="1828800"/>
            <a:ext cx="8229600" cy="1219200"/>
          </a:xfrm>
          <a:prstGeom prst="rect">
            <a:avLst/>
          </a:prstGeom>
          <a:noFill/>
          <a:ln w="9525" algn="ctr">
            <a:noFill/>
            <a:miter lim="800000"/>
            <a:headEnd/>
            <a:tailEnd/>
          </a:ln>
        </p:spPr>
        <p:txBody>
          <a:bodyPr anchor="ctr"/>
          <a:lstStyle/>
          <a:p>
            <a:pPr>
              <a:lnSpc>
                <a:spcPct val="150000"/>
              </a:lnSpc>
            </a:pPr>
            <a:r>
              <a:rPr lang="ar-SA" altLang="en-US">
                <a:latin typeface="GE Dinar Two"/>
                <a:cs typeface="AL-Mohanad" pitchFamily="2" charset="-78"/>
              </a:rPr>
              <a:t>وتقوم على أساس حفظ أصول عائدة لشخص آخر مشتملة على أوراق مالية، أو ترتيب قيام شخص آخر بذلك، ويشمل الحفظ القيام بالإجراءات الإدارية اللازمة.</a:t>
            </a:r>
            <a:endParaRPr lang="en-US" altLang="en-US">
              <a:latin typeface="GE Dinar Two"/>
              <a:cs typeface="AL-Mohana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2"/>
          <p:cNvSpPr>
            <a:spLocks noGrp="1"/>
          </p:cNvSpPr>
          <p:nvPr>
            <p:ph type="sldNum" sz="quarter" idx="12"/>
          </p:nvPr>
        </p:nvSpPr>
        <p:spPr bwMode="auto">
          <a:noFill/>
          <a:ln>
            <a:miter lim="800000"/>
            <a:headEnd/>
            <a:tailEnd/>
          </a:ln>
        </p:spPr>
        <p:txBody>
          <a:bodyPr/>
          <a:lstStyle/>
          <a:p>
            <a:fld id="{D7889D66-0D58-424F-8D42-36988C2091C3}" type="slidenum">
              <a:rPr lang="ar-SA" smtClean="0"/>
              <a:pPr/>
              <a:t>7</a:t>
            </a:fld>
            <a:endParaRPr lang="en-US" smtClean="0"/>
          </a:p>
        </p:txBody>
      </p:sp>
      <p:sp>
        <p:nvSpPr>
          <p:cNvPr id="4" name="Rectangle 2"/>
          <p:cNvSpPr>
            <a:spLocks noGrp="1"/>
          </p:cNvSpPr>
          <p:nvPr>
            <p:ph type="title"/>
          </p:nvPr>
        </p:nvSpPr>
        <p:spPr>
          <a:xfrm>
            <a:off x="1524000" y="304800"/>
            <a:ext cx="6858000" cy="11430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3-التعامل</a:t>
            </a:r>
            <a:endParaRPr lang="en-US" altLang="en-US" sz="3200" b="1" dirty="0" smtClean="0">
              <a:solidFill>
                <a:srgbClr val="B31105"/>
              </a:solidFill>
              <a:latin typeface="GE Dinar Two" pitchFamily="18" charset="-78"/>
              <a:ea typeface="+mn-ea"/>
              <a:cs typeface="AL-Mateen" pitchFamily="2" charset="-78"/>
            </a:endParaRPr>
          </a:p>
        </p:txBody>
      </p:sp>
      <p:sp>
        <p:nvSpPr>
          <p:cNvPr id="25603" name="Rectangle 3"/>
          <p:cNvSpPr txBox="1">
            <a:spLocks noChangeArrowheads="1"/>
          </p:cNvSpPr>
          <p:nvPr/>
        </p:nvSpPr>
        <p:spPr bwMode="auto">
          <a:xfrm>
            <a:off x="457200" y="1981200"/>
            <a:ext cx="8229600" cy="1752600"/>
          </a:xfrm>
          <a:prstGeom prst="rect">
            <a:avLst/>
          </a:prstGeom>
          <a:noFill/>
          <a:ln w="9525" algn="ctr">
            <a:noFill/>
            <a:miter lim="800000"/>
            <a:headEnd/>
            <a:tailEnd/>
          </a:ln>
        </p:spPr>
        <p:txBody>
          <a:bodyPr anchor="ctr"/>
          <a:lstStyle/>
          <a:p>
            <a:pPr algn="just">
              <a:lnSpc>
                <a:spcPct val="150000"/>
              </a:lnSpc>
            </a:pPr>
            <a:r>
              <a:rPr lang="ar-SA">
                <a:cs typeface="AL-Mohanad" pitchFamily="2" charset="-78"/>
              </a:rPr>
              <a:t>وهو أن يتعامل شخص في ورقة مالية سواءً بصفته أصيلاً أو وكيلاً، ويشمل التعامل البيع أو الشراء أو إدارة الاكتتاب في الأوراق المالية، أو التعهد بتغطيتها.</a:t>
            </a:r>
          </a:p>
          <a:p>
            <a:pPr algn="just">
              <a:lnSpc>
                <a:spcPct val="150000"/>
              </a:lnSpc>
            </a:pPr>
            <a:r>
              <a:rPr lang="ar-SA">
                <a:cs typeface="AL-Mohanad" pitchFamily="2" charset="-78"/>
              </a:rPr>
              <a:t>وفي هذه الحالة تعتبر شركات الاستثمار والوساطة المالية بمثابة حلقة وصل حقيقية للتداول في أسواق المال حيث تقوم بدور الوساطة بين المستثمر والأسواق المالية، وتقوم بتسهيل وصول المستثمر إلى الأسواق المالية بأقل تكلفة ممكنة، كما تسهم في استقرار السوق وتنظيمه وحماية صغار المستثمرين من التعرض لانتكاسات حادة في السوق. </a:t>
            </a:r>
            <a:endParaRPr lang="en-US" altLang="en-US">
              <a:latin typeface="GE Dinar Two"/>
              <a:cs typeface="AL-Mohanad"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2"/>
          <p:cNvSpPr>
            <a:spLocks noGrp="1"/>
          </p:cNvSpPr>
          <p:nvPr>
            <p:ph type="sldNum" sz="quarter" idx="12"/>
          </p:nvPr>
        </p:nvSpPr>
        <p:spPr bwMode="auto">
          <a:noFill/>
          <a:ln>
            <a:miter lim="800000"/>
            <a:headEnd/>
            <a:tailEnd/>
          </a:ln>
        </p:spPr>
        <p:txBody>
          <a:bodyPr/>
          <a:lstStyle/>
          <a:p>
            <a:fld id="{60464089-A95E-424C-8D92-4F25244B08DA}" type="slidenum">
              <a:rPr lang="ar-SA" smtClean="0"/>
              <a:pPr/>
              <a:t>8</a:t>
            </a:fld>
            <a:endParaRPr lang="en-US" smtClean="0"/>
          </a:p>
        </p:txBody>
      </p:sp>
      <p:sp>
        <p:nvSpPr>
          <p:cNvPr id="4" name="Rectangle 2"/>
          <p:cNvSpPr>
            <a:spLocks noGrp="1"/>
          </p:cNvSpPr>
          <p:nvPr>
            <p:ph type="title"/>
          </p:nvPr>
        </p:nvSpPr>
        <p:spPr>
          <a:xfrm>
            <a:off x="1524000" y="304800"/>
            <a:ext cx="6858000" cy="11430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4-الإدارة</a:t>
            </a:r>
            <a:endParaRPr lang="en-US" altLang="en-US" sz="3200" b="1" dirty="0" smtClean="0">
              <a:solidFill>
                <a:srgbClr val="B31105"/>
              </a:solidFill>
              <a:latin typeface="GE Dinar Two" pitchFamily="18" charset="-78"/>
              <a:ea typeface="+mn-ea"/>
              <a:cs typeface="AL-Mateen" pitchFamily="2" charset="-78"/>
            </a:endParaRPr>
          </a:p>
        </p:txBody>
      </p:sp>
      <p:sp>
        <p:nvSpPr>
          <p:cNvPr id="26627" name="Rectangle 3"/>
          <p:cNvSpPr txBox="1">
            <a:spLocks noChangeArrowheads="1"/>
          </p:cNvSpPr>
          <p:nvPr/>
        </p:nvSpPr>
        <p:spPr bwMode="auto">
          <a:xfrm>
            <a:off x="457200" y="1219200"/>
            <a:ext cx="8229600" cy="3276600"/>
          </a:xfrm>
          <a:prstGeom prst="rect">
            <a:avLst/>
          </a:prstGeom>
          <a:noFill/>
          <a:ln w="9525" algn="ctr">
            <a:noFill/>
            <a:miter lim="800000"/>
            <a:headEnd/>
            <a:tailEnd/>
          </a:ln>
        </p:spPr>
        <p:txBody>
          <a:bodyPr anchor="ctr"/>
          <a:lstStyle/>
          <a:p>
            <a:pPr algn="just">
              <a:lnSpc>
                <a:spcPct val="150000"/>
              </a:lnSpc>
            </a:pPr>
            <a:r>
              <a:rPr lang="ar-SA">
                <a:cs typeface="AL-Mohanad" pitchFamily="2" charset="-78"/>
              </a:rPr>
              <a:t>وهي إدارة أوراق مالية عائدة لشخص آخر في حالات تستدعي التصرف حسب التقدير.</a:t>
            </a:r>
          </a:p>
          <a:p>
            <a:pPr algn="just">
              <a:lnSpc>
                <a:spcPct val="150000"/>
              </a:lnSpc>
            </a:pPr>
            <a:r>
              <a:rPr lang="ar-SA" altLang="en-US">
                <a:latin typeface="GE Dinar Two"/>
                <a:cs typeface="AL-Mohanad" pitchFamily="2" charset="-78"/>
              </a:rPr>
              <a:t>وتعد إدارة الأصول من أهم الخدمات التي تقدمها شركات الاستثمار والوساطة المالية لعملائها، وتهدف إلى مساعدة المستثمرين على تنمية ثرواتهم ومدخراتهم من خلال توفير منتجات استثمارية مبتكرة تتلاءم مع احتياجياتهم وذلك من خلال صناديق استثمارية مفتوحة أو مقفلة وصناديق مباشرة ومتخصصة كما تقدم خدمات شاملة لإدارة المحافظ الاستثمارية الخاصة وغيرها من المنتجات الخاصة. </a:t>
            </a:r>
            <a:endParaRPr lang="en-US" altLang="en-US">
              <a:latin typeface="GE Dinar Two"/>
              <a:cs typeface="AL-Mohanad" pitchFamily="2" charset="-78"/>
            </a:endParaRPr>
          </a:p>
          <a:p>
            <a:pPr algn="just">
              <a:lnSpc>
                <a:spcPct val="150000"/>
              </a:lnSpc>
            </a:pPr>
            <a:endParaRPr lang="en-US" altLang="en-US">
              <a:latin typeface="GE Dinar Two"/>
              <a:cs typeface="AL-Mohanad"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2"/>
          <p:cNvSpPr>
            <a:spLocks noGrp="1"/>
          </p:cNvSpPr>
          <p:nvPr>
            <p:ph type="sldNum" sz="quarter" idx="12"/>
          </p:nvPr>
        </p:nvSpPr>
        <p:spPr bwMode="auto">
          <a:noFill/>
          <a:ln>
            <a:miter lim="800000"/>
            <a:headEnd/>
            <a:tailEnd/>
          </a:ln>
        </p:spPr>
        <p:txBody>
          <a:bodyPr/>
          <a:lstStyle/>
          <a:p>
            <a:fld id="{5D725C6D-098C-4E3B-BD16-F87118BB69B5}" type="slidenum">
              <a:rPr lang="ar-SA" smtClean="0"/>
              <a:pPr/>
              <a:t>9</a:t>
            </a:fld>
            <a:endParaRPr lang="en-US" smtClean="0"/>
          </a:p>
        </p:txBody>
      </p:sp>
      <p:sp>
        <p:nvSpPr>
          <p:cNvPr id="4" name="Rectangle 2"/>
          <p:cNvSpPr>
            <a:spLocks noGrp="1"/>
          </p:cNvSpPr>
          <p:nvPr>
            <p:ph type="title"/>
          </p:nvPr>
        </p:nvSpPr>
        <p:spPr>
          <a:xfrm>
            <a:off x="152400" y="304800"/>
            <a:ext cx="8229600" cy="1143000"/>
          </a:xfrm>
        </p:spPr>
        <p:txBody>
          <a:bodyPr/>
          <a:lstStyle/>
          <a:p>
            <a:pPr algn="r" rtl="1">
              <a:defRPr/>
            </a:pPr>
            <a:r>
              <a:rPr lang="ar-SA" altLang="en-US" sz="3200" b="1" dirty="0" smtClean="0">
                <a:solidFill>
                  <a:srgbClr val="B31105"/>
                </a:solidFill>
                <a:latin typeface="GE Dinar Two" pitchFamily="18" charset="-78"/>
                <a:ea typeface="+mn-ea"/>
                <a:cs typeface="AL-Mateen" pitchFamily="2" charset="-78"/>
              </a:rPr>
              <a:t>5-الاستشارة (المشورة)</a:t>
            </a:r>
            <a:endParaRPr lang="en-US" altLang="en-US" sz="3200" b="1" dirty="0" smtClean="0">
              <a:solidFill>
                <a:srgbClr val="B31105"/>
              </a:solidFill>
              <a:latin typeface="GE Dinar Two" pitchFamily="18" charset="-78"/>
              <a:ea typeface="+mn-ea"/>
              <a:cs typeface="AL-Mateen" pitchFamily="2" charset="-78"/>
            </a:endParaRPr>
          </a:p>
        </p:txBody>
      </p:sp>
      <p:sp>
        <p:nvSpPr>
          <p:cNvPr id="27651" name="Rectangle 3"/>
          <p:cNvSpPr txBox="1">
            <a:spLocks noChangeArrowheads="1"/>
          </p:cNvSpPr>
          <p:nvPr/>
        </p:nvSpPr>
        <p:spPr bwMode="auto">
          <a:xfrm>
            <a:off x="533400" y="1219200"/>
            <a:ext cx="8229600" cy="1752600"/>
          </a:xfrm>
          <a:prstGeom prst="rect">
            <a:avLst/>
          </a:prstGeom>
          <a:noFill/>
          <a:ln w="9525" algn="ctr">
            <a:noFill/>
            <a:miter lim="800000"/>
            <a:headEnd/>
            <a:tailEnd/>
          </a:ln>
        </p:spPr>
        <p:txBody>
          <a:bodyPr anchor="ctr"/>
          <a:lstStyle/>
          <a:p>
            <a:pPr marL="342900" indent="-342900" algn="just" eaLnBrk="0" hangingPunct="0">
              <a:lnSpc>
                <a:spcPct val="150000"/>
              </a:lnSpc>
              <a:buFont typeface="Arial" charset="0"/>
              <a:buChar char="•"/>
            </a:pPr>
            <a:r>
              <a:rPr lang="ar-SA" altLang="en-US">
                <a:latin typeface="GE Dinar Two"/>
                <a:cs typeface="AL-Mohanad" pitchFamily="2" charset="-78"/>
              </a:rPr>
              <a:t>وهي تقديم المشورة لشخص بشأن مزايا ومخاطر تعامله في ورقة مالية، أو ممارسته أي حق تعامل يترتب على ورقة مالية.</a:t>
            </a:r>
          </a:p>
        </p:txBody>
      </p:sp>
    </p:spTree>
  </p:cSld>
  <p:clrMapOvr>
    <a:masterClrMapping/>
  </p:clrMapOvr>
</p:sld>
</file>

<file path=ppt/theme/theme1.xml><?xml version="1.0" encoding="utf-8"?>
<a:theme xmlns:a="http://schemas.openxmlformats.org/drawingml/2006/main" name="Office Theme">
  <a:themeElements>
    <a:clrScheme name="Custom 14">
      <a:dk1>
        <a:sysClr val="windowText" lastClr="000000"/>
      </a:dk1>
      <a:lt1>
        <a:srgbClr val="A02C2C"/>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5846</TotalTime>
  <Words>1614</Words>
  <Application>Microsoft Office PowerPoint</Application>
  <PresentationFormat>On-screen Show (4:3)</PresentationFormat>
  <Paragraphs>156</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دور شركات الاستثمار  والوساطة المالية في تطوير السوق المالية </vt:lpstr>
      <vt:lpstr>شركات الاستثمار  والوساطة المالية </vt:lpstr>
      <vt:lpstr>1-الترتيب (تمويل الشركات) </vt:lpstr>
      <vt:lpstr>2-الحفظ</vt:lpstr>
      <vt:lpstr>3-التعامل</vt:lpstr>
      <vt:lpstr>4-الإدارة</vt:lpstr>
      <vt:lpstr>5-الاستشارة (المشورة)</vt:lpstr>
      <vt:lpstr>التحليل المالي لأداء الشركة: </vt:lpstr>
      <vt:lpstr>أدوات التحليل المالي الأساسية</vt:lpstr>
      <vt:lpstr>تحليل الوضع المالى للشركة باستخدام النسب المالية</vt:lpstr>
      <vt:lpstr>تابع .. تحليل الوضع المالي باستخدام النسب المالية </vt:lpstr>
      <vt:lpstr>كيف تستخدم النسب للحكم على أداء الشركة</vt:lpstr>
      <vt:lpstr>تقييم أداء الشركة من خلال القوائم التقديرية (المستقبلية)</vt:lpstr>
      <vt:lpstr>القيمة العادلة للشركة</vt:lpstr>
      <vt:lpstr>منهجيات تقييم الشركات</vt:lpstr>
      <vt:lpstr>1. طريقة القيمة الحالية للتدفق النقدي (DCF) (الأكثر استخداماً)</vt:lpstr>
      <vt:lpstr>2. طريقة مكررات الربحية (PER)</vt:lpstr>
      <vt:lpstr>3. طريقة مكررات القيمة الدفترية (PBR)</vt:lpstr>
      <vt:lpstr>4. طرق أخرى للتقييم</vt:lpstr>
      <vt:lpstr>Slide 22</vt:lpstr>
      <vt:lpstr>Slide 23</vt:lpstr>
    </vt:vector>
  </TitlesOfParts>
  <Company>deel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kmadkhali</dc:creator>
  <cp:lastModifiedBy> </cp:lastModifiedBy>
  <cp:revision>553</cp:revision>
  <dcterms:created xsi:type="dcterms:W3CDTF">2007-08-22T08:39:49Z</dcterms:created>
  <dcterms:modified xsi:type="dcterms:W3CDTF">2008-11-23T19:57:05Z</dcterms:modified>
</cp:coreProperties>
</file>